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2"/>
  </p:notesMasterIdLst>
  <p:sldIdLst>
    <p:sldId id="310" r:id="rId2"/>
    <p:sldId id="291" r:id="rId3"/>
    <p:sldId id="292" r:id="rId4"/>
    <p:sldId id="295" r:id="rId5"/>
    <p:sldId id="298" r:id="rId6"/>
    <p:sldId id="299" r:id="rId7"/>
    <p:sldId id="388" r:id="rId8"/>
    <p:sldId id="316" r:id="rId9"/>
    <p:sldId id="314" r:id="rId10"/>
    <p:sldId id="31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663300"/>
    <a:srgbClr val="FF3300"/>
    <a:srgbClr val="FF6600"/>
    <a:srgbClr val="009900"/>
    <a:srgbClr val="FF3399"/>
    <a:srgbClr val="CC33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5" autoAdjust="0"/>
    <p:restoredTop sz="94633" autoAdjust="0"/>
  </p:normalViewPr>
  <p:slideViewPr>
    <p:cSldViewPr>
      <p:cViewPr>
        <p:scale>
          <a:sx n="118" d="100"/>
          <a:sy n="118" d="100"/>
        </p:scale>
        <p:origin x="-78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43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1F6B32-08BB-4F2D-84F1-913FF079926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8427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7168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71684" name="Rectangle 4"/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685" name="Rectangle 5" descr="Cacback"/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1686" name="Rectangle 6"/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1687" name="Group 7"/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71688" name="Freeform 8"/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89" name="Freeform 9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1690" name="Group 10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71691" name="Oval 11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692" name="Oval 12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693" name="Oval 13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694" name="Oval 14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695" name="Oval 15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696" name="Oval 16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697" name="Oval 17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698" name="Oval 18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699" name="Oval 19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71700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7315200" cy="1600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01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702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03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04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FB3A4A-8058-434D-9318-AA54C91CD6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90BAA-F350-4A66-A105-8F2B64DB0F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67525" y="457200"/>
            <a:ext cx="2058988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29325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A7B26-C645-4689-AC21-704BED691B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59A3E-2561-42A0-A27F-D2A6D24827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CECC3-A8DF-443C-B277-4ADACA63C5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E20F4-2516-46F9-A9A3-71D1D7465A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C7C89-C758-4E4A-BB61-9E6DFBD77F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A7F75-12B5-4CD6-AF67-4D6FC8AA35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1AC1A-7064-4984-9AAA-6BA4A6F478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8E155-B832-4373-AF50-F6D157CFF9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03B9-596E-48EA-ACAD-BF25DAAD75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-23813" y="-141288"/>
            <a:ext cx="9167813" cy="6999288"/>
            <a:chOff x="-15" y="-89"/>
            <a:chExt cx="5775" cy="4409"/>
          </a:xfrm>
        </p:grpSpPr>
        <p:sp>
          <p:nvSpPr>
            <p:cNvPr id="70659" name="Rectangle 3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0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0661" name="Group 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70662" name="Freeform 6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/>
                <a:ahLst/>
                <a:cxnLst>
                  <a:cxn ang="0">
                    <a:pos x="1059" y="0"/>
                  </a:cxn>
                  <a:cxn ang="0">
                    <a:pos x="147" y="144"/>
                  </a:cxn>
                  <a:cxn ang="0">
                    <a:pos x="177" y="171"/>
                  </a:cxn>
                  <a:cxn ang="0">
                    <a:pos x="1059" y="24"/>
                  </a:cxn>
                  <a:cxn ang="0">
                    <a:pos x="1059" y="0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663" name="Freeform 7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/>
                <a:ahLst/>
                <a:cxnLst>
                  <a:cxn ang="0">
                    <a:pos x="0" y="204"/>
                  </a:cxn>
                  <a:cxn ang="0">
                    <a:pos x="3544" y="348"/>
                  </a:cxn>
                  <a:cxn ang="0">
                    <a:pos x="3680" y="630"/>
                  </a:cxn>
                  <a:cxn ang="0">
                    <a:pos x="3616" y="624"/>
                  </a:cxn>
                  <a:cxn ang="0">
                    <a:pos x="3534" y="368"/>
                  </a:cxn>
                  <a:cxn ang="0">
                    <a:pos x="17" y="231"/>
                  </a:cxn>
                  <a:cxn ang="0">
                    <a:pos x="0" y="204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70664" name="Group 8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70665" name="Oval 9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666" name="Oval 10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667" name="Oval 11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668" name="Oval 12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669" name="Oval 13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670" name="Oval 14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671" name="Oval 15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672" name="Oval 16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673" name="Oval 17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70674" name="Rectangle 18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0675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676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77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0678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0679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3341BB9-48B1-444E-ADE3-D06E2BFD243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med">
    <p:split orient="vert" dir="in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200" dirty="0" err="1" smtClean="0">
                <a:solidFill>
                  <a:srgbClr val="CC3300"/>
                </a:solidFill>
                <a:latin typeface="Comic Sans MS" pitchFamily="66" charset="0"/>
              </a:rPr>
              <a:t>Оргкультура</a:t>
            </a:r>
            <a:r>
              <a:rPr lang="ru-RU" sz="3200" dirty="0" smtClean="0">
                <a:solidFill>
                  <a:srgbClr val="CC3300"/>
                </a:solidFill>
                <a:latin typeface="Comic Sans MS" pitchFamily="66" charset="0"/>
              </a:rPr>
              <a:t> в повышении эффективности организации</a:t>
            </a:r>
            <a:endParaRPr lang="ru-RU" sz="3200" dirty="0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221163"/>
            <a:ext cx="6400800" cy="17526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400" dirty="0">
                <a:solidFill>
                  <a:schemeClr val="bg2"/>
                </a:solidFill>
                <a:latin typeface="Comic Sans MS" pitchFamily="66" charset="0"/>
              </a:rPr>
              <a:t>МОУ средняя </a:t>
            </a:r>
            <a:r>
              <a:rPr lang="ru-RU" sz="2400" dirty="0" smtClean="0">
                <a:solidFill>
                  <a:schemeClr val="bg2"/>
                </a:solidFill>
                <a:latin typeface="Comic Sans MS" pitchFamily="66" charset="0"/>
              </a:rPr>
              <a:t>школа </a:t>
            </a:r>
            <a:r>
              <a:rPr lang="ru-RU" sz="2400" dirty="0">
                <a:solidFill>
                  <a:schemeClr val="bg2"/>
                </a:solidFill>
                <a:latin typeface="Comic Sans MS" pitchFamily="66" charset="0"/>
              </a:rPr>
              <a:t>№80 с углубленным изучением английского языка</a:t>
            </a:r>
          </a:p>
          <a:p>
            <a:pPr algn="ctr">
              <a:lnSpc>
                <a:spcPct val="80000"/>
              </a:lnSpc>
            </a:pPr>
            <a:r>
              <a:rPr lang="ru-RU" sz="2400" dirty="0">
                <a:solidFill>
                  <a:schemeClr val="bg2"/>
                </a:solidFill>
                <a:latin typeface="Comic Sans MS" pitchFamily="66" charset="0"/>
              </a:rPr>
              <a:t>г. Ярославль</a:t>
            </a:r>
          </a:p>
          <a:p>
            <a:pPr algn="ctr">
              <a:lnSpc>
                <a:spcPct val="80000"/>
              </a:lnSpc>
            </a:pPr>
            <a:r>
              <a:rPr lang="ru-RU" sz="2400" dirty="0">
                <a:solidFill>
                  <a:schemeClr val="bg2"/>
                </a:solidFill>
                <a:latin typeface="Comic Sans MS" pitchFamily="66" charset="0"/>
              </a:rPr>
              <a:t>Автор – директор школы Хитрова Г.В.</a:t>
            </a:r>
          </a:p>
        </p:txBody>
      </p:sp>
      <p:sp>
        <p:nvSpPr>
          <p:cNvPr id="102402" name="AutoShape 1026"/>
          <p:cNvSpPr>
            <a:spLocks noChangeArrowheads="1"/>
          </p:cNvSpPr>
          <p:nvPr/>
        </p:nvSpPr>
        <p:spPr bwMode="auto">
          <a:xfrm>
            <a:off x="6443663" y="6092825"/>
            <a:ext cx="2089150" cy="576263"/>
          </a:xfrm>
          <a:prstGeom prst="notchedRightArrow">
            <a:avLst>
              <a:gd name="adj1" fmla="val 50000"/>
              <a:gd name="adj2" fmla="val 906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>
                <a:solidFill>
                  <a:schemeClr val="bg2"/>
                </a:solidFill>
                <a:hlinkClick r:id="rId2" action="ppaction://hlinksldjump"/>
              </a:rPr>
              <a:t>См. рисунок</a:t>
            </a:r>
            <a:endParaRPr lang="ru-RU" sz="16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566738" y="1905000"/>
            <a:ext cx="8577262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3600">
              <a:solidFill>
                <a:srgbClr val="CC3300"/>
              </a:solidFill>
            </a:endParaRPr>
          </a:p>
          <a:p>
            <a:r>
              <a:rPr lang="ru-RU" sz="3600">
                <a:solidFill>
                  <a:srgbClr val="CC3300"/>
                </a:solidFill>
              </a:rPr>
              <a:t>Существовать – значит изменяться,</a:t>
            </a:r>
          </a:p>
          <a:p>
            <a:r>
              <a:rPr lang="ru-RU" sz="3600">
                <a:solidFill>
                  <a:srgbClr val="CC3300"/>
                </a:solidFill>
              </a:rPr>
              <a:t>изменяться – значит идти к зрелости,</a:t>
            </a:r>
          </a:p>
          <a:p>
            <a:r>
              <a:rPr lang="ru-RU" sz="3600">
                <a:solidFill>
                  <a:srgbClr val="CC3300"/>
                </a:solidFill>
              </a:rPr>
              <a:t>идти к зрелости – значит продолжать </a:t>
            </a:r>
          </a:p>
          <a:p>
            <a:r>
              <a:rPr lang="ru-RU" sz="3600">
                <a:solidFill>
                  <a:srgbClr val="CC3300"/>
                </a:solidFill>
              </a:rPr>
              <a:t>создавать себя бесконечно.</a:t>
            </a:r>
          </a:p>
          <a:p>
            <a:endParaRPr lang="ru-RU" sz="3200">
              <a:solidFill>
                <a:srgbClr val="CC3300"/>
              </a:solidFill>
            </a:endParaRPr>
          </a:p>
          <a:p>
            <a:r>
              <a:rPr lang="ru-RU" sz="3200"/>
              <a:t>						</a:t>
            </a:r>
            <a:r>
              <a:rPr lang="ru-RU" i="1">
                <a:solidFill>
                  <a:schemeClr val="bg2"/>
                </a:solidFill>
              </a:rPr>
              <a:t>Генри Бергсон,</a:t>
            </a:r>
          </a:p>
          <a:p>
            <a:r>
              <a:rPr lang="ru-RU" i="1">
                <a:solidFill>
                  <a:schemeClr val="bg2"/>
                </a:solidFill>
              </a:rPr>
              <a:t>					французский философ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315200" cy="1600200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rgbClr val="CC3300"/>
                </a:solidFill>
                <a:latin typeface="Comic Sans MS" pitchFamily="66" charset="0"/>
              </a:rPr>
              <a:t>Люди – ключ к успеху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810000"/>
            <a:ext cx="6400800" cy="1752600"/>
          </a:xfrm>
        </p:spPr>
        <p:txBody>
          <a:bodyPr/>
          <a:lstStyle/>
          <a:p>
            <a:pPr algn="r"/>
            <a:r>
              <a:rPr lang="ru-RU" dirty="0" err="1">
                <a:solidFill>
                  <a:schemeClr val="bg2"/>
                </a:solidFill>
                <a:latin typeface="Comic Sans MS" pitchFamily="66" charset="0"/>
              </a:rPr>
              <a:t>Д.Имлей-младший</a:t>
            </a:r>
            <a:endParaRPr lang="ru-RU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49152" name="AutoShape 0"/>
          <p:cNvSpPr>
            <a:spLocks noChangeArrowheads="1"/>
          </p:cNvSpPr>
          <p:nvPr/>
        </p:nvSpPr>
        <p:spPr bwMode="auto">
          <a:xfrm>
            <a:off x="6553200" y="6019800"/>
            <a:ext cx="2362200" cy="685800"/>
          </a:xfrm>
          <a:prstGeom prst="notchedRightArrow">
            <a:avLst>
              <a:gd name="adj1" fmla="val 50000"/>
              <a:gd name="adj2" fmla="val 8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hlinkClick r:id="rId2" action="ppaction://hlinksldjump"/>
              </a:rPr>
              <a:t>См. Рисунок</a:t>
            </a:r>
            <a:endParaRPr lang="ru-RU" sz="200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643050"/>
            <a:ext cx="5429288" cy="2286016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dirty="0">
                <a:solidFill>
                  <a:schemeClr val="bg2"/>
                </a:solidFill>
                <a:latin typeface="Comic Sans MS" pitchFamily="66" charset="0"/>
              </a:rPr>
              <a:t>Постоянное стремление </a:t>
            </a:r>
            <a:r>
              <a:rPr lang="ru-RU" dirty="0" smtClean="0">
                <a:solidFill>
                  <a:schemeClr val="bg2"/>
                </a:solidFill>
                <a:latin typeface="Comic Sans MS" pitchFamily="66" charset="0"/>
              </a:rPr>
              <a:t>к</a:t>
            </a:r>
            <a:endParaRPr lang="ru-RU" dirty="0">
              <a:solidFill>
                <a:schemeClr val="bg2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ru-RU" dirty="0">
                <a:solidFill>
                  <a:srgbClr val="C04F2C"/>
                </a:solidFill>
                <a:latin typeface="Comic Sans MS" pitchFamily="66" charset="0"/>
              </a:rPr>
              <a:t>творческому поиску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ru-RU" dirty="0">
                <a:solidFill>
                  <a:srgbClr val="C04F2C"/>
                </a:solidFill>
                <a:latin typeface="Comic Sans MS" pitchFamily="66" charset="0"/>
              </a:rPr>
              <a:t>обучению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ru-RU" dirty="0">
                <a:solidFill>
                  <a:srgbClr val="C04F2C"/>
                </a:solidFill>
                <a:latin typeface="Comic Sans MS" pitchFamily="66" charset="0"/>
              </a:rPr>
              <a:t>развитию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47813" y="620713"/>
            <a:ext cx="7596187" cy="1071562"/>
          </a:xfrm>
        </p:spPr>
        <p:txBody>
          <a:bodyPr/>
          <a:lstStyle/>
          <a:p>
            <a:r>
              <a:rPr lang="ru-RU">
                <a:solidFill>
                  <a:srgbClr val="CC3300"/>
                </a:solidFill>
                <a:latin typeface="Comic Sans MS" pitchFamily="66" charset="0"/>
              </a:rPr>
              <a:t>Обучающаяся организация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8" y="34290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4214818"/>
            <a:ext cx="81439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2"/>
                </a:solidFill>
              </a:rPr>
              <a:t>Роль руководителя</a:t>
            </a:r>
            <a:r>
              <a:rPr lang="ru-RU" sz="3200" dirty="0" smtClean="0">
                <a:solidFill>
                  <a:srgbClr val="CC3300"/>
                </a:solidFill>
              </a:rPr>
              <a:t>	– способствовать успеху каждого и всей организации в целом </a:t>
            </a:r>
          </a:p>
          <a:p>
            <a:r>
              <a:rPr lang="ru-RU" sz="3200" dirty="0" smtClean="0">
                <a:solidFill>
                  <a:srgbClr val="CC3300"/>
                </a:solidFill>
              </a:rPr>
              <a:t>				</a:t>
            </a:r>
            <a:r>
              <a:rPr lang="ru-RU" sz="3200" dirty="0" smtClean="0">
                <a:solidFill>
                  <a:schemeClr val="bg2"/>
                </a:solidFill>
              </a:rPr>
              <a:t>Э. </a:t>
            </a:r>
            <a:r>
              <a:rPr lang="ru-RU" sz="3200" dirty="0" err="1" smtClean="0">
                <a:solidFill>
                  <a:schemeClr val="bg2"/>
                </a:solidFill>
              </a:rPr>
              <a:t>Деминг</a:t>
            </a:r>
            <a:endParaRPr lang="ru-RU" sz="3200" dirty="0" smtClean="0">
              <a:solidFill>
                <a:schemeClr val="bg2"/>
              </a:solidFill>
            </a:endParaRPr>
          </a:p>
          <a:p>
            <a:endParaRPr lang="ru-RU" sz="3200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C04F2C"/>
                </a:solidFill>
                <a:latin typeface="Comic Sans MS" pitchFamily="66" charset="0"/>
                <a:cs typeface="Times New Roman" pitchFamily="18" charset="0"/>
              </a:rPr>
              <a:t> 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420938"/>
            <a:ext cx="8459787" cy="3887787"/>
          </a:xfrm>
        </p:spPr>
        <p:txBody>
          <a:bodyPr/>
          <a:lstStyle/>
          <a:p>
            <a:pPr marL="609600" indent="-609600">
              <a:buFont typeface="Arial" pitchFamily="34" charset="0"/>
              <a:buChar char="•"/>
            </a:pPr>
            <a:r>
              <a:rPr lang="ru-RU" dirty="0">
                <a:solidFill>
                  <a:srgbClr val="C04F2C"/>
                </a:solidFill>
                <a:latin typeface="Comic Sans MS" pitchFamily="66" charset="0"/>
              </a:rPr>
              <a:t>личное профессиональное мастерство</a:t>
            </a:r>
          </a:p>
          <a:p>
            <a:pPr marL="609600" indent="-609600">
              <a:buFont typeface="Arial" pitchFamily="34" charset="0"/>
              <a:buChar char="•"/>
            </a:pPr>
            <a:r>
              <a:rPr lang="ru-RU" dirty="0">
                <a:solidFill>
                  <a:srgbClr val="C04F2C"/>
                </a:solidFill>
                <a:latin typeface="Comic Sans MS" pitchFamily="66" charset="0"/>
              </a:rPr>
              <a:t>общее видение</a:t>
            </a:r>
          </a:p>
          <a:p>
            <a:pPr marL="609600" indent="-609600">
              <a:buFont typeface="Arial" pitchFamily="34" charset="0"/>
              <a:buChar char="•"/>
            </a:pPr>
            <a:r>
              <a:rPr lang="ru-RU" dirty="0">
                <a:solidFill>
                  <a:srgbClr val="C04F2C"/>
                </a:solidFill>
                <a:latin typeface="Comic Sans MS" pitchFamily="66" charset="0"/>
              </a:rPr>
              <a:t>ментальные модели</a:t>
            </a:r>
          </a:p>
          <a:p>
            <a:pPr marL="609600" indent="-609600">
              <a:buFont typeface="Arial" pitchFamily="34" charset="0"/>
              <a:buChar char="•"/>
            </a:pPr>
            <a:r>
              <a:rPr lang="ru-RU" dirty="0">
                <a:solidFill>
                  <a:srgbClr val="C04F2C"/>
                </a:solidFill>
                <a:latin typeface="Comic Sans MS" pitchFamily="66" charset="0"/>
              </a:rPr>
              <a:t>командный подход</a:t>
            </a:r>
          </a:p>
          <a:p>
            <a:pPr marL="609600" indent="-609600">
              <a:buFont typeface="Arial" pitchFamily="34" charset="0"/>
              <a:buChar char="•"/>
            </a:pPr>
            <a:r>
              <a:rPr lang="ru-RU" dirty="0">
                <a:solidFill>
                  <a:srgbClr val="C04F2C"/>
                </a:solidFill>
                <a:latin typeface="Comic Sans MS" pitchFamily="66" charset="0"/>
              </a:rPr>
              <a:t>системный подход</a:t>
            </a:r>
          </a:p>
        </p:txBody>
      </p:sp>
      <p:sp>
        <p:nvSpPr>
          <p:cNvPr id="53248" name="Text Box 0"/>
          <p:cNvSpPr txBox="1">
            <a:spLocks noChangeArrowheads="1"/>
          </p:cNvSpPr>
          <p:nvPr/>
        </p:nvSpPr>
        <p:spPr bwMode="auto">
          <a:xfrm>
            <a:off x="1403350" y="476250"/>
            <a:ext cx="79930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3300"/>
                </a:solidFill>
              </a:rPr>
              <a:t>5 дисциплин </a:t>
            </a:r>
          </a:p>
          <a:p>
            <a:pPr algn="ctr"/>
            <a:r>
              <a:rPr lang="ru-RU" sz="4000">
                <a:solidFill>
                  <a:srgbClr val="CC3300"/>
                </a:solidFill>
              </a:rPr>
              <a:t>«обучающейся» организации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2500313" y="2628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2505075" y="2633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505075" y="2633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2500313" y="2628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1371600" y="2590800"/>
          <a:ext cx="7620000" cy="3090863"/>
        </p:xfrm>
        <a:graphic>
          <a:graphicData uri="http://schemas.openxmlformats.org/presentationml/2006/ole">
            <p:oleObj spid="_x0000_s57353" name="Photo Editor Photo" r:id="rId3" imgW="12952381" imgH="4990476" progId="">
              <p:embed/>
            </p:oleObj>
          </a:graphicData>
        </a:graphic>
      </p:graphicFrame>
      <p:sp>
        <p:nvSpPr>
          <p:cNvPr id="57344" name="Rectangle 0"/>
          <p:cNvSpPr>
            <a:spLocks noGrp="1" noChangeArrowheads="1"/>
          </p:cNvSpPr>
          <p:nvPr>
            <p:ph type="title"/>
          </p:nvPr>
        </p:nvSpPr>
        <p:spPr>
          <a:xfrm>
            <a:off x="1187450" y="765175"/>
            <a:ext cx="7956550" cy="1009650"/>
          </a:xfrm>
        </p:spPr>
        <p:txBody>
          <a:bodyPr/>
          <a:lstStyle/>
          <a:p>
            <a:r>
              <a:rPr lang="ru-RU">
                <a:solidFill>
                  <a:srgbClr val="CC3300"/>
                </a:solidFill>
                <a:latin typeface="Comic Sans MS" pitchFamily="66" charset="0"/>
              </a:rPr>
              <a:t>Организация- </a:t>
            </a:r>
            <a:br>
              <a:rPr lang="ru-RU">
                <a:solidFill>
                  <a:srgbClr val="CC3300"/>
                </a:solidFill>
                <a:latin typeface="Comic Sans MS" pitchFamily="66" charset="0"/>
              </a:rPr>
            </a:br>
            <a:r>
              <a:rPr lang="ru-RU">
                <a:solidFill>
                  <a:srgbClr val="CC3300"/>
                </a:solidFill>
                <a:latin typeface="Comic Sans MS" pitchFamily="66" charset="0"/>
              </a:rPr>
              <a:t>«джазовый оркестр»</a:t>
            </a:r>
            <a:r>
              <a:rPr lang="ru-RU" sz="3200">
                <a:solidFill>
                  <a:srgbClr val="CC3300"/>
                </a:solidFill>
                <a:latin typeface="Comic Sans MS" pitchFamily="66" charset="0"/>
              </a:rPr>
              <a:t/>
            </a:r>
            <a:br>
              <a:rPr lang="ru-RU" sz="3200">
                <a:solidFill>
                  <a:srgbClr val="CC3300"/>
                </a:solidFill>
                <a:latin typeface="Comic Sans MS" pitchFamily="66" charset="0"/>
              </a:rPr>
            </a:br>
            <a:r>
              <a:rPr lang="ru-RU" sz="2800">
                <a:solidFill>
                  <a:srgbClr val="CC3300"/>
                </a:solidFill>
                <a:latin typeface="Comic Sans MS" pitchFamily="66" charset="0"/>
              </a:rPr>
              <a:t>					</a:t>
            </a:r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						 	</a:t>
            </a:r>
            <a:r>
              <a:rPr lang="ru-RU" sz="2400" b="1">
                <a:solidFill>
                  <a:schemeClr val="bg2"/>
                </a:solidFill>
                <a:latin typeface="Comic Sans MS" pitchFamily="66" charset="0"/>
              </a:rPr>
              <a:t>П. Сенге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1447800" y="2743200"/>
          <a:ext cx="7696200" cy="3054350"/>
        </p:xfrm>
        <a:graphic>
          <a:graphicData uri="http://schemas.openxmlformats.org/presentationml/2006/ole">
            <p:oleObj spid="_x0000_s58373" name="Фотография Photo Editor" r:id="rId3" imgW="15352381" imgH="7887801" progId="">
              <p:embed/>
            </p:oleObj>
          </a:graphicData>
        </a:graphic>
      </p:graphicFrame>
      <p:pic>
        <p:nvPicPr>
          <p:cNvPr id="58371" name="Picture 3" descr="na01107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2362200"/>
            <a:ext cx="1255713" cy="1614488"/>
          </a:xfrm>
          <a:prstGeom prst="rect">
            <a:avLst/>
          </a:prstGeom>
          <a:noFill/>
        </p:spPr>
      </p:pic>
      <p:pic>
        <p:nvPicPr>
          <p:cNvPr id="58372" name="Picture 4" descr="bd00122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2057400"/>
            <a:ext cx="1487488" cy="2012950"/>
          </a:xfrm>
          <a:prstGeom prst="rect">
            <a:avLst/>
          </a:prstGeom>
          <a:noFill/>
        </p:spPr>
      </p:pic>
      <p:pic>
        <p:nvPicPr>
          <p:cNvPr id="58373" name="Picture 5" descr="bd07837_"/>
          <p:cNvPicPr>
            <a:picLocks noChangeAspect="1" noChangeArrowheads="1"/>
          </p:cNvPicPr>
          <p:nvPr/>
        </p:nvPicPr>
        <p:blipFill>
          <a:blip r:embed="rId6"/>
          <a:srcRect b="26860"/>
          <a:stretch>
            <a:fillRect/>
          </a:stretch>
        </p:blipFill>
        <p:spPr bwMode="auto">
          <a:xfrm>
            <a:off x="1524000" y="2209800"/>
            <a:ext cx="124618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68" name="Rectangle 0"/>
          <p:cNvSpPr>
            <a:spLocks noGrp="1" noChangeArrowheads="1"/>
          </p:cNvSpPr>
          <p:nvPr>
            <p:ph type="title"/>
          </p:nvPr>
        </p:nvSpPr>
        <p:spPr>
          <a:xfrm>
            <a:off x="1371600" y="476250"/>
            <a:ext cx="7772400" cy="1143000"/>
          </a:xfrm>
        </p:spPr>
        <p:txBody>
          <a:bodyPr/>
          <a:lstStyle/>
          <a:p>
            <a:r>
              <a:rPr lang="ru-RU">
                <a:solidFill>
                  <a:srgbClr val="CC3300"/>
                </a:solidFill>
                <a:latin typeface="Comic Sans MS" pitchFamily="66" charset="0"/>
              </a:rPr>
              <a:t>«Джазовый оркестр» </a:t>
            </a:r>
            <a:br>
              <a:rPr lang="ru-RU">
                <a:solidFill>
                  <a:srgbClr val="CC3300"/>
                </a:solidFill>
                <a:latin typeface="Comic Sans MS" pitchFamily="66" charset="0"/>
              </a:rPr>
            </a:br>
            <a:r>
              <a:rPr lang="ru-RU">
                <a:solidFill>
                  <a:srgbClr val="CC3300"/>
                </a:solidFill>
                <a:latin typeface="Comic Sans MS" pitchFamily="66" charset="0"/>
              </a:rPr>
              <a:t>школы №80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 idx="4294967295"/>
          </p:nvPr>
        </p:nvSpPr>
        <p:spPr>
          <a:xfrm>
            <a:off x="1908175" y="549275"/>
            <a:ext cx="7056438" cy="977900"/>
          </a:xfrm>
        </p:spPr>
        <p:txBody>
          <a:bodyPr anchor="b">
            <a:normAutofit/>
          </a:bodyPr>
          <a:lstStyle/>
          <a:p>
            <a:r>
              <a:rPr lang="ru-RU" sz="4800">
                <a:solidFill>
                  <a:srgbClr val="C04F2C"/>
                </a:solidFill>
                <a:latin typeface="Comic Sans MS" pitchFamily="66" charset="0"/>
              </a:rPr>
              <a:t>Наш лозунг</a:t>
            </a:r>
          </a:p>
        </p:txBody>
      </p:sp>
      <p:sp>
        <p:nvSpPr>
          <p:cNvPr id="77827" name="Rectangle 3"/>
          <p:cNvSpPr>
            <a:spLocks noGrp="1"/>
          </p:cNvSpPr>
          <p:nvPr>
            <p:ph idx="4294967295"/>
          </p:nvPr>
        </p:nvSpPr>
        <p:spPr>
          <a:xfrm>
            <a:off x="1331913" y="2781300"/>
            <a:ext cx="7381875" cy="1981200"/>
          </a:xfrm>
        </p:spPr>
        <p:txBody>
          <a:bodyPr lIns="182880" tIns="91440"/>
          <a:lstStyle/>
          <a:p>
            <a:pPr marL="265113" indent="-265113" algn="ctr">
              <a:buFontTx/>
              <a:buNone/>
            </a:pPr>
            <a:r>
              <a:rPr lang="ru-RU" sz="5400">
                <a:solidFill>
                  <a:srgbClr val="C04F2C"/>
                </a:solidFill>
                <a:latin typeface="Arial"/>
              </a:rPr>
              <a:t>«</a:t>
            </a:r>
            <a:r>
              <a:rPr lang="ru-RU" sz="5400">
                <a:solidFill>
                  <a:srgbClr val="C04F2C"/>
                </a:solidFill>
                <a:latin typeface="Comic Sans MS" pitchFamily="66" charset="0"/>
              </a:rPr>
              <a:t>От успеха учителя </a:t>
            </a:r>
          </a:p>
          <a:p>
            <a:pPr marL="265113" indent="-265113" algn="ctr">
              <a:buFontTx/>
              <a:buNone/>
            </a:pPr>
            <a:r>
              <a:rPr lang="ru-RU" sz="5400">
                <a:solidFill>
                  <a:srgbClr val="C04F2C"/>
                </a:solidFill>
                <a:latin typeface="Comic Sans MS" pitchFamily="66" charset="0"/>
              </a:rPr>
              <a:t>		к успехам ученика</a:t>
            </a:r>
            <a:r>
              <a:rPr lang="ru-RU" sz="5400">
                <a:solidFill>
                  <a:srgbClr val="C04F2C"/>
                </a:solidFill>
                <a:latin typeface="Arial"/>
              </a:rPr>
              <a:t>»</a:t>
            </a:r>
            <a:endParaRPr lang="ru-RU" sz="5400">
              <a:solidFill>
                <a:srgbClr val="C04F2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1763713" y="2947988"/>
            <a:ext cx="7158037" cy="2462212"/>
          </a:xfrm>
          <a:prstGeom prst="rect">
            <a:avLst/>
          </a:prstGeom>
          <a:solidFill>
            <a:srgbClr val="FFFFFF"/>
          </a:solidFill>
          <a:ln w="381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sz="1400" b="1">
                <a:solidFill>
                  <a:schemeClr val="bg2"/>
                </a:solidFill>
              </a:rPr>
              <a:t>Покупатели и рынок  «на передовой»</a:t>
            </a:r>
            <a:r>
              <a:rPr lang="ru-RU"/>
              <a:t> </a:t>
            </a:r>
            <a:r>
              <a:rPr lang="ru-RU" sz="1400">
                <a:solidFill>
                  <a:schemeClr val="bg2"/>
                </a:solidFill>
                <a:cs typeface="Times New Roman" pitchFamily="18" charset="0"/>
              </a:rPr>
              <a:t>	 </a:t>
            </a:r>
            <a:r>
              <a:rPr lang="ru-RU" sz="1400" b="1">
                <a:solidFill>
                  <a:schemeClr val="bg2"/>
                </a:solidFill>
              </a:rPr>
              <a:t>Администрация</a:t>
            </a:r>
            <a:r>
              <a:rPr lang="ru-RU" sz="1400">
                <a:solidFill>
                  <a:schemeClr val="bg2"/>
                </a:solidFill>
              </a:rPr>
              <a:t>  </a:t>
            </a:r>
            <a:r>
              <a:rPr lang="ru-RU" sz="1400" b="1">
                <a:solidFill>
                  <a:schemeClr val="bg2"/>
                </a:solidFill>
              </a:rPr>
              <a:t>Управление</a:t>
            </a:r>
          </a:p>
          <a:p>
            <a:r>
              <a:rPr lang="ru-RU" sz="1400" b="1">
                <a:solidFill>
                  <a:schemeClr val="bg2"/>
                </a:solidFill>
              </a:rPr>
              <a:t>       							</a:t>
            </a:r>
            <a:r>
              <a:rPr lang="ru-RU" sz="1400" b="1">
                <a:solidFill>
                  <a:schemeClr val="bg2"/>
                </a:solidFill>
                <a:cs typeface="Times New Roman" pitchFamily="18" charset="0"/>
              </a:rPr>
              <a:t>		</a:t>
            </a:r>
            <a:r>
              <a:rPr lang="ru-RU" sz="1400" b="1">
                <a:solidFill>
                  <a:schemeClr val="bg2"/>
                </a:solidFill>
              </a:rPr>
              <a:t>производители услуг,</a:t>
            </a:r>
          </a:p>
          <a:p>
            <a:r>
              <a:rPr lang="ru-RU" sz="1400" b="1">
                <a:solidFill>
                  <a:schemeClr val="bg2"/>
                </a:solidFill>
              </a:rPr>
              <a:t>		  Т.е. учителя</a:t>
            </a:r>
          </a:p>
          <a:p>
            <a:endParaRPr lang="ru-RU" sz="1400" b="1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111619" name="Line 3"/>
          <p:cNvSpPr>
            <a:spLocks noChangeShapeType="1"/>
          </p:cNvSpPr>
          <p:nvPr/>
        </p:nvSpPr>
        <p:spPr bwMode="auto">
          <a:xfrm>
            <a:off x="2438400" y="4267200"/>
            <a:ext cx="571500" cy="15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>
            <a:off x="2438400" y="4495800"/>
            <a:ext cx="571500" cy="15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>
            <a:off x="2438400" y="4724400"/>
            <a:ext cx="571500" cy="15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22" name="Line 6"/>
          <p:cNvSpPr>
            <a:spLocks noChangeShapeType="1"/>
          </p:cNvSpPr>
          <p:nvPr/>
        </p:nvSpPr>
        <p:spPr bwMode="auto">
          <a:xfrm>
            <a:off x="2438400" y="4953000"/>
            <a:ext cx="571500" cy="15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23" name="Line 7"/>
          <p:cNvSpPr>
            <a:spLocks noChangeShapeType="1"/>
          </p:cNvSpPr>
          <p:nvPr/>
        </p:nvSpPr>
        <p:spPr bwMode="auto">
          <a:xfrm>
            <a:off x="2438400" y="5181600"/>
            <a:ext cx="571500" cy="15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>
            <a:off x="4267200" y="4267200"/>
            <a:ext cx="571500" cy="15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25" name="Line 9"/>
          <p:cNvSpPr>
            <a:spLocks noChangeShapeType="1"/>
          </p:cNvSpPr>
          <p:nvPr/>
        </p:nvSpPr>
        <p:spPr bwMode="auto">
          <a:xfrm>
            <a:off x="4267200" y="4495800"/>
            <a:ext cx="571500" cy="15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26" name="Line 10"/>
          <p:cNvSpPr>
            <a:spLocks noChangeShapeType="1"/>
          </p:cNvSpPr>
          <p:nvPr/>
        </p:nvSpPr>
        <p:spPr bwMode="auto">
          <a:xfrm>
            <a:off x="4267200" y="4724400"/>
            <a:ext cx="571500" cy="15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27" name="Line 11"/>
          <p:cNvSpPr>
            <a:spLocks noChangeShapeType="1"/>
          </p:cNvSpPr>
          <p:nvPr/>
        </p:nvSpPr>
        <p:spPr bwMode="auto">
          <a:xfrm>
            <a:off x="4267200" y="4953000"/>
            <a:ext cx="571500" cy="15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28" name="Line 12"/>
          <p:cNvSpPr>
            <a:spLocks noChangeShapeType="1"/>
          </p:cNvSpPr>
          <p:nvPr/>
        </p:nvSpPr>
        <p:spPr bwMode="auto">
          <a:xfrm>
            <a:off x="4267200" y="5181600"/>
            <a:ext cx="571500" cy="15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29" name="Line 13"/>
          <p:cNvSpPr>
            <a:spLocks noChangeShapeType="1"/>
          </p:cNvSpPr>
          <p:nvPr/>
        </p:nvSpPr>
        <p:spPr bwMode="auto">
          <a:xfrm flipV="1">
            <a:off x="4838700" y="4267200"/>
            <a:ext cx="1588" cy="9144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30" name="Line 14"/>
          <p:cNvSpPr>
            <a:spLocks noChangeShapeType="1"/>
          </p:cNvSpPr>
          <p:nvPr/>
        </p:nvSpPr>
        <p:spPr bwMode="auto">
          <a:xfrm>
            <a:off x="4838700" y="4724400"/>
            <a:ext cx="1485900" cy="1588"/>
          </a:xfrm>
          <a:prstGeom prst="line">
            <a:avLst/>
          </a:prstGeom>
          <a:noFill/>
          <a:ln w="38100">
            <a:solidFill>
              <a:srgbClr val="CC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31" name="Line 15"/>
          <p:cNvSpPr>
            <a:spLocks noChangeShapeType="1"/>
          </p:cNvSpPr>
          <p:nvPr/>
        </p:nvSpPr>
        <p:spPr bwMode="auto">
          <a:xfrm>
            <a:off x="6324600" y="4381500"/>
            <a:ext cx="571500" cy="15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32" name="Line 16"/>
          <p:cNvSpPr>
            <a:spLocks noChangeShapeType="1"/>
          </p:cNvSpPr>
          <p:nvPr/>
        </p:nvSpPr>
        <p:spPr bwMode="auto">
          <a:xfrm>
            <a:off x="6324600" y="5067300"/>
            <a:ext cx="571500" cy="15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33" name="Line 17"/>
          <p:cNvSpPr>
            <a:spLocks noChangeShapeType="1"/>
          </p:cNvSpPr>
          <p:nvPr/>
        </p:nvSpPr>
        <p:spPr bwMode="auto">
          <a:xfrm flipV="1">
            <a:off x="6896100" y="4381500"/>
            <a:ext cx="1588" cy="6858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34" name="Line 18"/>
          <p:cNvSpPr>
            <a:spLocks noChangeShapeType="1"/>
          </p:cNvSpPr>
          <p:nvPr/>
        </p:nvSpPr>
        <p:spPr bwMode="auto">
          <a:xfrm>
            <a:off x="6324600" y="4724400"/>
            <a:ext cx="571500" cy="15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35" name="Line 19"/>
          <p:cNvSpPr>
            <a:spLocks noChangeShapeType="1"/>
          </p:cNvSpPr>
          <p:nvPr/>
        </p:nvSpPr>
        <p:spPr bwMode="auto">
          <a:xfrm>
            <a:off x="6896100" y="4724400"/>
            <a:ext cx="571500" cy="1588"/>
          </a:xfrm>
          <a:prstGeom prst="line">
            <a:avLst/>
          </a:prstGeom>
          <a:noFill/>
          <a:ln w="38100">
            <a:solidFill>
              <a:srgbClr val="CC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36" name="Line 20"/>
          <p:cNvSpPr>
            <a:spLocks noChangeShapeType="1"/>
          </p:cNvSpPr>
          <p:nvPr/>
        </p:nvSpPr>
        <p:spPr bwMode="auto">
          <a:xfrm>
            <a:off x="7467600" y="4724400"/>
            <a:ext cx="571500" cy="15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38" name="AutoShape 2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05800" y="6019800"/>
            <a:ext cx="533400" cy="609600"/>
          </a:xfrm>
          <a:prstGeom prst="curvedLeftArrow">
            <a:avLst>
              <a:gd name="adj1" fmla="val 22857"/>
              <a:gd name="adj2" fmla="val 457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665" name="Text Box 1"/>
          <p:cNvSpPr txBox="1">
            <a:spLocks noChangeArrowheads="1"/>
          </p:cNvSpPr>
          <p:nvPr/>
        </p:nvSpPr>
        <p:spPr bwMode="auto">
          <a:xfrm>
            <a:off x="2679700" y="620713"/>
            <a:ext cx="6140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CC3300"/>
                </a:solidFill>
              </a:rPr>
              <a:t>«На  передовой»</a:t>
            </a:r>
          </a:p>
        </p:txBody>
      </p:sp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3832225" y="2014538"/>
            <a:ext cx="328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2"/>
                </a:solidFill>
              </a:rPr>
              <a:t>( по Чарльзу, 1993 г.)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0356" name="Picture 4" descr="эволюция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844675"/>
            <a:ext cx="7956550" cy="4476750"/>
          </a:xfrm>
          <a:noFill/>
          <a:ln>
            <a:solidFill>
              <a:schemeClr val="bg2"/>
            </a:solidFill>
          </a:ln>
        </p:spPr>
      </p:pic>
      <p:sp>
        <p:nvSpPr>
          <p:cNvPr id="100359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85113" y="6021388"/>
            <a:ext cx="503237" cy="836612"/>
          </a:xfrm>
          <a:prstGeom prst="curvedLeftArrow">
            <a:avLst>
              <a:gd name="adj1" fmla="val 33249"/>
              <a:gd name="adj2" fmla="val 6649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ктус">
  <a:themeElements>
    <a:clrScheme name="Кактус 7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F24E4E"/>
      </a:hlink>
      <a:folHlink>
        <a:srgbClr val="006600"/>
      </a:folHlink>
    </a:clrScheme>
    <a:fontScheme name="Кактус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Кактус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ктус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ктус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ктус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ктус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ктус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ктус 7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F24E4E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2278</TotalTime>
  <Words>117</Words>
  <Application>Microsoft Office PowerPoint</Application>
  <PresentationFormat>Экран (4:3)</PresentationFormat>
  <Paragraphs>42</Paragraphs>
  <Slides>10</Slides>
  <Notes>0</Notes>
  <HiddenSlides>2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Кактус</vt:lpstr>
      <vt:lpstr>Photo Editor Photo</vt:lpstr>
      <vt:lpstr>Фотография Photo Editor</vt:lpstr>
      <vt:lpstr>Оргкультура в повышении эффективности организации</vt:lpstr>
      <vt:lpstr>Люди – ключ к успеху</vt:lpstr>
      <vt:lpstr>Обучающаяся организация</vt:lpstr>
      <vt:lpstr>  </vt:lpstr>
      <vt:lpstr>Организация-  «джазовый оркестр»      </vt:lpstr>
      <vt:lpstr>«Джазовый оркестр»  школы №80</vt:lpstr>
      <vt:lpstr>Наш лозунг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2003, август</dc:title>
  <dc:creator>Галина</dc:creator>
  <cp:lastModifiedBy>Galina</cp:lastModifiedBy>
  <cp:revision>128</cp:revision>
  <dcterms:created xsi:type="dcterms:W3CDTF">2003-08-27T16:17:18Z</dcterms:created>
  <dcterms:modified xsi:type="dcterms:W3CDTF">2016-08-24T16:17:36Z</dcterms:modified>
</cp:coreProperties>
</file>