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44" r:id="rId2"/>
    <p:sldId id="399" r:id="rId3"/>
    <p:sldId id="431" r:id="rId4"/>
    <p:sldId id="370" r:id="rId5"/>
    <p:sldId id="396" r:id="rId6"/>
    <p:sldId id="409" r:id="rId7"/>
    <p:sldId id="397" r:id="rId8"/>
    <p:sldId id="365" r:id="rId9"/>
    <p:sldId id="381" r:id="rId10"/>
    <p:sldId id="382" r:id="rId11"/>
    <p:sldId id="403" r:id="rId12"/>
    <p:sldId id="404" r:id="rId13"/>
    <p:sldId id="410" r:id="rId14"/>
    <p:sldId id="411" r:id="rId15"/>
    <p:sldId id="412" r:id="rId16"/>
    <p:sldId id="413" r:id="rId17"/>
    <p:sldId id="414" r:id="rId18"/>
    <p:sldId id="433" r:id="rId19"/>
    <p:sldId id="432" r:id="rId20"/>
    <p:sldId id="416" r:id="rId21"/>
    <p:sldId id="417" r:id="rId22"/>
    <p:sldId id="418" r:id="rId23"/>
    <p:sldId id="419" r:id="rId24"/>
    <p:sldId id="424" r:id="rId25"/>
    <p:sldId id="434" r:id="rId26"/>
    <p:sldId id="425" r:id="rId27"/>
    <p:sldId id="426" r:id="rId28"/>
    <p:sldId id="427" r:id="rId29"/>
    <p:sldId id="435" r:id="rId30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66"/>
    <a:srgbClr val="6600FF"/>
    <a:srgbClr val="008000"/>
    <a:srgbClr val="FDF58D"/>
    <a:srgbClr val="CC3300"/>
    <a:srgbClr val="FF99FF"/>
    <a:srgbClr val="808080"/>
    <a:srgbClr val="FCFCF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7" autoAdjust="0"/>
    <p:restoredTop sz="94717" autoAdjust="0"/>
  </p:normalViewPr>
  <p:slideViewPr>
    <p:cSldViewPr>
      <p:cViewPr>
        <p:scale>
          <a:sx n="69" d="100"/>
          <a:sy n="69" d="100"/>
        </p:scale>
        <p:origin x="-9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083769-DF7D-402F-97DC-5C6CF33CDA3A}" type="doc">
      <dgm:prSet loTypeId="urn:microsoft.com/office/officeart/2008/layout/HorizontalMultiLevelHierarchy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766A4B3-D04C-4366-A87F-2E0369310F37}">
      <dgm:prSet phldrT="[Текст]"/>
      <dgm:spPr>
        <a:noFill/>
        <a:ln w="38100">
          <a:solidFill>
            <a:srgbClr val="7030A0"/>
          </a:solidFill>
        </a:ln>
      </dgm:spPr>
      <dgm:t>
        <a:bodyPr/>
        <a:lstStyle/>
        <a:p>
          <a:r>
            <a:rPr lang="ru-RU" b="1" dirty="0" smtClean="0">
              <a:solidFill>
                <a:srgbClr val="FF0066"/>
              </a:solidFill>
            </a:rPr>
            <a:t>ФГОС ДО</a:t>
          </a:r>
          <a:endParaRPr lang="ru-RU" b="1" dirty="0">
            <a:solidFill>
              <a:srgbClr val="FF0066"/>
            </a:solidFill>
          </a:endParaRPr>
        </a:p>
      </dgm:t>
    </dgm:pt>
    <dgm:pt modelId="{19461848-E20A-4807-A991-3E8E28DA2EA4}" type="parTrans" cxnId="{98D772BA-1A82-47F0-B8FF-18628D1075D5}">
      <dgm:prSet/>
      <dgm:spPr/>
      <dgm:t>
        <a:bodyPr/>
        <a:lstStyle/>
        <a:p>
          <a:endParaRPr lang="ru-RU"/>
        </a:p>
      </dgm:t>
    </dgm:pt>
    <dgm:pt modelId="{C245F09B-B88C-4FD4-B063-B14111E75435}" type="sibTrans" cxnId="{98D772BA-1A82-47F0-B8FF-18628D1075D5}">
      <dgm:prSet/>
      <dgm:spPr/>
      <dgm:t>
        <a:bodyPr/>
        <a:lstStyle/>
        <a:p>
          <a:endParaRPr lang="ru-RU"/>
        </a:p>
      </dgm:t>
    </dgm:pt>
    <dgm:pt modelId="{A6061B29-BE02-4536-A8D8-2898EDFF8AB1}">
      <dgm:prSet phldrT="[Текст]" custT="1"/>
      <dgm:spPr>
        <a:solidFill>
          <a:schemeClr val="bg1">
            <a:lumMod val="20000"/>
            <a:lumOff val="80000"/>
          </a:schemeClr>
        </a:solidFill>
        <a:ln w="38100">
          <a:solidFill>
            <a:srgbClr val="7030A0"/>
          </a:solidFill>
        </a:ln>
      </dgm:spPr>
      <dgm:t>
        <a:bodyPr/>
        <a:lstStyle/>
        <a:p>
          <a:r>
            <a:rPr lang="ru-RU" sz="1600" b="1" u="sng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П.1.3.</a:t>
          </a:r>
          <a:r>
            <a:rPr lang="ru-RU" sz="10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В Стандарте учитываются:</a:t>
          </a:r>
        </a:p>
        <a:p>
          <a:r>
            <a:rPr lang="ru-RU" sz="10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1) индивидуальные потребности ребенка, связанные с его жизненной ситуацией и состоянием здоровья, определяющие особые условия получения им образования (далее - особые образовательные потребности), индивидуальные потребности отдельных категорий детей, в том числе с ограниченными возможностями здоровья;</a:t>
          </a:r>
          <a:endParaRPr lang="ru-RU" sz="1000" b="1" dirty="0">
            <a:solidFill>
              <a:schemeClr val="bg1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6F02BCC-7909-41AF-BCBD-DEB1FFD47DE1}" type="parTrans" cxnId="{F500CB51-16DE-43FE-AC15-2C1F185588E5}">
      <dgm:prSet/>
      <dgm:spPr>
        <a:ln w="38100"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870F71C8-834B-42E7-90BD-23C3B3A27862}" type="sibTrans" cxnId="{F500CB51-16DE-43FE-AC15-2C1F185588E5}">
      <dgm:prSet/>
      <dgm:spPr/>
      <dgm:t>
        <a:bodyPr/>
        <a:lstStyle/>
        <a:p>
          <a:endParaRPr lang="ru-RU"/>
        </a:p>
      </dgm:t>
    </dgm:pt>
    <dgm:pt modelId="{AF5566BF-7021-4FC6-9604-048BD58BD271}">
      <dgm:prSet phldrT="[Текст]" custT="1"/>
      <dgm:spPr>
        <a:noFill/>
        <a:ln w="38100">
          <a:solidFill>
            <a:srgbClr val="7030A0"/>
          </a:solidFill>
        </a:ln>
      </dgm:spPr>
      <dgm:t>
        <a:bodyPr/>
        <a:lstStyle/>
        <a:p>
          <a:r>
            <a:rPr lang="ru-RU" sz="1600" b="1" u="sng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3.2.8. </a:t>
          </a:r>
          <a:r>
            <a:rPr lang="ru-RU" sz="10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Организация должна создавать возможности:</a:t>
          </a:r>
        </a:p>
        <a:p>
          <a:r>
            <a:rPr lang="ru-RU" sz="16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1) </a:t>
          </a:r>
          <a:r>
            <a:rPr lang="ru-RU" sz="10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для предоставления информации о Программе семье и всем заинтересованным лицам, вовлеченным в образовательную деятельность, а также широкой общественности;</a:t>
          </a:r>
        </a:p>
        <a:p>
          <a:r>
            <a:rPr lang="ru-RU" sz="16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2) </a:t>
          </a:r>
          <a:r>
            <a:rPr lang="ru-RU" sz="10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для взрослых по поиску, использованию материалов, обеспечивающих реализацию Программы, в том числе в информационной среде;</a:t>
          </a:r>
        </a:p>
        <a:p>
          <a:r>
            <a:rPr lang="ru-RU" sz="16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3) </a:t>
          </a:r>
          <a:r>
            <a:rPr lang="ru-RU" sz="10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для обсуждения с родителями (законными представителями) детей вопросов, связанных с реализацией Программы.</a:t>
          </a:r>
          <a:endParaRPr lang="ru-RU" sz="1000" b="1" dirty="0">
            <a:solidFill>
              <a:schemeClr val="bg1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A92D27C-A56E-4DD6-ACD9-507C5622540F}" type="parTrans" cxnId="{3341AEF8-9744-42FE-A3AF-4B505370C5F4}">
      <dgm:prSet/>
      <dgm:spPr>
        <a:ln w="38100"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10438105-0B14-49EE-8BA7-8B206EF209F7}" type="sibTrans" cxnId="{3341AEF8-9744-42FE-A3AF-4B505370C5F4}">
      <dgm:prSet/>
      <dgm:spPr/>
      <dgm:t>
        <a:bodyPr/>
        <a:lstStyle/>
        <a:p>
          <a:endParaRPr lang="ru-RU"/>
        </a:p>
      </dgm:t>
    </dgm:pt>
    <dgm:pt modelId="{667C34D6-01A9-42EC-A9A1-A67CD5438F66}">
      <dgm:prSet custT="1"/>
      <dgm:spPr>
        <a:noFill/>
        <a:ln w="38100">
          <a:solidFill>
            <a:srgbClr val="7030A0"/>
          </a:solidFill>
        </a:ln>
      </dgm:spPr>
      <dgm:t>
        <a:bodyPr/>
        <a:lstStyle/>
        <a:p>
          <a:r>
            <a:rPr lang="ru-RU" sz="1600" b="1" u="sng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П.1.6.</a:t>
          </a:r>
          <a:r>
            <a:rPr lang="ru-RU" sz="16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Стандарт направлен на решение следующих задач:</a:t>
          </a:r>
        </a:p>
        <a:p>
          <a:r>
            <a:rPr lang="ru-RU" sz="16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4) </a:t>
          </a:r>
          <a:r>
            <a:rPr lang="ru-RU" sz="10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создания благоприятных условий развития детей в соответствии с их возрастными и индивидуальными особенностями и склонностями</a:t>
          </a:r>
          <a:endParaRPr lang="ru-RU" sz="1000" b="1" dirty="0">
            <a:solidFill>
              <a:schemeClr val="bg1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00A913D-78A6-489E-863F-D31D744A5C64}" type="parTrans" cxnId="{2D669661-3158-4B80-AD71-7DFA2CED8EAE}">
      <dgm:prSet/>
      <dgm:spPr>
        <a:ln w="38100"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F6D2BE24-BD8B-41B7-9034-96941C3DC202}" type="sibTrans" cxnId="{2D669661-3158-4B80-AD71-7DFA2CED8EAE}">
      <dgm:prSet/>
      <dgm:spPr/>
      <dgm:t>
        <a:bodyPr/>
        <a:lstStyle/>
        <a:p>
          <a:endParaRPr lang="ru-RU"/>
        </a:p>
      </dgm:t>
    </dgm:pt>
    <dgm:pt modelId="{DAA8C5AB-E20E-4868-B9DC-A30993B0A70E}">
      <dgm:prSet custT="1"/>
      <dgm:spPr>
        <a:noFill/>
        <a:ln w="38100">
          <a:solidFill>
            <a:srgbClr val="7030A0"/>
          </a:solidFill>
        </a:ln>
      </dgm:spPr>
      <dgm:t>
        <a:bodyPr/>
        <a:lstStyle/>
        <a:p>
          <a:r>
            <a:rPr lang="ru-RU" sz="1600" b="1" u="sng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3.2.3.</a:t>
          </a:r>
          <a:r>
            <a:rPr lang="ru-RU" sz="10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Результаты педагогической диагностики (мониторинга) могут использоваться исключительно для решения следующих образовательных задач:</a:t>
          </a:r>
        </a:p>
        <a:p>
          <a:r>
            <a:rPr lang="ru-RU" sz="16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1)</a:t>
          </a:r>
          <a:r>
            <a:rPr lang="ru-RU" sz="10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индивидуализации образования (в том числе поддержки ребенка, построения его образовательной траектории или профессиональной коррекции особенностей его развития);</a:t>
          </a:r>
          <a:endParaRPr lang="ru-RU" sz="1000" b="1" dirty="0">
            <a:solidFill>
              <a:schemeClr val="bg1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61C5305-2B18-4AD5-8D9B-2AA0A8383BFD}" type="parTrans" cxnId="{CFDD69CB-E583-4AB7-A8BD-4B49BB94DECD}">
      <dgm:prSet/>
      <dgm:spPr>
        <a:ln w="38100"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104DC27B-0E63-4A82-A704-5A78CA4F293B}" type="sibTrans" cxnId="{CFDD69CB-E583-4AB7-A8BD-4B49BB94DECD}">
      <dgm:prSet/>
      <dgm:spPr/>
      <dgm:t>
        <a:bodyPr/>
        <a:lstStyle/>
        <a:p>
          <a:endParaRPr lang="ru-RU"/>
        </a:p>
      </dgm:t>
    </dgm:pt>
    <dgm:pt modelId="{36A060D2-CA10-4B22-8662-761FAC461C64}">
      <dgm:prSet custT="1"/>
      <dgm:spPr>
        <a:noFill/>
        <a:ln w="38100">
          <a:solidFill>
            <a:srgbClr val="7030A0"/>
          </a:solidFill>
        </a:ln>
      </dgm:spPr>
      <dgm:t>
        <a:bodyPr/>
        <a:lstStyle/>
        <a:p>
          <a:r>
            <a:rPr lang="ru-RU" sz="1600" b="1" u="sng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3.2.6.</a:t>
          </a:r>
          <a:r>
            <a:rPr lang="ru-RU" sz="16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В целях эффективной реализации Программы должны быть созданы условия для:</a:t>
          </a:r>
        </a:p>
        <a:p>
          <a:r>
            <a:rPr lang="ru-RU" sz="16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2) </a:t>
          </a:r>
          <a:r>
            <a:rPr lang="ru-RU" sz="10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консультативной поддержки педагогических работников и родителей (законных представителей) по вопросам образования и охраны здоровья детей, в том числе инклюзивного образования (в случае его организации);</a:t>
          </a:r>
        </a:p>
        <a:p>
          <a:r>
            <a:rPr lang="ru-RU" sz="16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3) </a:t>
          </a:r>
          <a:r>
            <a:rPr lang="ru-RU" sz="10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организационно-методического сопровождения процесса реализации Программы, в том числе во взаимодействии со сверстниками и взрослыми.</a:t>
          </a:r>
          <a:endParaRPr lang="ru-RU" sz="1000" b="1" dirty="0">
            <a:solidFill>
              <a:schemeClr val="bg1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20D1C38-FEC3-4102-B0E5-01A851CEDC81}" type="parTrans" cxnId="{21A9677A-12E7-4498-9CC4-B6EABF5DD792}">
      <dgm:prSet/>
      <dgm:spPr>
        <a:ln w="38100"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A57E4635-5D7D-4CD7-BDE8-4D2EF7221B5D}" type="sibTrans" cxnId="{21A9677A-12E7-4498-9CC4-B6EABF5DD792}">
      <dgm:prSet/>
      <dgm:spPr/>
      <dgm:t>
        <a:bodyPr/>
        <a:lstStyle/>
        <a:p>
          <a:endParaRPr lang="ru-RU"/>
        </a:p>
      </dgm:t>
    </dgm:pt>
    <dgm:pt modelId="{38D8B300-0715-41A5-B9B8-1417A2708D6E}" type="pres">
      <dgm:prSet presAssocID="{67083769-DF7D-402F-97DC-5C6CF33CDA3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13470B-8DE2-49C6-A299-DFB73AD73F5F}" type="pres">
      <dgm:prSet presAssocID="{E766A4B3-D04C-4366-A87F-2E0369310F37}" presName="root1" presStyleCnt="0"/>
      <dgm:spPr/>
    </dgm:pt>
    <dgm:pt modelId="{AB04C66D-E65E-46E3-9A0C-48D1F5814B32}" type="pres">
      <dgm:prSet presAssocID="{E766A4B3-D04C-4366-A87F-2E0369310F37}" presName="LevelOneTextNode" presStyleLbl="node0" presStyleIdx="0" presStyleCnt="1" custLinFactX="-40236" custLinFactNeighborX="-100000" custLinFactNeighborY="-4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5CC836-EACE-4CB5-9121-20CA4EA25EB9}" type="pres">
      <dgm:prSet presAssocID="{E766A4B3-D04C-4366-A87F-2E0369310F37}" presName="level2hierChild" presStyleCnt="0"/>
      <dgm:spPr/>
    </dgm:pt>
    <dgm:pt modelId="{FFE4020D-6632-4578-8B39-5F9E953E92AB}" type="pres">
      <dgm:prSet presAssocID="{B6F02BCC-7909-41AF-BCBD-DEB1FFD47DE1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C5651C56-9D0E-463E-B1C5-60A5E0B863EF}" type="pres">
      <dgm:prSet presAssocID="{B6F02BCC-7909-41AF-BCBD-DEB1FFD47DE1}" presName="connTx" presStyleLbl="parChTrans1D2" presStyleIdx="0" presStyleCnt="5"/>
      <dgm:spPr/>
      <dgm:t>
        <a:bodyPr/>
        <a:lstStyle/>
        <a:p>
          <a:endParaRPr lang="ru-RU"/>
        </a:p>
      </dgm:t>
    </dgm:pt>
    <dgm:pt modelId="{1F2C6582-2386-47CD-BFA5-64CA3D10813C}" type="pres">
      <dgm:prSet presAssocID="{A6061B29-BE02-4536-A8D8-2898EDFF8AB1}" presName="root2" presStyleCnt="0"/>
      <dgm:spPr/>
    </dgm:pt>
    <dgm:pt modelId="{F68CADFD-019F-4754-B533-4C5C8CA2CABB}" type="pres">
      <dgm:prSet presAssocID="{A6061B29-BE02-4536-A8D8-2898EDFF8AB1}" presName="LevelTwoTextNode" presStyleLbl="node2" presStyleIdx="0" presStyleCnt="5" custScaleX="274576" custScaleY="107814" custLinFactNeighborX="735" custLinFactNeighborY="-192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0BFB14-4949-4E89-B30D-519761496194}" type="pres">
      <dgm:prSet presAssocID="{A6061B29-BE02-4536-A8D8-2898EDFF8AB1}" presName="level3hierChild" presStyleCnt="0"/>
      <dgm:spPr/>
    </dgm:pt>
    <dgm:pt modelId="{73482F94-F0E0-4438-9E63-D230B13B14E6}" type="pres">
      <dgm:prSet presAssocID="{800A913D-78A6-489E-863F-D31D744A5C64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D1A21678-E49B-4C4A-8BE6-8E4349EDD53D}" type="pres">
      <dgm:prSet presAssocID="{800A913D-78A6-489E-863F-D31D744A5C64}" presName="connTx" presStyleLbl="parChTrans1D2" presStyleIdx="1" presStyleCnt="5"/>
      <dgm:spPr/>
      <dgm:t>
        <a:bodyPr/>
        <a:lstStyle/>
        <a:p>
          <a:endParaRPr lang="ru-RU"/>
        </a:p>
      </dgm:t>
    </dgm:pt>
    <dgm:pt modelId="{4177AC6E-268B-4818-AC70-1B765BC44472}" type="pres">
      <dgm:prSet presAssocID="{667C34D6-01A9-42EC-A9A1-A67CD5438F66}" presName="root2" presStyleCnt="0"/>
      <dgm:spPr/>
    </dgm:pt>
    <dgm:pt modelId="{D9DC3B4C-AC2C-42A1-AAB0-CF35C5A56B99}" type="pres">
      <dgm:prSet presAssocID="{667C34D6-01A9-42EC-A9A1-A67CD5438F66}" presName="LevelTwoTextNode" presStyleLbl="node2" presStyleIdx="1" presStyleCnt="5" custScaleX="277505" custLinFactNeighborX="1902" custLinFactNeighborY="-174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71B1A5-07E9-408D-A317-152C7745F867}" type="pres">
      <dgm:prSet presAssocID="{667C34D6-01A9-42EC-A9A1-A67CD5438F66}" presName="level3hierChild" presStyleCnt="0"/>
      <dgm:spPr/>
    </dgm:pt>
    <dgm:pt modelId="{2939E513-E920-4416-A06D-1DE4752BA608}" type="pres">
      <dgm:prSet presAssocID="{961C5305-2B18-4AD5-8D9B-2AA0A8383BFD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6A6E3414-EF69-4067-BD4B-DD520EF52A68}" type="pres">
      <dgm:prSet presAssocID="{961C5305-2B18-4AD5-8D9B-2AA0A8383BFD}" presName="connTx" presStyleLbl="parChTrans1D2" presStyleIdx="2" presStyleCnt="5"/>
      <dgm:spPr/>
      <dgm:t>
        <a:bodyPr/>
        <a:lstStyle/>
        <a:p>
          <a:endParaRPr lang="ru-RU"/>
        </a:p>
      </dgm:t>
    </dgm:pt>
    <dgm:pt modelId="{BB385DF3-FA1A-47DD-A19C-54B02590A46C}" type="pres">
      <dgm:prSet presAssocID="{DAA8C5AB-E20E-4868-B9DC-A30993B0A70E}" presName="root2" presStyleCnt="0"/>
      <dgm:spPr/>
    </dgm:pt>
    <dgm:pt modelId="{C8922940-5F9A-40BC-8B89-C733B6E267AD}" type="pres">
      <dgm:prSet presAssocID="{DAA8C5AB-E20E-4868-B9DC-A30993B0A70E}" presName="LevelTwoTextNode" presStyleLbl="node2" presStyleIdx="2" presStyleCnt="5" custScaleX="275913" custScaleY="141551" custLinFactNeighborX="1838" custLinFactNeighborY="-241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18BEA3-F078-400D-A5A5-98ECF4573242}" type="pres">
      <dgm:prSet presAssocID="{DAA8C5AB-E20E-4868-B9DC-A30993B0A70E}" presName="level3hierChild" presStyleCnt="0"/>
      <dgm:spPr/>
    </dgm:pt>
    <dgm:pt modelId="{3F9134B5-C7E5-44A1-BEB7-2896D2B9C9E7}" type="pres">
      <dgm:prSet presAssocID="{C20D1C38-FEC3-4102-B0E5-01A851CEDC81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E08A557C-BFD5-49B2-BC0A-B52F324B73C9}" type="pres">
      <dgm:prSet presAssocID="{C20D1C38-FEC3-4102-B0E5-01A851CEDC81}" presName="connTx" presStyleLbl="parChTrans1D2" presStyleIdx="3" presStyleCnt="5"/>
      <dgm:spPr/>
      <dgm:t>
        <a:bodyPr/>
        <a:lstStyle/>
        <a:p>
          <a:endParaRPr lang="ru-RU"/>
        </a:p>
      </dgm:t>
    </dgm:pt>
    <dgm:pt modelId="{F5E7A513-3DEF-4FDF-BD32-ADBE2D20ED58}" type="pres">
      <dgm:prSet presAssocID="{36A060D2-CA10-4B22-8662-761FAC461C64}" presName="root2" presStyleCnt="0"/>
      <dgm:spPr/>
    </dgm:pt>
    <dgm:pt modelId="{2209402C-12DF-414A-9C87-677CDA0A5825}" type="pres">
      <dgm:prSet presAssocID="{36A060D2-CA10-4B22-8662-761FAC461C64}" presName="LevelTwoTextNode" presStyleLbl="node2" presStyleIdx="3" presStyleCnt="5" custScaleX="278343" custScaleY="1450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77C732-FC80-407F-83B1-6A5FEBD6E297}" type="pres">
      <dgm:prSet presAssocID="{36A060D2-CA10-4B22-8662-761FAC461C64}" presName="level3hierChild" presStyleCnt="0"/>
      <dgm:spPr/>
    </dgm:pt>
    <dgm:pt modelId="{D58486FE-53B4-4030-A090-67AB9F99FE0C}" type="pres">
      <dgm:prSet presAssocID="{AA92D27C-A56E-4DD6-ACD9-507C5622540F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3FFBB714-E0EC-44BF-8410-DD8FB78D94C1}" type="pres">
      <dgm:prSet presAssocID="{AA92D27C-A56E-4DD6-ACD9-507C5622540F}" presName="connTx" presStyleLbl="parChTrans1D2" presStyleIdx="4" presStyleCnt="5"/>
      <dgm:spPr/>
      <dgm:t>
        <a:bodyPr/>
        <a:lstStyle/>
        <a:p>
          <a:endParaRPr lang="ru-RU"/>
        </a:p>
      </dgm:t>
    </dgm:pt>
    <dgm:pt modelId="{B97CEF61-EB5F-49A8-8F95-C7E5E78B17C4}" type="pres">
      <dgm:prSet presAssocID="{AF5566BF-7021-4FC6-9604-048BD58BD271}" presName="root2" presStyleCnt="0"/>
      <dgm:spPr/>
    </dgm:pt>
    <dgm:pt modelId="{219923EE-7E53-4755-905D-CCE6DFF99C18}" type="pres">
      <dgm:prSet presAssocID="{AF5566BF-7021-4FC6-9604-048BD58BD271}" presName="LevelTwoTextNode" presStyleLbl="node2" presStyleIdx="4" presStyleCnt="5" custScaleX="276507" custScaleY="1989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2CB828-190C-433C-8941-173A9A7B8EF0}" type="pres">
      <dgm:prSet presAssocID="{AF5566BF-7021-4FC6-9604-048BD58BD271}" presName="level3hierChild" presStyleCnt="0"/>
      <dgm:spPr/>
    </dgm:pt>
  </dgm:ptLst>
  <dgm:cxnLst>
    <dgm:cxn modelId="{840B507A-AEBA-4A5E-B3B2-717448B0E52C}" type="presOf" srcId="{A6061B29-BE02-4536-A8D8-2898EDFF8AB1}" destId="{F68CADFD-019F-4754-B533-4C5C8CA2CABB}" srcOrd="0" destOrd="0" presId="urn:microsoft.com/office/officeart/2008/layout/HorizontalMultiLevelHierarchy"/>
    <dgm:cxn modelId="{BFC69271-D23E-4778-AC7C-E159D6456FB7}" type="presOf" srcId="{667C34D6-01A9-42EC-A9A1-A67CD5438F66}" destId="{D9DC3B4C-AC2C-42A1-AAB0-CF35C5A56B99}" srcOrd="0" destOrd="0" presId="urn:microsoft.com/office/officeart/2008/layout/HorizontalMultiLevelHierarchy"/>
    <dgm:cxn modelId="{3341AEF8-9744-42FE-A3AF-4B505370C5F4}" srcId="{E766A4B3-D04C-4366-A87F-2E0369310F37}" destId="{AF5566BF-7021-4FC6-9604-048BD58BD271}" srcOrd="4" destOrd="0" parTransId="{AA92D27C-A56E-4DD6-ACD9-507C5622540F}" sibTransId="{10438105-0B14-49EE-8BA7-8B206EF209F7}"/>
    <dgm:cxn modelId="{CFDD69CB-E583-4AB7-A8BD-4B49BB94DECD}" srcId="{E766A4B3-D04C-4366-A87F-2E0369310F37}" destId="{DAA8C5AB-E20E-4868-B9DC-A30993B0A70E}" srcOrd="2" destOrd="0" parTransId="{961C5305-2B18-4AD5-8D9B-2AA0A8383BFD}" sibTransId="{104DC27B-0E63-4A82-A704-5A78CA4F293B}"/>
    <dgm:cxn modelId="{1AEA32C6-479E-4EEB-AD99-15C7025648C5}" type="presOf" srcId="{B6F02BCC-7909-41AF-BCBD-DEB1FFD47DE1}" destId="{C5651C56-9D0E-463E-B1C5-60A5E0B863EF}" srcOrd="1" destOrd="0" presId="urn:microsoft.com/office/officeart/2008/layout/HorizontalMultiLevelHierarchy"/>
    <dgm:cxn modelId="{C09A908F-5514-48EB-8611-2BE2179AD614}" type="presOf" srcId="{961C5305-2B18-4AD5-8D9B-2AA0A8383BFD}" destId="{6A6E3414-EF69-4067-BD4B-DD520EF52A68}" srcOrd="1" destOrd="0" presId="urn:microsoft.com/office/officeart/2008/layout/HorizontalMultiLevelHierarchy"/>
    <dgm:cxn modelId="{627ABD36-8286-4393-AEB0-CB4E78E1886B}" type="presOf" srcId="{800A913D-78A6-489E-863F-D31D744A5C64}" destId="{73482F94-F0E0-4438-9E63-D230B13B14E6}" srcOrd="0" destOrd="0" presId="urn:microsoft.com/office/officeart/2008/layout/HorizontalMultiLevelHierarchy"/>
    <dgm:cxn modelId="{245FBE90-E746-48CD-8A81-2F745C5EEE10}" type="presOf" srcId="{DAA8C5AB-E20E-4868-B9DC-A30993B0A70E}" destId="{C8922940-5F9A-40BC-8B89-C733B6E267AD}" srcOrd="0" destOrd="0" presId="urn:microsoft.com/office/officeart/2008/layout/HorizontalMultiLevelHierarchy"/>
    <dgm:cxn modelId="{21A9677A-12E7-4498-9CC4-B6EABF5DD792}" srcId="{E766A4B3-D04C-4366-A87F-2E0369310F37}" destId="{36A060D2-CA10-4B22-8662-761FAC461C64}" srcOrd="3" destOrd="0" parTransId="{C20D1C38-FEC3-4102-B0E5-01A851CEDC81}" sibTransId="{A57E4635-5D7D-4CD7-BDE8-4D2EF7221B5D}"/>
    <dgm:cxn modelId="{5262C012-4899-4793-B7E9-0CACE92B177E}" type="presOf" srcId="{AA92D27C-A56E-4DD6-ACD9-507C5622540F}" destId="{D58486FE-53B4-4030-A090-67AB9F99FE0C}" srcOrd="0" destOrd="0" presId="urn:microsoft.com/office/officeart/2008/layout/HorizontalMultiLevelHierarchy"/>
    <dgm:cxn modelId="{EED3F43E-4EC8-4B2E-9FA9-8071877BF7E3}" type="presOf" srcId="{67083769-DF7D-402F-97DC-5C6CF33CDA3A}" destId="{38D8B300-0715-41A5-B9B8-1417A2708D6E}" srcOrd="0" destOrd="0" presId="urn:microsoft.com/office/officeart/2008/layout/HorizontalMultiLevelHierarchy"/>
    <dgm:cxn modelId="{7F085D53-84DD-486D-9BE2-F6E0D2D43259}" type="presOf" srcId="{C20D1C38-FEC3-4102-B0E5-01A851CEDC81}" destId="{E08A557C-BFD5-49B2-BC0A-B52F324B73C9}" srcOrd="1" destOrd="0" presId="urn:microsoft.com/office/officeart/2008/layout/HorizontalMultiLevelHierarchy"/>
    <dgm:cxn modelId="{F500CB51-16DE-43FE-AC15-2C1F185588E5}" srcId="{E766A4B3-D04C-4366-A87F-2E0369310F37}" destId="{A6061B29-BE02-4536-A8D8-2898EDFF8AB1}" srcOrd="0" destOrd="0" parTransId="{B6F02BCC-7909-41AF-BCBD-DEB1FFD47DE1}" sibTransId="{870F71C8-834B-42E7-90BD-23C3B3A27862}"/>
    <dgm:cxn modelId="{66BD05EB-F836-48E5-9541-08ED5FC8FB2E}" type="presOf" srcId="{AF5566BF-7021-4FC6-9604-048BD58BD271}" destId="{219923EE-7E53-4755-905D-CCE6DFF99C18}" srcOrd="0" destOrd="0" presId="urn:microsoft.com/office/officeart/2008/layout/HorizontalMultiLevelHierarchy"/>
    <dgm:cxn modelId="{98D772BA-1A82-47F0-B8FF-18628D1075D5}" srcId="{67083769-DF7D-402F-97DC-5C6CF33CDA3A}" destId="{E766A4B3-D04C-4366-A87F-2E0369310F37}" srcOrd="0" destOrd="0" parTransId="{19461848-E20A-4807-A991-3E8E28DA2EA4}" sibTransId="{C245F09B-B88C-4FD4-B063-B14111E75435}"/>
    <dgm:cxn modelId="{7938264B-4C74-4E2A-BBFB-F8C40EE39DE9}" type="presOf" srcId="{36A060D2-CA10-4B22-8662-761FAC461C64}" destId="{2209402C-12DF-414A-9C87-677CDA0A5825}" srcOrd="0" destOrd="0" presId="urn:microsoft.com/office/officeart/2008/layout/HorizontalMultiLevelHierarchy"/>
    <dgm:cxn modelId="{9E63EB77-80DA-4C19-9ADB-929C493B43A7}" type="presOf" srcId="{961C5305-2B18-4AD5-8D9B-2AA0A8383BFD}" destId="{2939E513-E920-4416-A06D-1DE4752BA608}" srcOrd="0" destOrd="0" presId="urn:microsoft.com/office/officeart/2008/layout/HorizontalMultiLevelHierarchy"/>
    <dgm:cxn modelId="{29754BA0-EF25-41BC-A369-731D482D59D2}" type="presOf" srcId="{800A913D-78A6-489E-863F-D31D744A5C64}" destId="{D1A21678-E49B-4C4A-8BE6-8E4349EDD53D}" srcOrd="1" destOrd="0" presId="urn:microsoft.com/office/officeart/2008/layout/HorizontalMultiLevelHierarchy"/>
    <dgm:cxn modelId="{2D669661-3158-4B80-AD71-7DFA2CED8EAE}" srcId="{E766A4B3-D04C-4366-A87F-2E0369310F37}" destId="{667C34D6-01A9-42EC-A9A1-A67CD5438F66}" srcOrd="1" destOrd="0" parTransId="{800A913D-78A6-489E-863F-D31D744A5C64}" sibTransId="{F6D2BE24-BD8B-41B7-9034-96941C3DC202}"/>
    <dgm:cxn modelId="{E2189F3F-57B0-4F73-A7EC-68BBAC4C3BD4}" type="presOf" srcId="{C20D1C38-FEC3-4102-B0E5-01A851CEDC81}" destId="{3F9134B5-C7E5-44A1-BEB7-2896D2B9C9E7}" srcOrd="0" destOrd="0" presId="urn:microsoft.com/office/officeart/2008/layout/HorizontalMultiLevelHierarchy"/>
    <dgm:cxn modelId="{0300DC53-446E-4E4D-844F-6EF6A954FC1A}" type="presOf" srcId="{E766A4B3-D04C-4366-A87F-2E0369310F37}" destId="{AB04C66D-E65E-46E3-9A0C-48D1F5814B32}" srcOrd="0" destOrd="0" presId="urn:microsoft.com/office/officeart/2008/layout/HorizontalMultiLevelHierarchy"/>
    <dgm:cxn modelId="{DBC90A34-4571-4994-B922-471FF2BB0206}" type="presOf" srcId="{B6F02BCC-7909-41AF-BCBD-DEB1FFD47DE1}" destId="{FFE4020D-6632-4578-8B39-5F9E953E92AB}" srcOrd="0" destOrd="0" presId="urn:microsoft.com/office/officeart/2008/layout/HorizontalMultiLevelHierarchy"/>
    <dgm:cxn modelId="{B51053EB-89C3-45F9-8297-5FFBE319B0BC}" type="presOf" srcId="{AA92D27C-A56E-4DD6-ACD9-507C5622540F}" destId="{3FFBB714-E0EC-44BF-8410-DD8FB78D94C1}" srcOrd="1" destOrd="0" presId="urn:microsoft.com/office/officeart/2008/layout/HorizontalMultiLevelHierarchy"/>
    <dgm:cxn modelId="{00A1DC65-495F-41E3-B997-1C3B5519BA1A}" type="presParOf" srcId="{38D8B300-0715-41A5-B9B8-1417A2708D6E}" destId="{7613470B-8DE2-49C6-A299-DFB73AD73F5F}" srcOrd="0" destOrd="0" presId="urn:microsoft.com/office/officeart/2008/layout/HorizontalMultiLevelHierarchy"/>
    <dgm:cxn modelId="{90E48C1B-626C-46DF-990A-D054DA1A92BA}" type="presParOf" srcId="{7613470B-8DE2-49C6-A299-DFB73AD73F5F}" destId="{AB04C66D-E65E-46E3-9A0C-48D1F5814B32}" srcOrd="0" destOrd="0" presId="urn:microsoft.com/office/officeart/2008/layout/HorizontalMultiLevelHierarchy"/>
    <dgm:cxn modelId="{680AE520-CD23-4DDE-970C-752CC88470BA}" type="presParOf" srcId="{7613470B-8DE2-49C6-A299-DFB73AD73F5F}" destId="{F85CC836-EACE-4CB5-9121-20CA4EA25EB9}" srcOrd="1" destOrd="0" presId="urn:microsoft.com/office/officeart/2008/layout/HorizontalMultiLevelHierarchy"/>
    <dgm:cxn modelId="{26AE8C79-4BFE-4418-AC9B-E25F1024774E}" type="presParOf" srcId="{F85CC836-EACE-4CB5-9121-20CA4EA25EB9}" destId="{FFE4020D-6632-4578-8B39-5F9E953E92AB}" srcOrd="0" destOrd="0" presId="urn:microsoft.com/office/officeart/2008/layout/HorizontalMultiLevelHierarchy"/>
    <dgm:cxn modelId="{0DEAC8DA-8FCF-43FD-A60B-A73079985F98}" type="presParOf" srcId="{FFE4020D-6632-4578-8B39-5F9E953E92AB}" destId="{C5651C56-9D0E-463E-B1C5-60A5E0B863EF}" srcOrd="0" destOrd="0" presId="urn:microsoft.com/office/officeart/2008/layout/HorizontalMultiLevelHierarchy"/>
    <dgm:cxn modelId="{E335C8F9-9E7B-4A39-BC11-8C28BB67BA26}" type="presParOf" srcId="{F85CC836-EACE-4CB5-9121-20CA4EA25EB9}" destId="{1F2C6582-2386-47CD-BFA5-64CA3D10813C}" srcOrd="1" destOrd="0" presId="urn:microsoft.com/office/officeart/2008/layout/HorizontalMultiLevelHierarchy"/>
    <dgm:cxn modelId="{4A746B3E-1E98-42E7-B55E-EC7BFC7136DA}" type="presParOf" srcId="{1F2C6582-2386-47CD-BFA5-64CA3D10813C}" destId="{F68CADFD-019F-4754-B533-4C5C8CA2CABB}" srcOrd="0" destOrd="0" presId="urn:microsoft.com/office/officeart/2008/layout/HorizontalMultiLevelHierarchy"/>
    <dgm:cxn modelId="{AFE726F8-76E6-40DF-B9CC-A4A6C092889B}" type="presParOf" srcId="{1F2C6582-2386-47CD-BFA5-64CA3D10813C}" destId="{450BFB14-4949-4E89-B30D-519761496194}" srcOrd="1" destOrd="0" presId="urn:microsoft.com/office/officeart/2008/layout/HorizontalMultiLevelHierarchy"/>
    <dgm:cxn modelId="{9550DE1D-D9E8-4CAC-89F8-8D1AF4A19C8B}" type="presParOf" srcId="{F85CC836-EACE-4CB5-9121-20CA4EA25EB9}" destId="{73482F94-F0E0-4438-9E63-D230B13B14E6}" srcOrd="2" destOrd="0" presId="urn:microsoft.com/office/officeart/2008/layout/HorizontalMultiLevelHierarchy"/>
    <dgm:cxn modelId="{85D257ED-9195-4D19-841A-D3376350DF74}" type="presParOf" srcId="{73482F94-F0E0-4438-9E63-D230B13B14E6}" destId="{D1A21678-E49B-4C4A-8BE6-8E4349EDD53D}" srcOrd="0" destOrd="0" presId="urn:microsoft.com/office/officeart/2008/layout/HorizontalMultiLevelHierarchy"/>
    <dgm:cxn modelId="{B0AD65CC-0D59-4075-9E5C-1B90564B88CB}" type="presParOf" srcId="{F85CC836-EACE-4CB5-9121-20CA4EA25EB9}" destId="{4177AC6E-268B-4818-AC70-1B765BC44472}" srcOrd="3" destOrd="0" presId="urn:microsoft.com/office/officeart/2008/layout/HorizontalMultiLevelHierarchy"/>
    <dgm:cxn modelId="{F82C83A2-3D9B-4D0E-88DD-41A7113E58D6}" type="presParOf" srcId="{4177AC6E-268B-4818-AC70-1B765BC44472}" destId="{D9DC3B4C-AC2C-42A1-AAB0-CF35C5A56B99}" srcOrd="0" destOrd="0" presId="urn:microsoft.com/office/officeart/2008/layout/HorizontalMultiLevelHierarchy"/>
    <dgm:cxn modelId="{E7AC56DE-6577-4039-AF8E-5FF49D93C464}" type="presParOf" srcId="{4177AC6E-268B-4818-AC70-1B765BC44472}" destId="{4F71B1A5-07E9-408D-A317-152C7745F867}" srcOrd="1" destOrd="0" presId="urn:microsoft.com/office/officeart/2008/layout/HorizontalMultiLevelHierarchy"/>
    <dgm:cxn modelId="{0EA46591-FC71-49C5-923D-56BA827FAE0D}" type="presParOf" srcId="{F85CC836-EACE-4CB5-9121-20CA4EA25EB9}" destId="{2939E513-E920-4416-A06D-1DE4752BA608}" srcOrd="4" destOrd="0" presId="urn:microsoft.com/office/officeart/2008/layout/HorizontalMultiLevelHierarchy"/>
    <dgm:cxn modelId="{B97836FE-90D9-4FC3-98DF-397E5E9B4CAB}" type="presParOf" srcId="{2939E513-E920-4416-A06D-1DE4752BA608}" destId="{6A6E3414-EF69-4067-BD4B-DD520EF52A68}" srcOrd="0" destOrd="0" presId="urn:microsoft.com/office/officeart/2008/layout/HorizontalMultiLevelHierarchy"/>
    <dgm:cxn modelId="{D58DAB36-ED88-4009-9A1B-4A1F66AEF902}" type="presParOf" srcId="{F85CC836-EACE-4CB5-9121-20CA4EA25EB9}" destId="{BB385DF3-FA1A-47DD-A19C-54B02590A46C}" srcOrd="5" destOrd="0" presId="urn:microsoft.com/office/officeart/2008/layout/HorizontalMultiLevelHierarchy"/>
    <dgm:cxn modelId="{DB6A0036-554B-41C7-916E-A646F6765D7E}" type="presParOf" srcId="{BB385DF3-FA1A-47DD-A19C-54B02590A46C}" destId="{C8922940-5F9A-40BC-8B89-C733B6E267AD}" srcOrd="0" destOrd="0" presId="urn:microsoft.com/office/officeart/2008/layout/HorizontalMultiLevelHierarchy"/>
    <dgm:cxn modelId="{3D97DAB2-BAB4-4AC5-93BF-20076DEE403F}" type="presParOf" srcId="{BB385DF3-FA1A-47DD-A19C-54B02590A46C}" destId="{B818BEA3-F078-400D-A5A5-98ECF4573242}" srcOrd="1" destOrd="0" presId="urn:microsoft.com/office/officeart/2008/layout/HorizontalMultiLevelHierarchy"/>
    <dgm:cxn modelId="{E72603F2-50AA-49B5-B4BA-912CE9D01E84}" type="presParOf" srcId="{F85CC836-EACE-4CB5-9121-20CA4EA25EB9}" destId="{3F9134B5-C7E5-44A1-BEB7-2896D2B9C9E7}" srcOrd="6" destOrd="0" presId="urn:microsoft.com/office/officeart/2008/layout/HorizontalMultiLevelHierarchy"/>
    <dgm:cxn modelId="{85B0B595-CB07-42BB-BE45-C9E551D568DE}" type="presParOf" srcId="{3F9134B5-C7E5-44A1-BEB7-2896D2B9C9E7}" destId="{E08A557C-BFD5-49B2-BC0A-B52F324B73C9}" srcOrd="0" destOrd="0" presId="urn:microsoft.com/office/officeart/2008/layout/HorizontalMultiLevelHierarchy"/>
    <dgm:cxn modelId="{F7F18A84-ECD6-405E-A599-6FAE0815D4CB}" type="presParOf" srcId="{F85CC836-EACE-4CB5-9121-20CA4EA25EB9}" destId="{F5E7A513-3DEF-4FDF-BD32-ADBE2D20ED58}" srcOrd="7" destOrd="0" presId="urn:microsoft.com/office/officeart/2008/layout/HorizontalMultiLevelHierarchy"/>
    <dgm:cxn modelId="{24A35E4F-989D-43D6-B621-593EB3B5586E}" type="presParOf" srcId="{F5E7A513-3DEF-4FDF-BD32-ADBE2D20ED58}" destId="{2209402C-12DF-414A-9C87-677CDA0A5825}" srcOrd="0" destOrd="0" presId="urn:microsoft.com/office/officeart/2008/layout/HorizontalMultiLevelHierarchy"/>
    <dgm:cxn modelId="{882EB884-0FFD-4747-ACFA-2BDCF8653DAA}" type="presParOf" srcId="{F5E7A513-3DEF-4FDF-BD32-ADBE2D20ED58}" destId="{B477C732-FC80-407F-83B1-6A5FEBD6E297}" srcOrd="1" destOrd="0" presId="urn:microsoft.com/office/officeart/2008/layout/HorizontalMultiLevelHierarchy"/>
    <dgm:cxn modelId="{20AB0D18-C597-40E2-A5F1-DFB43CD1626D}" type="presParOf" srcId="{F85CC836-EACE-4CB5-9121-20CA4EA25EB9}" destId="{D58486FE-53B4-4030-A090-67AB9F99FE0C}" srcOrd="8" destOrd="0" presId="urn:microsoft.com/office/officeart/2008/layout/HorizontalMultiLevelHierarchy"/>
    <dgm:cxn modelId="{A4571D3B-1E0B-4834-B7B0-2CC1D4EA85A9}" type="presParOf" srcId="{D58486FE-53B4-4030-A090-67AB9F99FE0C}" destId="{3FFBB714-E0EC-44BF-8410-DD8FB78D94C1}" srcOrd="0" destOrd="0" presId="urn:microsoft.com/office/officeart/2008/layout/HorizontalMultiLevelHierarchy"/>
    <dgm:cxn modelId="{8ED78E14-4C69-4579-B111-FB74F092D2AD}" type="presParOf" srcId="{F85CC836-EACE-4CB5-9121-20CA4EA25EB9}" destId="{B97CEF61-EB5F-49A8-8F95-C7E5E78B17C4}" srcOrd="9" destOrd="0" presId="urn:microsoft.com/office/officeart/2008/layout/HorizontalMultiLevelHierarchy"/>
    <dgm:cxn modelId="{8FBBB936-4BC3-49F9-B3DD-D34C71A04DCE}" type="presParOf" srcId="{B97CEF61-EB5F-49A8-8F95-C7E5E78B17C4}" destId="{219923EE-7E53-4755-905D-CCE6DFF99C18}" srcOrd="0" destOrd="0" presId="urn:microsoft.com/office/officeart/2008/layout/HorizontalMultiLevelHierarchy"/>
    <dgm:cxn modelId="{A24D4426-F725-4623-98DB-00AF2921E50B}" type="presParOf" srcId="{B97CEF61-EB5F-49A8-8F95-C7E5E78B17C4}" destId="{E32CB828-190C-433C-8941-173A9A7B8EF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E10E13-B9D3-4334-81E0-888BA17C00E5}" type="doc">
      <dgm:prSet loTypeId="urn:microsoft.com/office/officeart/2008/layout/RadialCluster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4D478658-1D58-4224-A993-1F2808EB5AA4}">
      <dgm:prSet phldrT="[Текст]"/>
      <dgm:spPr>
        <a:solidFill>
          <a:srgbClr val="008000"/>
        </a:solidFill>
      </dgm:spPr>
      <dgm:t>
        <a:bodyPr/>
        <a:lstStyle/>
        <a:p>
          <a:r>
            <a:rPr lang="ru-RU" dirty="0" smtClean="0"/>
            <a:t>Основные направления кадровой политики ДОУ</a:t>
          </a:r>
          <a:endParaRPr lang="ru-RU" dirty="0"/>
        </a:p>
      </dgm:t>
    </dgm:pt>
    <dgm:pt modelId="{79896D50-AF10-4487-A96C-13670FC9427A}" type="parTrans" cxnId="{75B72FE8-44EB-456D-978C-C809F373692D}">
      <dgm:prSet/>
      <dgm:spPr/>
      <dgm:t>
        <a:bodyPr/>
        <a:lstStyle/>
        <a:p>
          <a:endParaRPr lang="ru-RU"/>
        </a:p>
      </dgm:t>
    </dgm:pt>
    <dgm:pt modelId="{A5D35888-22AC-490B-9D13-4E59057814E0}" type="sibTrans" cxnId="{75B72FE8-44EB-456D-978C-C809F373692D}">
      <dgm:prSet/>
      <dgm:spPr/>
      <dgm:t>
        <a:bodyPr/>
        <a:lstStyle/>
        <a:p>
          <a:endParaRPr lang="ru-RU"/>
        </a:p>
      </dgm:t>
    </dgm:pt>
    <dgm:pt modelId="{BA913B27-9442-415F-8312-E346D07CE0C8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ru-RU" sz="2000" smtClean="0"/>
            <a:t>Мотивация </a:t>
          </a:r>
          <a:r>
            <a:rPr lang="ru-RU" sz="2000" dirty="0" smtClean="0"/>
            <a:t>персонала</a:t>
          </a:r>
          <a:endParaRPr lang="ru-RU" sz="2000" dirty="0"/>
        </a:p>
      </dgm:t>
    </dgm:pt>
    <dgm:pt modelId="{2605A702-03F1-4641-A471-E9972806750D}" type="parTrans" cxnId="{E44EE763-BCE9-4EA5-87C2-C7FE34F97253}">
      <dgm:prSet/>
      <dgm:spPr/>
      <dgm:t>
        <a:bodyPr/>
        <a:lstStyle/>
        <a:p>
          <a:endParaRPr lang="ru-RU"/>
        </a:p>
      </dgm:t>
    </dgm:pt>
    <dgm:pt modelId="{34BB9C04-809A-45D3-9A14-FB7A8A2F062C}" type="sibTrans" cxnId="{E44EE763-BCE9-4EA5-87C2-C7FE34F97253}">
      <dgm:prSet/>
      <dgm:spPr/>
      <dgm:t>
        <a:bodyPr/>
        <a:lstStyle/>
        <a:p>
          <a:endParaRPr lang="ru-RU"/>
        </a:p>
      </dgm:t>
    </dgm:pt>
    <dgm:pt modelId="{CB9786F1-E474-4491-AB85-9C19C3D1324F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ru-RU" sz="2000" dirty="0" smtClean="0"/>
            <a:t>Трудовые отношения</a:t>
          </a:r>
          <a:endParaRPr lang="ru-RU" sz="2000" dirty="0"/>
        </a:p>
      </dgm:t>
    </dgm:pt>
    <dgm:pt modelId="{F4E7DE5D-779A-4AA2-88EA-2ECCF2F13331}" type="parTrans" cxnId="{A4124BF0-F8A5-4B5F-B9FF-BB35714A2042}">
      <dgm:prSet/>
      <dgm:spPr/>
      <dgm:t>
        <a:bodyPr/>
        <a:lstStyle/>
        <a:p>
          <a:endParaRPr lang="ru-RU"/>
        </a:p>
      </dgm:t>
    </dgm:pt>
    <dgm:pt modelId="{A993DCD6-02DC-44F6-A08F-91C80418311F}" type="sibTrans" cxnId="{A4124BF0-F8A5-4B5F-B9FF-BB35714A2042}">
      <dgm:prSet/>
      <dgm:spPr/>
      <dgm:t>
        <a:bodyPr/>
        <a:lstStyle/>
        <a:p>
          <a:endParaRPr lang="ru-RU"/>
        </a:p>
      </dgm:t>
    </dgm:pt>
    <dgm:pt modelId="{6D0B91B5-0D49-4F46-BACD-B44F6A583BD9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ru-RU" sz="2000" baseline="0" smtClean="0"/>
            <a:t>Квалификация </a:t>
          </a:r>
          <a:r>
            <a:rPr lang="ru-RU" sz="2000" baseline="0" dirty="0" smtClean="0"/>
            <a:t>и обучение </a:t>
          </a:r>
          <a:endParaRPr lang="ru-RU" sz="2000" dirty="0"/>
        </a:p>
      </dgm:t>
    </dgm:pt>
    <dgm:pt modelId="{F60F9041-F660-4A4D-B4FF-DDC118EC6CC5}" type="parTrans" cxnId="{B07B3BF3-E392-4545-A080-756277AF35E1}">
      <dgm:prSet/>
      <dgm:spPr/>
      <dgm:t>
        <a:bodyPr/>
        <a:lstStyle/>
        <a:p>
          <a:endParaRPr lang="ru-RU"/>
        </a:p>
      </dgm:t>
    </dgm:pt>
    <dgm:pt modelId="{78C4AE67-2398-4A9D-BCB6-FBE599E8BA3D}" type="sibTrans" cxnId="{B07B3BF3-E392-4545-A080-756277AF35E1}">
      <dgm:prSet/>
      <dgm:spPr/>
      <dgm:t>
        <a:bodyPr/>
        <a:lstStyle/>
        <a:p>
          <a:endParaRPr lang="ru-RU"/>
        </a:p>
      </dgm:t>
    </dgm:pt>
    <dgm:pt modelId="{E7DE603B-4637-457C-897C-01792D85E141}">
      <dgm:prSet/>
      <dgm:spPr>
        <a:solidFill>
          <a:srgbClr val="008000"/>
        </a:solidFill>
      </dgm:spPr>
      <dgm:t>
        <a:bodyPr/>
        <a:lstStyle/>
        <a:p>
          <a:r>
            <a:rPr lang="ru-RU" smtClean="0"/>
            <a:t>Корпоративная </a:t>
          </a:r>
          <a:r>
            <a:rPr lang="ru-RU" dirty="0" smtClean="0"/>
            <a:t>культура</a:t>
          </a:r>
          <a:endParaRPr lang="ru-RU" dirty="0"/>
        </a:p>
      </dgm:t>
    </dgm:pt>
    <dgm:pt modelId="{F450EB47-CCA2-4AEF-8F67-D89D45FDAAB2}" type="parTrans" cxnId="{E2EA713E-AE52-4F1A-9DC9-4AD20CE191E5}">
      <dgm:prSet/>
      <dgm:spPr/>
      <dgm:t>
        <a:bodyPr/>
        <a:lstStyle/>
        <a:p>
          <a:endParaRPr lang="ru-RU"/>
        </a:p>
      </dgm:t>
    </dgm:pt>
    <dgm:pt modelId="{07C2C6E2-4049-4C46-ACD6-4E679F44288E}" type="sibTrans" cxnId="{E2EA713E-AE52-4F1A-9DC9-4AD20CE191E5}">
      <dgm:prSet/>
      <dgm:spPr/>
      <dgm:t>
        <a:bodyPr/>
        <a:lstStyle/>
        <a:p>
          <a:endParaRPr lang="ru-RU"/>
        </a:p>
      </dgm:t>
    </dgm:pt>
    <dgm:pt modelId="{E7C9355B-484D-4AEF-AD06-2A568F385264}">
      <dgm:prSet custT="1"/>
      <dgm:spPr>
        <a:solidFill>
          <a:srgbClr val="008000"/>
        </a:solidFill>
      </dgm:spPr>
      <dgm:t>
        <a:bodyPr/>
        <a:lstStyle/>
        <a:p>
          <a:r>
            <a:rPr lang="ru-RU" sz="2000" smtClean="0"/>
            <a:t>Оценка </a:t>
          </a:r>
          <a:r>
            <a:rPr lang="ru-RU" sz="2000" dirty="0" smtClean="0"/>
            <a:t>персонала</a:t>
          </a:r>
          <a:endParaRPr lang="ru-RU" sz="2000" dirty="0"/>
        </a:p>
      </dgm:t>
    </dgm:pt>
    <dgm:pt modelId="{8719AB22-5137-4369-AA81-07600024BE4A}" type="sibTrans" cxnId="{1E0C26E4-D0B3-4582-93E8-7ECF773F71EB}">
      <dgm:prSet/>
      <dgm:spPr/>
      <dgm:t>
        <a:bodyPr/>
        <a:lstStyle/>
        <a:p>
          <a:endParaRPr lang="ru-RU"/>
        </a:p>
      </dgm:t>
    </dgm:pt>
    <dgm:pt modelId="{6585B9BC-8716-41D3-BEE6-0CE787F53708}" type="parTrans" cxnId="{1E0C26E4-D0B3-4582-93E8-7ECF773F71EB}">
      <dgm:prSet/>
      <dgm:spPr/>
      <dgm:t>
        <a:bodyPr/>
        <a:lstStyle/>
        <a:p>
          <a:endParaRPr lang="ru-RU"/>
        </a:p>
      </dgm:t>
    </dgm:pt>
    <dgm:pt modelId="{5CA6FF4A-A83F-4BAB-AA1C-0138FC45E7ED}" type="pres">
      <dgm:prSet presAssocID="{5CE10E13-B9D3-4334-81E0-888BA17C00E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B4B6E35-3772-4B70-BD00-7D83843DF5B1}" type="pres">
      <dgm:prSet presAssocID="{4D478658-1D58-4224-A993-1F2808EB5AA4}" presName="singleCycle" presStyleCnt="0"/>
      <dgm:spPr/>
    </dgm:pt>
    <dgm:pt modelId="{C4BEDCC9-4BD7-4048-A553-03AAF20259C7}" type="pres">
      <dgm:prSet presAssocID="{4D478658-1D58-4224-A993-1F2808EB5AA4}" presName="singleCenter" presStyleLbl="node1" presStyleIdx="0" presStyleCnt="6" custScaleX="125396" custScaleY="9002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820086D6-3306-4F5C-B655-385BACF566CD}" type="pres">
      <dgm:prSet presAssocID="{2605A702-03F1-4641-A471-E9972806750D}" presName="Name56" presStyleLbl="parChTrans1D2" presStyleIdx="0" presStyleCnt="5"/>
      <dgm:spPr/>
      <dgm:t>
        <a:bodyPr/>
        <a:lstStyle/>
        <a:p>
          <a:endParaRPr lang="ru-RU"/>
        </a:p>
      </dgm:t>
    </dgm:pt>
    <dgm:pt modelId="{9E698F56-51BB-4121-8CEA-B131FA020E95}" type="pres">
      <dgm:prSet presAssocID="{BA913B27-9442-415F-8312-E346D07CE0C8}" presName="text0" presStyleLbl="node1" presStyleIdx="1" presStyleCnt="6" custScaleX="193303" custScaleY="144283" custRadScaleRad="99818" custRadScaleInc="6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0F94F-ACCA-4871-8E92-8748B4788DA1}" type="pres">
      <dgm:prSet presAssocID="{F4E7DE5D-779A-4AA2-88EA-2ECCF2F13331}" presName="Name56" presStyleLbl="parChTrans1D2" presStyleIdx="1" presStyleCnt="5"/>
      <dgm:spPr/>
      <dgm:t>
        <a:bodyPr/>
        <a:lstStyle/>
        <a:p>
          <a:endParaRPr lang="ru-RU"/>
        </a:p>
      </dgm:t>
    </dgm:pt>
    <dgm:pt modelId="{AB25FC3B-528A-41E1-B8D4-65AF40771FDD}" type="pres">
      <dgm:prSet presAssocID="{CB9786F1-E474-4491-AB85-9C19C3D1324F}" presName="text0" presStyleLbl="node1" presStyleIdx="2" presStyleCnt="6" custScaleX="187445" custScaleY="144125" custRadScaleRad="110524" custRadScaleInc="-391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720C5-B2B2-4362-860F-240A6A22A832}" type="pres">
      <dgm:prSet presAssocID="{6585B9BC-8716-41D3-BEE6-0CE787F53708}" presName="Name56" presStyleLbl="parChTrans1D2" presStyleIdx="2" presStyleCnt="5"/>
      <dgm:spPr/>
      <dgm:t>
        <a:bodyPr/>
        <a:lstStyle/>
        <a:p>
          <a:endParaRPr lang="ru-RU"/>
        </a:p>
      </dgm:t>
    </dgm:pt>
    <dgm:pt modelId="{28E54882-B19B-470A-9EFB-0785F34E035A}" type="pres">
      <dgm:prSet presAssocID="{E7C9355B-484D-4AEF-AD06-2A568F385264}" presName="text0" presStyleLbl="node1" presStyleIdx="3" presStyleCnt="6" custScaleX="183597" custScaleY="121163" custRadScaleRad="115137" custRadScaleInc="236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04620-9F30-43F2-A9AF-66221F1858FF}" type="pres">
      <dgm:prSet presAssocID="{F60F9041-F660-4A4D-B4FF-DDC118EC6CC5}" presName="Name56" presStyleLbl="parChTrans1D2" presStyleIdx="3" presStyleCnt="5"/>
      <dgm:spPr/>
      <dgm:t>
        <a:bodyPr/>
        <a:lstStyle/>
        <a:p>
          <a:endParaRPr lang="ru-RU"/>
        </a:p>
      </dgm:t>
    </dgm:pt>
    <dgm:pt modelId="{7913F80A-D27D-41A0-97CB-4F522C610BA3}" type="pres">
      <dgm:prSet presAssocID="{6D0B91B5-0D49-4F46-BACD-B44F6A583BD9}" presName="text0" presStyleLbl="node1" presStyleIdx="4" presStyleCnt="6" custScaleX="193315" custScaleY="119757" custRadScaleRad="119313" custRadScaleInc="-255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1C677-FF40-493C-A8DF-DC9BA94B4CF6}" type="pres">
      <dgm:prSet presAssocID="{F450EB47-CCA2-4AEF-8F67-D89D45FDAAB2}" presName="Name56" presStyleLbl="parChTrans1D2" presStyleIdx="4" presStyleCnt="5"/>
      <dgm:spPr/>
      <dgm:t>
        <a:bodyPr/>
        <a:lstStyle/>
        <a:p>
          <a:endParaRPr lang="ru-RU"/>
        </a:p>
      </dgm:t>
    </dgm:pt>
    <dgm:pt modelId="{FD82B417-DA34-4ECE-BC2F-43F3C172E3CD}" type="pres">
      <dgm:prSet presAssocID="{E7DE603B-4637-457C-897C-01792D85E141}" presName="text0" presStyleLbl="node1" presStyleIdx="5" presStyleCnt="6" custScaleX="178137" custScaleY="135600" custRadScaleRad="108275" custRadScaleInc="391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7B3BF3-E392-4545-A080-756277AF35E1}" srcId="{4D478658-1D58-4224-A993-1F2808EB5AA4}" destId="{6D0B91B5-0D49-4F46-BACD-B44F6A583BD9}" srcOrd="3" destOrd="0" parTransId="{F60F9041-F660-4A4D-B4FF-DDC118EC6CC5}" sibTransId="{78C4AE67-2398-4A9D-BCB6-FBE599E8BA3D}"/>
    <dgm:cxn modelId="{E2EA713E-AE52-4F1A-9DC9-4AD20CE191E5}" srcId="{4D478658-1D58-4224-A993-1F2808EB5AA4}" destId="{E7DE603B-4637-457C-897C-01792D85E141}" srcOrd="4" destOrd="0" parTransId="{F450EB47-CCA2-4AEF-8F67-D89D45FDAAB2}" sibTransId="{07C2C6E2-4049-4C46-ACD6-4E679F44288E}"/>
    <dgm:cxn modelId="{A4124BF0-F8A5-4B5F-B9FF-BB35714A2042}" srcId="{4D478658-1D58-4224-A993-1F2808EB5AA4}" destId="{CB9786F1-E474-4491-AB85-9C19C3D1324F}" srcOrd="1" destOrd="0" parTransId="{F4E7DE5D-779A-4AA2-88EA-2ECCF2F13331}" sibTransId="{A993DCD6-02DC-44F6-A08F-91C80418311F}"/>
    <dgm:cxn modelId="{75B72FE8-44EB-456D-978C-C809F373692D}" srcId="{5CE10E13-B9D3-4334-81E0-888BA17C00E5}" destId="{4D478658-1D58-4224-A993-1F2808EB5AA4}" srcOrd="0" destOrd="0" parTransId="{79896D50-AF10-4487-A96C-13670FC9427A}" sibTransId="{A5D35888-22AC-490B-9D13-4E59057814E0}"/>
    <dgm:cxn modelId="{44F5CD7C-8068-4E84-8AC0-32EF8E94DDC9}" type="presOf" srcId="{E7DE603B-4637-457C-897C-01792D85E141}" destId="{FD82B417-DA34-4ECE-BC2F-43F3C172E3CD}" srcOrd="0" destOrd="0" presId="urn:microsoft.com/office/officeart/2008/layout/RadialCluster"/>
    <dgm:cxn modelId="{8743515E-92C1-4BFD-BCD4-6BF8EA62FF47}" type="presOf" srcId="{F4E7DE5D-779A-4AA2-88EA-2ECCF2F13331}" destId="{EA50F94F-ACCA-4871-8E92-8748B4788DA1}" srcOrd="0" destOrd="0" presId="urn:microsoft.com/office/officeart/2008/layout/RadialCluster"/>
    <dgm:cxn modelId="{664EB45B-6595-44C5-965B-83AD936ED4BF}" type="presOf" srcId="{5CE10E13-B9D3-4334-81E0-888BA17C00E5}" destId="{5CA6FF4A-A83F-4BAB-AA1C-0138FC45E7ED}" srcOrd="0" destOrd="0" presId="urn:microsoft.com/office/officeart/2008/layout/RadialCluster"/>
    <dgm:cxn modelId="{C3D2FD31-8253-4091-8549-69604E5588A9}" type="presOf" srcId="{F450EB47-CCA2-4AEF-8F67-D89D45FDAAB2}" destId="{2331C677-FF40-493C-A8DF-DC9BA94B4CF6}" srcOrd="0" destOrd="0" presId="urn:microsoft.com/office/officeart/2008/layout/RadialCluster"/>
    <dgm:cxn modelId="{F16C2709-5161-4200-8CE4-CBD3DC4554FE}" type="presOf" srcId="{6D0B91B5-0D49-4F46-BACD-B44F6A583BD9}" destId="{7913F80A-D27D-41A0-97CB-4F522C610BA3}" srcOrd="0" destOrd="0" presId="urn:microsoft.com/office/officeart/2008/layout/RadialCluster"/>
    <dgm:cxn modelId="{C355D487-3695-4353-9AD7-E760CC5E4AA6}" type="presOf" srcId="{4D478658-1D58-4224-A993-1F2808EB5AA4}" destId="{C4BEDCC9-4BD7-4048-A553-03AAF20259C7}" srcOrd="0" destOrd="0" presId="urn:microsoft.com/office/officeart/2008/layout/RadialCluster"/>
    <dgm:cxn modelId="{88BDA95B-BFA3-4EC3-BAFF-5BD7A7C4A61E}" type="presOf" srcId="{CB9786F1-E474-4491-AB85-9C19C3D1324F}" destId="{AB25FC3B-528A-41E1-B8D4-65AF40771FDD}" srcOrd="0" destOrd="0" presId="urn:microsoft.com/office/officeart/2008/layout/RadialCluster"/>
    <dgm:cxn modelId="{57B4D1E3-6480-4D5E-9BC1-4AA18884582D}" type="presOf" srcId="{F60F9041-F660-4A4D-B4FF-DDC118EC6CC5}" destId="{63804620-9F30-43F2-A9AF-66221F1858FF}" srcOrd="0" destOrd="0" presId="urn:microsoft.com/office/officeart/2008/layout/RadialCluster"/>
    <dgm:cxn modelId="{1AB4F598-3D15-4D68-88DD-751B80B2EA34}" type="presOf" srcId="{2605A702-03F1-4641-A471-E9972806750D}" destId="{820086D6-3306-4F5C-B655-385BACF566CD}" srcOrd="0" destOrd="0" presId="urn:microsoft.com/office/officeart/2008/layout/RadialCluster"/>
    <dgm:cxn modelId="{3D47C610-245F-4E04-8FEE-3E45C891F1DE}" type="presOf" srcId="{BA913B27-9442-415F-8312-E346D07CE0C8}" destId="{9E698F56-51BB-4121-8CEA-B131FA020E95}" srcOrd="0" destOrd="0" presId="urn:microsoft.com/office/officeart/2008/layout/RadialCluster"/>
    <dgm:cxn modelId="{53CEE437-F812-41FE-A5DD-D8EB45FE6A85}" type="presOf" srcId="{6585B9BC-8716-41D3-BEE6-0CE787F53708}" destId="{4EF720C5-B2B2-4362-860F-240A6A22A832}" srcOrd="0" destOrd="0" presId="urn:microsoft.com/office/officeart/2008/layout/RadialCluster"/>
    <dgm:cxn modelId="{1E0C26E4-D0B3-4582-93E8-7ECF773F71EB}" srcId="{4D478658-1D58-4224-A993-1F2808EB5AA4}" destId="{E7C9355B-484D-4AEF-AD06-2A568F385264}" srcOrd="2" destOrd="0" parTransId="{6585B9BC-8716-41D3-BEE6-0CE787F53708}" sibTransId="{8719AB22-5137-4369-AA81-07600024BE4A}"/>
    <dgm:cxn modelId="{96951C2F-B4A7-421A-A595-5068C7CC0486}" type="presOf" srcId="{E7C9355B-484D-4AEF-AD06-2A568F385264}" destId="{28E54882-B19B-470A-9EFB-0785F34E035A}" srcOrd="0" destOrd="0" presId="urn:microsoft.com/office/officeart/2008/layout/RadialCluster"/>
    <dgm:cxn modelId="{E44EE763-BCE9-4EA5-87C2-C7FE34F97253}" srcId="{4D478658-1D58-4224-A993-1F2808EB5AA4}" destId="{BA913B27-9442-415F-8312-E346D07CE0C8}" srcOrd="0" destOrd="0" parTransId="{2605A702-03F1-4641-A471-E9972806750D}" sibTransId="{34BB9C04-809A-45D3-9A14-FB7A8A2F062C}"/>
    <dgm:cxn modelId="{B25AB667-EA1D-4DF8-AF82-2EF139F53723}" type="presParOf" srcId="{5CA6FF4A-A83F-4BAB-AA1C-0138FC45E7ED}" destId="{FB4B6E35-3772-4B70-BD00-7D83843DF5B1}" srcOrd="0" destOrd="0" presId="urn:microsoft.com/office/officeart/2008/layout/RadialCluster"/>
    <dgm:cxn modelId="{4E218E7F-2FC9-4277-80C1-43DD923D7854}" type="presParOf" srcId="{FB4B6E35-3772-4B70-BD00-7D83843DF5B1}" destId="{C4BEDCC9-4BD7-4048-A553-03AAF20259C7}" srcOrd="0" destOrd="0" presId="urn:microsoft.com/office/officeart/2008/layout/RadialCluster"/>
    <dgm:cxn modelId="{81ECC4D3-F099-47D8-A15B-6573DFCCEF90}" type="presParOf" srcId="{FB4B6E35-3772-4B70-BD00-7D83843DF5B1}" destId="{820086D6-3306-4F5C-B655-385BACF566CD}" srcOrd="1" destOrd="0" presId="urn:microsoft.com/office/officeart/2008/layout/RadialCluster"/>
    <dgm:cxn modelId="{BF38769E-8E83-43B1-81F5-1C38DF3D8D39}" type="presParOf" srcId="{FB4B6E35-3772-4B70-BD00-7D83843DF5B1}" destId="{9E698F56-51BB-4121-8CEA-B131FA020E95}" srcOrd="2" destOrd="0" presId="urn:microsoft.com/office/officeart/2008/layout/RadialCluster"/>
    <dgm:cxn modelId="{AAE4DB09-8127-4ACD-A01D-330023CC6ACF}" type="presParOf" srcId="{FB4B6E35-3772-4B70-BD00-7D83843DF5B1}" destId="{EA50F94F-ACCA-4871-8E92-8748B4788DA1}" srcOrd="3" destOrd="0" presId="urn:microsoft.com/office/officeart/2008/layout/RadialCluster"/>
    <dgm:cxn modelId="{9E19EDF3-F446-4875-8969-67E9E2C6A22D}" type="presParOf" srcId="{FB4B6E35-3772-4B70-BD00-7D83843DF5B1}" destId="{AB25FC3B-528A-41E1-B8D4-65AF40771FDD}" srcOrd="4" destOrd="0" presId="urn:microsoft.com/office/officeart/2008/layout/RadialCluster"/>
    <dgm:cxn modelId="{8357BCCB-EF8E-4B2C-B9E8-5C1EE829A1C8}" type="presParOf" srcId="{FB4B6E35-3772-4B70-BD00-7D83843DF5B1}" destId="{4EF720C5-B2B2-4362-860F-240A6A22A832}" srcOrd="5" destOrd="0" presId="urn:microsoft.com/office/officeart/2008/layout/RadialCluster"/>
    <dgm:cxn modelId="{333D36FC-33F9-49FA-87C7-C87F18CC6EC7}" type="presParOf" srcId="{FB4B6E35-3772-4B70-BD00-7D83843DF5B1}" destId="{28E54882-B19B-470A-9EFB-0785F34E035A}" srcOrd="6" destOrd="0" presId="urn:microsoft.com/office/officeart/2008/layout/RadialCluster"/>
    <dgm:cxn modelId="{D5817042-E003-4654-AD1D-7BB67D3137D1}" type="presParOf" srcId="{FB4B6E35-3772-4B70-BD00-7D83843DF5B1}" destId="{63804620-9F30-43F2-A9AF-66221F1858FF}" srcOrd="7" destOrd="0" presId="urn:microsoft.com/office/officeart/2008/layout/RadialCluster"/>
    <dgm:cxn modelId="{2CFFDE14-2C80-473C-81B2-6EB037219BBF}" type="presParOf" srcId="{FB4B6E35-3772-4B70-BD00-7D83843DF5B1}" destId="{7913F80A-D27D-41A0-97CB-4F522C610BA3}" srcOrd="8" destOrd="0" presId="urn:microsoft.com/office/officeart/2008/layout/RadialCluster"/>
    <dgm:cxn modelId="{0D743034-38CD-4FE1-A4D0-3E00152428B8}" type="presParOf" srcId="{FB4B6E35-3772-4B70-BD00-7D83843DF5B1}" destId="{2331C677-FF40-493C-A8DF-DC9BA94B4CF6}" srcOrd="9" destOrd="0" presId="urn:microsoft.com/office/officeart/2008/layout/RadialCluster"/>
    <dgm:cxn modelId="{66B8BA75-3BBE-4E6D-9E64-6574937C23E7}" type="presParOf" srcId="{FB4B6E35-3772-4B70-BD00-7D83843DF5B1}" destId="{FD82B417-DA34-4ECE-BC2F-43F3C172E3CD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2" tIns="45386" rIns="90772" bIns="45386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2" tIns="45386" rIns="90772" bIns="4538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2" tIns="45386" rIns="90772" bIns="45386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2" tIns="45386" rIns="90772" bIns="453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321AFA-BDA1-4F9F-AB13-C3DE76007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2" tIns="45386" rIns="90772" bIns="45386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2" tIns="45386" rIns="90772" bIns="4538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2" tIns="45386" rIns="90772" bIns="453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2" tIns="45386" rIns="90772" bIns="45386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2" tIns="45386" rIns="90772" bIns="453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DCF3C1-FC71-40F3-8B8E-01313CAB6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C01F3D-C766-4F0E-93E5-0BC56C4A6F75}" type="slidenum">
              <a:rPr lang="en-US" altLang="ru-RU" smtClean="0"/>
              <a:pPr/>
              <a:t>4</a:t>
            </a:fld>
            <a:endParaRPr lang="en-US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5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2147483647 h 1100"/>
              <a:gd name="T4" fmla="*/ 2147483647 w 1089"/>
              <a:gd name="T5" fmla="*/ 2147483647 h 1100"/>
              <a:gd name="T6" fmla="*/ 0 w 1089"/>
              <a:gd name="T7" fmla="*/ 0 h 1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2147483647 w 3130"/>
              <a:gd name="T1" fmla="*/ 2147483647 h 453"/>
              <a:gd name="T2" fmla="*/ 2147483647 w 3130"/>
              <a:gd name="T3" fmla="*/ 0 h 453"/>
              <a:gd name="T4" fmla="*/ 0 w 3130"/>
              <a:gd name="T5" fmla="*/ 0 h 453"/>
              <a:gd name="T6" fmla="*/ 2147483647 w 3130"/>
              <a:gd name="T7" fmla="*/ 2147483647 h 4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pic>
        <p:nvPicPr>
          <p:cNvPr id="28" name="Picture 37" descr="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2147483647 h 510"/>
              <a:gd name="T4" fmla="*/ 2147483647 w 1740"/>
              <a:gd name="T5" fmla="*/ 2147483647 h 510"/>
              <a:gd name="T6" fmla="*/ 2147483647 w 1740"/>
              <a:gd name="T7" fmla="*/ 2147483647 h 510"/>
              <a:gd name="T8" fmla="*/ 0 w 1740"/>
              <a:gd name="T9" fmla="*/ 0 h 5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31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2147483647 w 4032"/>
              <a:gd name="T1" fmla="*/ 0 h 1356"/>
              <a:gd name="T2" fmla="*/ 2147483647 w 4032"/>
              <a:gd name="T3" fmla="*/ 2147483647 h 1356"/>
              <a:gd name="T4" fmla="*/ 2147483647 w 4032"/>
              <a:gd name="T5" fmla="*/ 2147483647 h 1356"/>
              <a:gd name="T6" fmla="*/ 2147483647 w 4032"/>
              <a:gd name="T7" fmla="*/ 2147483647 h 1356"/>
              <a:gd name="T8" fmla="*/ 0 w 4032"/>
              <a:gd name="T9" fmla="*/ 2147483647 h 1356"/>
              <a:gd name="T10" fmla="*/ 2147483647 w 4032"/>
              <a:gd name="T11" fmla="*/ 0 h 13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32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2147483647 w 2988"/>
              <a:gd name="T1" fmla="*/ 2147483647 h 3180"/>
              <a:gd name="T2" fmla="*/ 2147483647 w 2988"/>
              <a:gd name="T3" fmla="*/ 0 h 3180"/>
              <a:gd name="T4" fmla="*/ 2147483647 w 2988"/>
              <a:gd name="T5" fmla="*/ 2147483647 h 3180"/>
              <a:gd name="T6" fmla="*/ 2147483647 w 2988"/>
              <a:gd name="T7" fmla="*/ 2147483647 h 3180"/>
              <a:gd name="T8" fmla="*/ 2147483647 w 2988"/>
              <a:gd name="T9" fmla="*/ 2147483647 h 3180"/>
              <a:gd name="T10" fmla="*/ 0 w 2988"/>
              <a:gd name="T11" fmla="*/ 2147483647 h 3180"/>
              <a:gd name="T12" fmla="*/ 2147483647 w 2988"/>
              <a:gd name="T13" fmla="*/ 2147483647 h 31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33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147483647 w 2064"/>
              <a:gd name="T3" fmla="*/ 2147483647 h 1518"/>
              <a:gd name="T4" fmla="*/ 2147483647 w 2064"/>
              <a:gd name="T5" fmla="*/ 0 h 1518"/>
              <a:gd name="T6" fmla="*/ 0 w 2064"/>
              <a:gd name="T7" fmla="*/ 0 h 15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34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2147483647 w 4014"/>
              <a:gd name="T3" fmla="*/ 0 h 4455"/>
              <a:gd name="T4" fmla="*/ 2147483647 w 4014"/>
              <a:gd name="T5" fmla="*/ 2147483647 h 4455"/>
              <a:gd name="T6" fmla="*/ 0 w 4014"/>
              <a:gd name="T7" fmla="*/ 2147483647 h 4455"/>
              <a:gd name="T8" fmla="*/ 0 w 4014"/>
              <a:gd name="T9" fmla="*/ 0 h 4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35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36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37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38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39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40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41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42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43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44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45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46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47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2147483647 h 651"/>
              <a:gd name="T4" fmla="*/ 2147483647 w 636"/>
              <a:gd name="T5" fmla="*/ 2147483647 h 651"/>
              <a:gd name="T6" fmla="*/ 2147483647 w 636"/>
              <a:gd name="T7" fmla="*/ 0 h 651"/>
              <a:gd name="T8" fmla="*/ 0 w 636"/>
              <a:gd name="T9" fmla="*/ 0 h 6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52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200" smtClean="0">
                <a:latin typeface="Arial Black" pitchFamily="34" charset="0"/>
              </a:rPr>
              <a:t>L/O/G/O</a:t>
            </a:r>
          </a:p>
        </p:txBody>
      </p:sp>
      <p:grpSp>
        <p:nvGrpSpPr>
          <p:cNvPr id="54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55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00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667 h 720"/>
                <a:gd name="T8" fmla="*/ 0 w 672"/>
                <a:gd name="T9" fmla="*/ 400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6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95 w 212"/>
                <a:gd name="T1" fmla="*/ 0 h 824"/>
                <a:gd name="T2" fmla="*/ 0 w 212"/>
                <a:gd name="T3" fmla="*/ 82 h 824"/>
                <a:gd name="T4" fmla="*/ 78 w 212"/>
                <a:gd name="T5" fmla="*/ 824 h 824"/>
                <a:gd name="T6" fmla="*/ 98 w 212"/>
                <a:gd name="T7" fmla="*/ 822 h 824"/>
                <a:gd name="T8" fmla="*/ 95 w 212"/>
                <a:gd name="T9" fmla="*/ 0 h 8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57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59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0" name="Picture 83" descr="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A8542-B2C6-41BE-897E-FAC9E0EF5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0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52BAC-4E34-4E99-9FEF-620F47C64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4A2F3-9FC1-4E2A-AF9A-993031F25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DEA3E-D0B4-40EF-8614-B9CB42D80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1EDB2-2173-4D60-9FA8-EECD924A2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D5FFB-3ACE-414B-AE2D-2E7482018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E4787-F32D-4E9B-B5B1-08477A36A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2BD4D-F510-4248-8CCF-7602F8BCE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A755-2959-4C1F-94A9-05B7AD465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1DB91-4111-4669-8DBD-3F00C00DD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B6F1D-61C2-4F4F-B779-F19DBA903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F9F5F-F0AB-45B7-8A5A-7CDD5A475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9DC6D-C934-46DE-8657-3ADCC6592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EF21F-081C-42DB-B697-15E4408B3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4547F-DA5C-4107-B3CE-C500F02C4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7437D-2D86-4D4A-A35F-D5EE0B537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2147483647 h 1100"/>
              <a:gd name="T4" fmla="*/ 2147483647 w 1089"/>
              <a:gd name="T5" fmla="*/ 2147483647 h 1100"/>
              <a:gd name="T6" fmla="*/ 0 w 1089"/>
              <a:gd name="T7" fmla="*/ 0 h 1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28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29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30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2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32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34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35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3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3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3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3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4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4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4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4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4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4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4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4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4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98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5710315-BE8F-468A-8EA8-E47F515D9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2147483647 w 3130"/>
              <a:gd name="T1" fmla="*/ 2147483647 h 453"/>
              <a:gd name="T2" fmla="*/ 2147483647 w 3130"/>
              <a:gd name="T3" fmla="*/ 0 h 453"/>
              <a:gd name="T4" fmla="*/ 0 w 3130"/>
              <a:gd name="T5" fmla="*/ 0 h 453"/>
              <a:gd name="T6" fmla="*/ 2147483647 w 3130"/>
              <a:gd name="T7" fmla="*/ 2147483647 h 4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pic>
        <p:nvPicPr>
          <p:cNvPr id="40991" name="Picture 37" descr="water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2" name="Picture 38" descr="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  <p:sldLayoutId id="2147483652" r:id="rId14"/>
    <p:sldLayoutId id="2147483651" r:id="rId15"/>
    <p:sldLayoutId id="2147483650" r:id="rId16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87;&#1072;&#1089;&#1087;&#1086;&#1088;&#1090;%20&#1089;&#1077;&#1084;&#1077;&#1081;%20(1).docx" TargetMode="External"/><Relationship Id="rId2" Type="http://schemas.openxmlformats.org/officeDocument/2006/relationships/hyperlink" Target="&#1052;&#1086;&#1085;&#1080;&#1090;&#1086;&#1088;&#1080;&#1085;&#1075;%20&#1075;&#1086;&#1090;&#1086;&#1074;&#1085;&#1086;&#1089;&#1090;&#1080;%20&#1087;&#1077;&#1076;&#1072;&#1075;&#1086;&#1075;&#1086;&#1074;%20&#1082;%20&#1088;&#1077;&#1072;&#1083;&#1080;&#1079;&#1072;&#1094;&#1080;&#1080;%20&#1048;&#1054;&#1052;.docx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&#1085;&#1086;&#1088;&#1084;&#1072;&#1090;&#1080;&#1074;&#1085;&#1072;&#1103;%20&#1073;&#1072;&#1079;&#1072;%20&#1048;&#1054;&#1052;.do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55;&#1054;&#1051;&#1054;&#1046;&#1045;&#1053;&#1048;&#1045;%20&#1054;&#1041;%20&#1048;&#1053;&#1044;&#1048;&#1042;&#1048;&#1044;&#1059;&#1040;&#1051;&#1068;&#1053;&#1054;&#1052;%20&#1054;&#1041;&#1056;&#1040;&#1047;&#1054;&#1042;&#1040;&#1058;&#1045;&#1051;&#1068;&#1053;&#1054;&#1052;%20&#1052;&#1040;&#1056;&#1064;&#1056;&#1059;&#1058;&#1045;%20(2).docx" TargetMode="External"/><Relationship Id="rId2" Type="http://schemas.openxmlformats.org/officeDocument/2006/relationships/hyperlink" Target="&#1084;&#1086;&#1085;&#1080;&#1090;&#1088;&#1080;&#1085;&#1075;%20&#1087;&#1077;&#1076;&#1072;&#1075;&#1086;&#1075;&#1086;&#1074;%201.jpeg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&#1048;&#1054;&#1052;&#1067;%20&#1088;&#1072;&#1079;&#1085;&#1086;&#1081;%20&#1085;&#1072;&#1087;&#1088;&#1072;&#1074;&#1083;&#1077;&#1085;&#1085;&#1086;&#1089;&#1090;&#1080;.docx" TargetMode="External"/><Relationship Id="rId4" Type="http://schemas.openxmlformats.org/officeDocument/2006/relationships/hyperlink" Target="&#1076;&#1086;&#1087;&#1091;&#1089;&#1083;&#1091;&#1075;&#1080;.doc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6;&#1083;&#1086;&#1078;&#1077;&#1085;&#1080;&#1077;%20&#1086;%20&#1084;&#1086;&#1085;&#1080;&#1090;&#1086;&#1088;&#1080;&#1085;&#1075;&#1077;%20&#1101;&#1092;&#1092;&#1077;&#1082;&#1090;&#1080;&#1074;&#1085;&#1086;&#1089;&#1090;&#1080;%20&#1088;&#1077;&#1072;&#1083;&#1080;&#1079;&#1072;&#1094;&#1080;&#1080;%20&#1048;&#1054;&#1052;%20(1).docx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../&#1052;&#1086;&#1080;%20&#1076;&#1086;&#1082;&#1091;&#1084;&#1077;&#1085;&#1090;&#1099;/Downloads/&#1044;&#1077;&#1090;&#1080;%20&#1089;%20&#1054;&#1042;&#1047;.docx" TargetMode="External"/><Relationship Id="rId2" Type="http://schemas.openxmlformats.org/officeDocument/2006/relationships/hyperlink" Target="../../&#1052;&#1086;&#1080;%20&#1076;&#1086;&#1082;&#1091;&#1084;&#1077;&#1085;&#1090;&#1099;/Downloads/&#1042;&#1099;&#1089;&#1086;&#1082;&#1086;&#1084;&#1086;&#1090;&#1080;&#1074;&#1080;&#1088;&#1086;&#1074;&#1072;&#1085;&#1085;&#1099;&#1077;%20&#1076;&#1077;&#1090;&#1080;.docx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../../&#1052;&#1086;&#1080;%20&#1076;&#1086;&#1082;&#1091;&#1084;&#1077;&#1085;&#1090;&#1099;/Downloads/&#1048;&#1054;&#1052;%20&#1075;&#1088;&#1091;&#1087;&#1087;&#1099;%20&#1088;&#1080;&#1089;&#1082;&#1072;.doc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&#1048;&#1085;&#1076;&#1080;&#1074;&#1080;&#1076;&#1091;&#1072;&#1083;&#1100;&#1085;&#1099;&#1077;%20&#1084;&#1072;&#1088;&#1096;&#1088;&#1091;&#1090;&#1099;\&#1048;&#1056;&#1054;%20&#1086;&#1082;&#1090;&#1103;&#1073;&#1088;&#1100;%202015\&#1080;&#1085;&#1089;&#1090;&#1088;&#1091;&#1084;&#1077;&#1085;&#1090;&#1072;&#1083;&#1100;&#1085;&#1072;&#1103;%20&#1084;&#1091;&#1079;&#1099;&#1082;&#1072;\Legkaya-instrumental_naya-muzyka-01(muzofon.com).mp3" TargetMode="Externa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48;&#1085;&#1076;&#1080;&#1074;&#1080;&#1076;&#1091;&#1072;&#1083;&#1100;&#1085;&#1099;&#1077;%20&#1084;&#1072;&#1088;&#1096;&#1088;&#1091;&#1090;&#1099;\&#1048;&#1056;&#1054;%20&#1086;&#1082;&#1090;&#1103;&#1073;&#1088;&#1100;%202015\&#1080;&#1085;&#1089;&#1090;&#1088;&#1091;&#1084;&#1077;&#1085;&#1090;&#1072;&#1083;&#1100;&#1085;&#1072;&#1103;%20&#1084;&#1091;&#1079;&#1099;&#1082;&#1072;\Legkaya-instrumental_naya-muzyka-03(muzofon.com).mp3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G:\&#1048;&#1085;&#1076;&#1080;&#1074;&#1080;&#1076;&#1091;&#1072;&#1083;&#1100;&#1085;&#1099;&#1077;%20&#1084;&#1072;&#1088;&#1096;&#1088;&#1091;&#1090;&#1099;\&#1048;&#1056;&#1054;%20&#1086;&#1082;&#1090;&#1103;&#1073;&#1088;&#1100;%202015\&#1043;&#1086;&#1083;&#1086;&#1089;%20009.mp3" TargetMode="External"/><Relationship Id="rId1" Type="http://schemas.openxmlformats.org/officeDocument/2006/relationships/audio" Target="file:///F:\&#1048;&#1085;&#1076;&#1080;&#1074;&#1080;&#1076;&#1091;&#1072;&#1083;&#1100;&#1085;&#1099;&#1077;%20&#1084;&#1072;&#1088;&#1096;&#1088;&#1091;&#1090;&#1099;\&#1048;&#1056;&#1054;%20&#1086;&#1082;&#1090;&#1103;&#1073;&#1088;&#1100;%202015\&#1043;&#1086;&#1083;&#1086;&#1089;%20009.m4a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48;&#1085;&#1076;&#1080;&#1074;&#1080;&#1076;&#1091;&#1072;&#1083;&#1100;&#1085;&#1099;&#1077;%20&#1084;&#1072;&#1088;&#1096;&#1088;&#1091;&#1090;&#1099;\&#1048;&#1056;&#1054;%20&#1086;&#1082;&#1090;&#1103;&#1073;&#1088;&#1100;%202015\&#1088;&#1086;&#1076;&#1080;&#1090;&#1077;&#1083;&#1080;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48;&#1085;&#1076;&#1080;&#1074;&#1080;&#1076;&#1091;&#1072;&#1083;&#1100;&#1085;&#1099;&#1077;%20&#1084;&#1072;&#1088;&#1096;&#1088;&#1091;&#1090;&#1099;\&#1048;&#1056;&#1054;%20&#1086;&#1082;&#1090;&#1103;&#1073;&#1088;&#1100;%202015\&#1089;&#1090;&#1080;&#1093;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357188" y="4786313"/>
            <a:ext cx="1285875" cy="285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331788" y="1084263"/>
            <a:ext cx="8569325" cy="3671887"/>
          </a:xfrm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 marL="457200" indent="-457200" algn="ctr" eaLnBrk="1" hangingPunct="1">
              <a:defRPr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4000" i="1" dirty="0" smtClean="0">
                <a:solidFill>
                  <a:srgbClr val="FF0066"/>
                </a:solidFill>
              </a:rPr>
              <a:t>Кадровая политика по организации  индивидуального сопровождения воспитанников в условиях реализации ФГОС ДО</a:t>
            </a:r>
            <a:br>
              <a:rPr lang="ru-RU" sz="4000" i="1" dirty="0" smtClean="0">
                <a:solidFill>
                  <a:srgbClr val="FF0066"/>
                </a:solidFill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1600" dirty="0" smtClean="0">
              <a:solidFill>
                <a:srgbClr val="C00000"/>
              </a:solidFill>
            </a:endParaRP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5876925"/>
            <a:ext cx="28082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&amp;YUcy;&amp;bcy;&amp;icy;&amp;lcy;&amp;iecy;&amp;jcy; &amp;Icy;&amp;Rcy;&amp;O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673350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684213" y="692150"/>
            <a:ext cx="80010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Задачи кадровой политики  </a:t>
            </a:r>
          </a:p>
          <a:p>
            <a:pPr>
              <a:buFont typeface="Arial" charset="0"/>
              <a:buChar char="•"/>
            </a:pPr>
            <a:r>
              <a:rPr lang="ru-RU" altLang="ru-RU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Проанализировать готовность педагогов к работе в рамках индивидуализации, выявить профессиональные затруднения</a:t>
            </a:r>
          </a:p>
          <a:p>
            <a:pPr>
              <a:buFont typeface="Arial" charset="0"/>
              <a:buChar char="•"/>
            </a:pPr>
            <a:r>
              <a:rPr lang="ru-RU" altLang="ru-RU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Разработать систему мероприятий по повышению профессиональной компетентности педагогов</a:t>
            </a:r>
          </a:p>
          <a:p>
            <a:pPr>
              <a:buFont typeface="Arial" charset="0"/>
              <a:buChar char="•"/>
            </a:pPr>
            <a:r>
              <a:rPr lang="ru-RU" altLang="ru-RU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Оценить результативность и определить перспективы деятельности по разработке и реализации индивидуальных образовательных маршрутов воспитанников</a:t>
            </a:r>
          </a:p>
          <a:p>
            <a:endParaRPr lang="ru-RU" altLang="ru-RU" sz="2400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/>
          </p:nvPr>
        </p:nvSpPr>
        <p:spPr>
          <a:xfrm>
            <a:off x="406400" y="128588"/>
            <a:ext cx="8570913" cy="836612"/>
          </a:xfrm>
        </p:spPr>
        <p:txBody>
          <a:bodyPr/>
          <a:lstStyle/>
          <a:p>
            <a:pPr algn="ctr">
              <a:defRPr/>
            </a:pPr>
            <a:r>
              <a:rPr lang="ru-RU" sz="28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План мероприятий по вопросам индивидуального сопровождения воспитанников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03275" y="1530350"/>
          <a:ext cx="7610475" cy="4676775"/>
        </p:xfrm>
        <a:graphic>
          <a:graphicData uri="http://schemas.openxmlformats.org/drawingml/2006/table">
            <a:tbl>
              <a:tblPr/>
              <a:tblGrid>
                <a:gridCol w="342900"/>
                <a:gridCol w="2201863"/>
                <a:gridCol w="1774825"/>
                <a:gridCol w="3290887"/>
              </a:tblGrid>
              <a:tr h="622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631" marR="45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Направления деятельности</a:t>
                      </a:r>
                    </a:p>
                  </a:txBody>
                  <a:tcPr marL="45631" marR="45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</a:p>
                  </a:txBody>
                  <a:tcPr marL="45631" marR="45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marL="45631" marR="45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45631" marR="45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Мониторинг готовности педагогов к реализации ИОМ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631" marR="45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воспитатель, педагог-психолог</a:t>
                      </a:r>
                    </a:p>
                  </a:txBody>
                  <a:tcPr marL="45631" marR="45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Аналитические данные по итогам мониторинга, составление индивидуальных программ методического сопровождения </a:t>
                      </a:r>
                    </a:p>
                  </a:txBody>
                  <a:tcPr marL="45631" marR="45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45631" marR="45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Анализ семейного социума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631" marR="45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</a:p>
                  </a:txBody>
                  <a:tcPr marL="45631" marR="45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Аналитические данные по итогам анкетирования. Разработка программ сотрудничества с семьей.</a:t>
                      </a:r>
                    </a:p>
                  </a:txBody>
                  <a:tcPr marL="45631" marR="45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0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45631" marR="45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развивающей предметно-пространственной среды.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плана мероприятий по ее модернизации.</a:t>
                      </a:r>
                    </a:p>
                  </a:txBody>
                  <a:tcPr marL="45631" marR="45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воспитатель, педагоги ДОУ</a:t>
                      </a:r>
                    </a:p>
                  </a:txBody>
                  <a:tcPr marL="45631" marR="45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Аналитические данные по итогам мониторинга. План модернизации РППС</a:t>
                      </a:r>
                    </a:p>
                  </a:txBody>
                  <a:tcPr marL="45631" marR="45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0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45631" marR="45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 action="ppaction://hlinkfile"/>
                        </a:rPr>
                        <a:t>Изучение нормативно-правовой документации по вопросам индивидуального сопровождения воспитанников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631" marR="45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Заведующий, ст. воспитатель, педагоги ДОУ</a:t>
                      </a:r>
                    </a:p>
                  </a:txBody>
                  <a:tcPr marL="45631" marR="45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Картотека научно-методической литературы, составление глоссария.</a:t>
                      </a:r>
                    </a:p>
                  </a:txBody>
                  <a:tcPr marL="45631" marR="45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78" name="Rectangle 5"/>
          <p:cNvSpPr>
            <a:spLocks noChangeArrowheads="1"/>
          </p:cNvSpPr>
          <p:nvPr/>
        </p:nvSpPr>
        <p:spPr bwMode="auto">
          <a:xfrm>
            <a:off x="2651125" y="1063625"/>
            <a:ext cx="40338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2000" b="1">
                <a:solidFill>
                  <a:srgbClr val="6600CC"/>
                </a:solidFill>
                <a:ea typeface="Times New Roman" pitchFamily="18" charset="0"/>
                <a:cs typeface="Arial" charset="0"/>
              </a:rPr>
              <a:t>Подготовительный этап</a:t>
            </a:r>
            <a:endParaRPr lang="ru-RU" altLang="ru-RU" sz="900" b="1">
              <a:solidFill>
                <a:srgbClr val="6600CC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 altLang="ru-RU" b="1">
              <a:solidFill>
                <a:srgbClr val="6600CC"/>
              </a:solidFill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4"/>
          <p:cNvSpPr>
            <a:spLocks noGrp="1"/>
          </p:cNvSpPr>
          <p:nvPr>
            <p:ph type="title"/>
          </p:nvPr>
        </p:nvSpPr>
        <p:spPr>
          <a:xfrm>
            <a:off x="1081088" y="120650"/>
            <a:ext cx="7145337" cy="835025"/>
          </a:xfrm>
        </p:spPr>
        <p:txBody>
          <a:bodyPr/>
          <a:lstStyle/>
          <a:p>
            <a:pPr algn="ctr">
              <a:defRPr/>
            </a:pPr>
            <a:r>
              <a:rPr lang="ru-RU" sz="24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План мероприятий по вопросам индивидуального сопровождения воспитанников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4150" y="1255713"/>
          <a:ext cx="8572500" cy="5260975"/>
        </p:xfrm>
        <a:graphic>
          <a:graphicData uri="http://schemas.openxmlformats.org/drawingml/2006/table">
            <a:tbl>
              <a:tblPr/>
              <a:tblGrid>
                <a:gridCol w="363538"/>
                <a:gridCol w="3538537"/>
                <a:gridCol w="1884363"/>
                <a:gridCol w="2786062"/>
              </a:tblGrid>
              <a:tr h="517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35" marR="44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Направления деятельности</a:t>
                      </a:r>
                    </a:p>
                  </a:txBody>
                  <a:tcPr marL="44335" marR="44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</a:p>
                  </a:txBody>
                  <a:tcPr marL="44335" marR="44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marL="44335" marR="44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0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44335" marR="44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Проведение семинаров, конференций, тренингов, консультаций и т.д. по вопросам индивидуализации, разработки и реализации ИОМ. КПК педагогов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35" marR="44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Заведующий, ст. воспитатель</a:t>
                      </a:r>
                    </a:p>
                  </a:txBody>
                  <a:tcPr marL="44335" marR="44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профессиональной компетентности педагогов ДОУ. Изучение и систематизация передового педагогического опыта, разработка методического материала.</a:t>
                      </a:r>
                    </a:p>
                  </a:txBody>
                  <a:tcPr marL="44335" marR="44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9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44335" marR="44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Разработка локальных актов ДОУ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35" marR="44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</a:t>
                      </a:r>
                    </a:p>
                  </a:txBody>
                  <a:tcPr marL="44335" marR="44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«Положение об ИОМ», «Положение о мониторинге эффективности реализации ИОМ».</a:t>
                      </a:r>
                    </a:p>
                  </a:txBody>
                  <a:tcPr marL="44335" marR="44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44335" marR="44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 action="ppaction://hlinkfile"/>
                        </a:rPr>
                        <a:t>Расширение спектра дополнительных образовательных услуг, направленных на удовлетворение потребности воспитанников и родителей.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35" marR="44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Заведующий, ст. воспитатель, педагоги ДОУ</a:t>
                      </a:r>
                    </a:p>
                  </a:txBody>
                  <a:tcPr marL="44335" marR="44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и внедрение программ по дополнительному образованию воспитанников.</a:t>
                      </a:r>
                    </a:p>
                  </a:txBody>
                  <a:tcPr marL="44335" marR="44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44335" marR="44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социального партнерства ДОУ с учреждениями различной направленности.</a:t>
                      </a:r>
                    </a:p>
                  </a:txBody>
                  <a:tcPr marL="44335" marR="44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Заведующий, ст. воспитатель</a:t>
                      </a:r>
                    </a:p>
                  </a:txBody>
                  <a:tcPr marL="44335" marR="44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и реализация социально-значимых проектов</a:t>
                      </a:r>
                    </a:p>
                  </a:txBody>
                  <a:tcPr marL="44335" marR="44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4335" marR="44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Оказание научной и практической помощи родителям по вопросам индивидуального развития ребенка.</a:t>
                      </a:r>
                    </a:p>
                  </a:txBody>
                  <a:tcPr marL="44335" marR="44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воспитатель, педагоги ДОУ</a:t>
                      </a:r>
                    </a:p>
                  </a:txBody>
                  <a:tcPr marL="44335" marR="44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педагогической культуры родителей (законных представителей)</a:t>
                      </a:r>
                    </a:p>
                  </a:txBody>
                  <a:tcPr marL="44335" marR="44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4335" marR="44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 action="ppaction://hlinkfile"/>
                        </a:rPr>
                        <a:t>Разработка и реализация ИОМ различной направленности.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35" marR="44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воспитатель, педагоги ДОУ</a:t>
                      </a:r>
                    </a:p>
                  </a:txBody>
                  <a:tcPr marL="44335" marR="44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Эффективное взаимодействие педагогов и родителей по разработке и реализации ИОМ</a:t>
                      </a:r>
                    </a:p>
                  </a:txBody>
                  <a:tcPr marL="44335" marR="44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12" name="Rectangle 4"/>
          <p:cNvSpPr>
            <a:spLocks noChangeArrowheads="1"/>
          </p:cNvSpPr>
          <p:nvPr/>
        </p:nvSpPr>
        <p:spPr bwMode="auto">
          <a:xfrm>
            <a:off x="3343275" y="854075"/>
            <a:ext cx="254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b="1">
                <a:solidFill>
                  <a:srgbClr val="6600CC"/>
                </a:solidFill>
                <a:ea typeface="Times New Roman" pitchFamily="18" charset="0"/>
                <a:cs typeface="Arial" charset="0"/>
              </a:rPr>
              <a:t>Основной этап</a:t>
            </a:r>
            <a:endParaRPr lang="ru-RU" altLang="ru-RU" sz="900">
              <a:solidFill>
                <a:srgbClr val="6600CC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 altLang="ru-RU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4"/>
          <p:cNvSpPr>
            <a:spLocks noGrp="1"/>
          </p:cNvSpPr>
          <p:nvPr>
            <p:ph type="title"/>
          </p:nvPr>
        </p:nvSpPr>
        <p:spPr>
          <a:xfrm>
            <a:off x="498475" y="558800"/>
            <a:ext cx="8645525" cy="836613"/>
          </a:xfrm>
        </p:spPr>
        <p:txBody>
          <a:bodyPr/>
          <a:lstStyle/>
          <a:p>
            <a:pPr algn="ctr">
              <a:defRPr/>
            </a:pPr>
            <a:r>
              <a:rPr lang="ru-RU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План мероприятий по вопросам индивидуального сопровождения воспитанников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87450" y="2997200"/>
          <a:ext cx="6889750" cy="1885950"/>
        </p:xfrm>
        <a:graphic>
          <a:graphicData uri="http://schemas.openxmlformats.org/drawingml/2006/table">
            <a:tbl>
              <a:tblPr/>
              <a:tblGrid>
                <a:gridCol w="298450"/>
                <a:gridCol w="1919288"/>
                <a:gridCol w="1804987"/>
                <a:gridCol w="2867025"/>
              </a:tblGrid>
              <a:tr h="942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Направления деятельности</a:t>
                      </a:r>
                    </a:p>
                  </a:txBody>
                  <a:tcPr marL="43935" marR="439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</a:p>
                  </a:txBody>
                  <a:tcPr marL="43935" marR="439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marL="43935" marR="439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43935" marR="439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Мониторинг эффективности реализации ИОМ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воспитатель, педагоги ДОУ</a:t>
                      </a:r>
                    </a:p>
                  </a:txBody>
                  <a:tcPr marL="43935" marR="439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Аналитические данные по итогам мониторинга. Внесение дополнений и изменений в реализацию ИОМ</a:t>
                      </a:r>
                    </a:p>
                  </a:txBody>
                  <a:tcPr marL="43935" marR="439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1" name="Rectangle 4"/>
          <p:cNvSpPr>
            <a:spLocks noChangeArrowheads="1"/>
          </p:cNvSpPr>
          <p:nvPr/>
        </p:nvSpPr>
        <p:spPr bwMode="auto">
          <a:xfrm>
            <a:off x="2627313" y="2109788"/>
            <a:ext cx="389413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20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altLang="ru-RU" sz="200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altLang="ru-RU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07950" y="325438"/>
            <a:ext cx="8856663" cy="9271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buClr>
                <a:srgbClr val="000000"/>
              </a:buClr>
              <a:buSzPct val="100000"/>
              <a:defRPr/>
            </a:pPr>
            <a:r>
              <a:rPr lang="ru-RU" sz="4000" kern="0" dirty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ru-RU" sz="3600" b="1" kern="0" dirty="0">
                <a:solidFill>
                  <a:srgbClr val="FF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Основные условия реализация  </a:t>
            </a:r>
          </a:p>
        </p:txBody>
      </p:sp>
      <p:sp>
        <p:nvSpPr>
          <p:cNvPr id="34818" name="Rectangle 1"/>
          <p:cNvSpPr>
            <a:spLocks noChangeArrowheads="1"/>
          </p:cNvSpPr>
          <p:nvPr/>
        </p:nvSpPr>
        <p:spPr bwMode="invGray">
          <a:xfrm>
            <a:off x="323850" y="1196975"/>
            <a:ext cx="8321675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Tx/>
              <a:buChar char="•"/>
              <a:tabLst>
                <a:tab pos="319088" algn="l"/>
              </a:tabLst>
            </a:pPr>
            <a:r>
              <a:rPr lang="ru-RU" altLang="ru-RU" sz="32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Открытость результатов</a:t>
            </a:r>
          </a:p>
          <a:p>
            <a:pPr eaLnBrk="0" hangingPunct="0">
              <a:buFontTx/>
              <a:buChar char="•"/>
              <a:tabLst>
                <a:tab pos="319088" algn="l"/>
              </a:tabLst>
            </a:pPr>
            <a:r>
              <a:rPr lang="ru-RU" altLang="ru-RU" sz="32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Сочетание различных форм деятельности</a:t>
            </a:r>
          </a:p>
          <a:p>
            <a:pPr eaLnBrk="0" hangingPunct="0">
              <a:buFontTx/>
              <a:buChar char="•"/>
              <a:tabLst>
                <a:tab pos="319088" algn="l"/>
              </a:tabLst>
            </a:pPr>
            <a:r>
              <a:rPr lang="ru-RU" altLang="ru-RU" sz="32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Дифференцированная помощь со стороны </a:t>
            </a:r>
          </a:p>
          <a:p>
            <a:pPr eaLnBrk="0" hangingPunct="0">
              <a:tabLst>
                <a:tab pos="319088" algn="l"/>
              </a:tabLst>
            </a:pPr>
            <a:r>
              <a:rPr lang="ru-RU" altLang="ru-RU" sz="32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педагогов</a:t>
            </a:r>
          </a:p>
          <a:p>
            <a:pPr eaLnBrk="0" hangingPunct="0">
              <a:buFontTx/>
              <a:buChar char="•"/>
              <a:tabLst>
                <a:tab pos="319088" algn="l"/>
              </a:tabLst>
            </a:pPr>
            <a:r>
              <a:rPr lang="ru-RU" altLang="ru-RU" sz="32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психологического комфорта</a:t>
            </a:r>
          </a:p>
          <a:p>
            <a:pPr eaLnBrk="0" hangingPunct="0">
              <a:buFontTx/>
              <a:buChar char="•"/>
              <a:tabLst>
                <a:tab pos="319088" algn="l"/>
              </a:tabLst>
            </a:pPr>
            <a:r>
              <a:rPr lang="ru-RU" altLang="ru-RU" sz="32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Эффективное взаимодействие с семьями</a:t>
            </a:r>
          </a:p>
          <a:p>
            <a:pPr eaLnBrk="0" hangingPunct="0">
              <a:tabLst>
                <a:tab pos="319088" algn="l"/>
              </a:tabLst>
            </a:pPr>
            <a:r>
              <a:rPr lang="ru-RU" altLang="ru-RU" sz="32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воспитанников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0" y="325438"/>
            <a:ext cx="9144000" cy="9271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buClr>
                <a:srgbClr val="000000"/>
              </a:buClr>
              <a:buSzPct val="100000"/>
              <a:defRPr/>
            </a:pPr>
            <a:r>
              <a:rPr lang="ru-RU" sz="3200" b="1" kern="0" dirty="0">
                <a:solidFill>
                  <a:srgbClr val="FF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</a:t>
            </a:r>
            <a:r>
              <a:rPr lang="ru-RU" sz="3200" b="1" kern="0" dirty="0" err="1">
                <a:solidFill>
                  <a:srgbClr val="FF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ринципы</a:t>
            </a:r>
            <a:r>
              <a:rPr lang="ru-RU" sz="3200" b="1" kern="0" dirty="0">
                <a:solidFill>
                  <a:srgbClr val="FF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индивидуального сопровождения</a:t>
            </a:r>
          </a:p>
        </p:txBody>
      </p:sp>
      <p:sp>
        <p:nvSpPr>
          <p:cNvPr id="35842" name="Rectangle 1"/>
          <p:cNvSpPr>
            <a:spLocks noChangeArrowheads="1"/>
          </p:cNvSpPr>
          <p:nvPr/>
        </p:nvSpPr>
        <p:spPr bwMode="invGray">
          <a:xfrm>
            <a:off x="319088" y="1125538"/>
            <a:ext cx="8824912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Tx/>
              <a:buChar char="•"/>
              <a:tabLst>
                <a:tab pos="319088" algn="l"/>
              </a:tabLst>
            </a:pPr>
            <a:r>
              <a:rPr lang="ru-RU" altLang="ru-RU" sz="24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учета особенностей высшей нервной деятельности</a:t>
            </a:r>
          </a:p>
          <a:p>
            <a:pPr eaLnBrk="0" hangingPunct="0">
              <a:buFontTx/>
              <a:buChar char="•"/>
              <a:tabLst>
                <a:tab pos="319088" algn="l"/>
              </a:tabLst>
            </a:pPr>
            <a:r>
              <a:rPr lang="ru-RU" altLang="ru-RU" sz="24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учета возрастных и индивидуальных</a:t>
            </a:r>
          </a:p>
          <a:p>
            <a:pPr eaLnBrk="0" hangingPunct="0">
              <a:tabLst>
                <a:tab pos="319088" algn="l"/>
              </a:tabLst>
            </a:pPr>
            <a:r>
              <a:rPr lang="ru-RU" altLang="ru-RU" sz="24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особенностей ребенка</a:t>
            </a:r>
          </a:p>
          <a:p>
            <a:pPr eaLnBrk="0" hangingPunct="0">
              <a:buFontTx/>
              <a:buChar char="•"/>
              <a:tabLst>
                <a:tab pos="319088" algn="l"/>
              </a:tabLst>
            </a:pPr>
            <a:r>
              <a:rPr lang="ru-RU" altLang="ru-RU" sz="24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комплексности</a:t>
            </a:r>
          </a:p>
          <a:p>
            <a:pPr eaLnBrk="0" hangingPunct="0">
              <a:buFontTx/>
              <a:buChar char="•"/>
              <a:tabLst>
                <a:tab pos="319088" algn="l"/>
              </a:tabLst>
            </a:pPr>
            <a:r>
              <a:rPr lang="ru-RU" altLang="ru-RU" sz="24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индивидуального подбора</a:t>
            </a:r>
          </a:p>
          <a:p>
            <a:pPr eaLnBrk="0" hangingPunct="0">
              <a:tabLst>
                <a:tab pos="319088" algn="l"/>
              </a:tabLst>
            </a:pPr>
            <a:r>
              <a:rPr lang="ru-RU" altLang="ru-RU" sz="24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педагогических технологий</a:t>
            </a:r>
          </a:p>
          <a:p>
            <a:pPr eaLnBrk="0" hangingPunct="0">
              <a:buFontTx/>
              <a:buChar char="•"/>
              <a:tabLst>
                <a:tab pos="319088" algn="l"/>
              </a:tabLst>
            </a:pPr>
            <a:r>
              <a:rPr lang="ru-RU" altLang="ru-RU" sz="24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контроля и корректировки</a:t>
            </a:r>
          </a:p>
          <a:p>
            <a:pPr eaLnBrk="0" hangingPunct="0">
              <a:buFontTx/>
              <a:buChar char="•"/>
              <a:tabLst>
                <a:tab pos="319088" algn="l"/>
              </a:tabLst>
            </a:pPr>
            <a:r>
              <a:rPr lang="ru-RU" altLang="ru-RU" sz="24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прогнозирования динамики развития ребенка</a:t>
            </a:r>
          </a:p>
          <a:p>
            <a:pPr eaLnBrk="0" hangingPunct="0">
              <a:buFontTx/>
              <a:buChar char="•"/>
              <a:tabLst>
                <a:tab pos="319088" algn="l"/>
              </a:tabLst>
            </a:pPr>
            <a:r>
              <a:rPr lang="ru-RU" altLang="ru-RU" sz="24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учета субъект – субъектного взаимодействия </a:t>
            </a:r>
          </a:p>
          <a:p>
            <a:pPr eaLnBrk="0" hangingPunct="0">
              <a:tabLst>
                <a:tab pos="319088" algn="l"/>
              </a:tabLst>
            </a:pPr>
            <a:r>
              <a:rPr lang="ru-RU" altLang="ru-RU" sz="24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образовательном процессе</a:t>
            </a:r>
          </a:p>
          <a:p>
            <a:pPr eaLnBrk="0" hangingPunct="0">
              <a:buFont typeface="Arial" charset="0"/>
              <a:buChar char="•"/>
              <a:tabLst>
                <a:tab pos="319088" algn="l"/>
              </a:tabLst>
            </a:pPr>
            <a:r>
              <a:rPr lang="ru-RU" altLang="ru-RU" sz="24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непрерывности</a:t>
            </a:r>
          </a:p>
          <a:p>
            <a:pPr eaLnBrk="0" hangingPunct="0">
              <a:buFont typeface="Arial" charset="0"/>
              <a:buChar char="•"/>
              <a:tabLst>
                <a:tab pos="319088" algn="l"/>
              </a:tabLst>
            </a:pPr>
            <a:r>
              <a:rPr lang="ru-RU" altLang="ru-RU" sz="24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мультидисциплинарности</a:t>
            </a:r>
          </a:p>
          <a:p>
            <a:pPr eaLnBrk="0" hangingPunct="0">
              <a:buFont typeface="Arial" charset="0"/>
              <a:buChar char="•"/>
              <a:tabLst>
                <a:tab pos="319088" algn="l"/>
              </a:tabLst>
            </a:pPr>
            <a:r>
              <a:rPr lang="ru-RU" altLang="ru-RU" sz="24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индивидуализации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325438"/>
            <a:ext cx="8229600" cy="9271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buClr>
                <a:srgbClr val="000000"/>
              </a:buClr>
              <a:buSzPct val="100000"/>
              <a:defRPr/>
            </a:pPr>
            <a:r>
              <a:rPr lang="ru-RU" sz="3600" b="1" kern="0" dirty="0">
                <a:solidFill>
                  <a:srgbClr val="FF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Структура индивидуального образовательного маршрута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550" y="1557338"/>
            <a:ext cx="7561263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ru-RU" sz="28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Общие сведения о ребенке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8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Соглашение родителей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8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Информация о специалистах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8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Социальный паспорт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8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Карта показателей индивидуального развития ребенка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8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Цель, задачи, условия реализации маршрута</a:t>
            </a:r>
          </a:p>
          <a:p>
            <a:pPr marL="342900" indent="-342900">
              <a:defRPr/>
            </a:pPr>
            <a:r>
              <a:rPr lang="ru-RU" sz="28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План-программа реализации ИОМ</a:t>
            </a:r>
            <a:br>
              <a:rPr lang="ru-RU" sz="28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395288" y="333375"/>
            <a:ext cx="8229600" cy="9271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buClr>
                <a:srgbClr val="000000"/>
              </a:buClr>
              <a:buSzPct val="100000"/>
              <a:defRPr/>
            </a:pPr>
            <a:r>
              <a:rPr lang="ru-RU" sz="3200" b="1" kern="0" dirty="0">
                <a:solidFill>
                  <a:srgbClr val="FF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Этапы проектирования индивидуального образовательного маршрута ребенка дошкольного возраста </a:t>
            </a:r>
            <a:endParaRPr lang="ru-RU" sz="3200" b="1" kern="0" dirty="0">
              <a:solidFill>
                <a:srgbClr val="FF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black">
          <a:xfrm>
            <a:off x="571500" y="1844675"/>
            <a:ext cx="8032750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anchor="ctr"/>
          <a:lstStyle/>
          <a:p>
            <a:pPr eaLnBrk="0" hangingPunct="0">
              <a:defRPr/>
            </a:pPr>
            <a:r>
              <a:rPr lang="ru-RU" sz="2800" b="1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ru-RU" sz="3600" b="1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Этап наблюдения</a:t>
            </a:r>
          </a:p>
          <a:p>
            <a:pPr eaLnBrk="0" hangingPunct="0">
              <a:defRPr/>
            </a:pPr>
            <a:r>
              <a:rPr lang="ru-RU" sz="3600" b="1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Этап конструирования</a:t>
            </a:r>
            <a:br>
              <a:rPr lang="ru-RU" sz="3600" b="1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Этап реализации;</a:t>
            </a:r>
            <a:br>
              <a:rPr lang="ru-RU" sz="3600" b="1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Итоговый этап;</a:t>
            </a:r>
          </a:p>
        </p:txBody>
      </p:sp>
      <p:pic>
        <p:nvPicPr>
          <p:cNvPr id="37891" name="Рисунок 4" descr="ребенок 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3238" y="4552950"/>
            <a:ext cx="268287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927100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rgbClr val="FF0066"/>
                </a:solidFill>
              </a:rPr>
              <a:t>Виды индивидуальных образовательных маршрутов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0113" y="855663"/>
            <a:ext cx="7559675" cy="6002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ru-RU" sz="2400" b="1" kern="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Адаптационные;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b="1" kern="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Высокомотивированные дети:</a:t>
            </a:r>
            <a:endParaRPr lang="ru-RU" sz="2400" b="1" kern="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b="1" kern="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Спортивные способности;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b="1" kern="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Музыкальные способности;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b="1" kern="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Технические способности;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b="1" kern="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Художественные и литературные способности;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b="1" kern="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Интеллектуальные способности;</a:t>
            </a:r>
          </a:p>
          <a:p>
            <a:pPr marL="342900" indent="-342900">
              <a:defRPr/>
            </a:pPr>
            <a:r>
              <a:rPr lang="ru-RU" sz="2400" b="1" kern="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kern="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Дети с ОВЗ:</a:t>
            </a:r>
            <a:endParaRPr lang="ru-RU" sz="2400" b="1" kern="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b="1" kern="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Логопедия;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b="1" kern="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Дефектология;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b="1" kern="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Опорно-двигательный аппарат;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b="1" kern="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Частоболеющие</a:t>
            </a:r>
            <a:r>
              <a:rPr lang="ru-RU" sz="2400" b="1" kern="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дети;</a:t>
            </a:r>
          </a:p>
          <a:p>
            <a:pPr marL="342900" indent="-342900">
              <a:defRPr/>
            </a:pPr>
            <a:r>
              <a:rPr lang="ru-RU" sz="2400" b="1" kern="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ru-RU" sz="2400" b="1" kern="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Дети «группы риска»:</a:t>
            </a:r>
            <a:endParaRPr lang="ru-RU" sz="2400" b="1" kern="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sz="2400" b="1" kern="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-Агрессивность;</a:t>
            </a:r>
          </a:p>
          <a:p>
            <a:pPr marL="342900" indent="-342900">
              <a:defRPr/>
            </a:pPr>
            <a:r>
              <a:rPr lang="ru-RU" sz="2400" b="1" kern="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-Тревожность;</a:t>
            </a:r>
          </a:p>
          <a:p>
            <a:pPr marL="342900" indent="-342900">
              <a:defRPr/>
            </a:pPr>
            <a:r>
              <a:rPr lang="ru-RU" sz="2400" b="1" kern="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kern="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Гиперактивность</a:t>
            </a:r>
            <a:r>
              <a:rPr lang="ru-RU" sz="2400" b="1" kern="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74625" y="325438"/>
            <a:ext cx="8686800" cy="9271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buClr>
                <a:srgbClr val="000000"/>
              </a:buClr>
              <a:buSzPct val="100000"/>
              <a:defRPr/>
            </a:pPr>
            <a:r>
              <a:rPr lang="ru-RU" sz="2800" b="1" kern="0" dirty="0">
                <a:solidFill>
                  <a:srgbClr val="FF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Модель разработки индивидуального образовательного </a:t>
            </a:r>
            <a:r>
              <a:rPr lang="ru-RU" sz="2800" b="1" kern="0">
                <a:solidFill>
                  <a:srgbClr val="FF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маршрута </a:t>
            </a:r>
            <a:endParaRPr lang="ru-RU" sz="2800" b="1" kern="0" dirty="0">
              <a:solidFill>
                <a:srgbClr val="FF0066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971550" y="1268413"/>
          <a:ext cx="7391400" cy="5222875"/>
        </p:xfrm>
        <a:graphic>
          <a:graphicData uri="http://schemas.openxmlformats.org/presentationml/2006/ole">
            <p:oleObj spid="_x0000_s1029" name="PDF" r:id="rId4" imgW="0" imgH="0" progId="">
              <p:embed/>
            </p:oleObj>
          </a:graphicData>
        </a:graphic>
      </p:graphicFrame>
      <p:pic>
        <p:nvPicPr>
          <p:cNvPr id="5" name="Legkaya-instrumental_naya-muzyka-01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042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7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asmolovpsy.ru/sites/all/themes/asmolov/images/image_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3789363"/>
            <a:ext cx="2160587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404664"/>
            <a:ext cx="5688632" cy="526297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«Индивидом рождаются</a:t>
            </a:r>
          </a:p>
          <a:p>
            <a:pPr>
              <a:defRPr/>
            </a:pPr>
            <a:r>
              <a:rPr lang="ru-RU" sz="4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Личностью становятся</a:t>
            </a:r>
          </a:p>
          <a:p>
            <a:pPr>
              <a:defRPr/>
            </a:pPr>
            <a:r>
              <a:rPr lang="ru-RU" sz="4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Индивидуальность отстаивают»</a:t>
            </a:r>
          </a:p>
          <a:p>
            <a:pPr>
              <a:defRPr/>
            </a:pPr>
            <a:r>
              <a:rPr lang="ru-RU" sz="4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4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А.Г.Асмолов</a:t>
            </a:r>
            <a:endParaRPr lang="ru-RU" sz="4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7" descr="&amp;YUcy;&amp;bcy;&amp;icy;&amp;lcy;&amp;iecy;&amp;jcy; &amp;Icy;&amp;Rcy;&amp;O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1108075"/>
            <a:ext cx="2417762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730250" y="325438"/>
            <a:ext cx="8154988" cy="9271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buClr>
                <a:srgbClr val="000000"/>
              </a:buClr>
              <a:buSzPct val="100000"/>
              <a:defRPr/>
            </a:pPr>
            <a:r>
              <a:rPr lang="ru-RU" sz="2800" b="1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Модель разработки индивидуального образовательного маршрута</a:t>
            </a:r>
            <a:endParaRPr lang="ru-RU" sz="2800" b="1" kern="0" dirty="0">
              <a:solidFill>
                <a:srgbClr val="FF0066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081088" y="1403350"/>
          <a:ext cx="7269162" cy="4905375"/>
        </p:xfrm>
        <a:graphic>
          <a:graphicData uri="http://schemas.openxmlformats.org/presentationml/2006/ole">
            <p:oleObj spid="_x0000_s2052" name="PDF" r:id="rId3" imgW="0" imgH="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07950" y="325438"/>
            <a:ext cx="8856663" cy="9271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buClr>
                <a:srgbClr val="000000"/>
              </a:buClr>
              <a:buSzPct val="100000"/>
              <a:defRPr/>
            </a:pPr>
            <a:r>
              <a:rPr lang="ru-RU" sz="4000" kern="0" dirty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ru-RU" sz="4000" b="1" kern="0" dirty="0">
                <a:solidFill>
                  <a:srgbClr val="FF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 фаза - Открытие  </a:t>
            </a:r>
          </a:p>
        </p:txBody>
      </p:sp>
      <p:sp>
        <p:nvSpPr>
          <p:cNvPr id="3083" name="Rectangle 1"/>
          <p:cNvSpPr>
            <a:spLocks noChangeArrowheads="1"/>
          </p:cNvSpPr>
          <p:nvPr/>
        </p:nvSpPr>
        <p:spPr bwMode="invGray">
          <a:xfrm>
            <a:off x="517525" y="1174750"/>
            <a:ext cx="72278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Tx/>
              <a:buChar char="•"/>
              <a:tabLst>
                <a:tab pos="319088" algn="l"/>
              </a:tabLst>
            </a:pPr>
            <a:r>
              <a:rPr lang="ru-RU" altLang="ru-RU" sz="32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Общие сведения о ребенке</a:t>
            </a:r>
          </a:p>
          <a:p>
            <a:pPr eaLnBrk="0" hangingPunct="0">
              <a:buFontTx/>
              <a:buChar char="•"/>
              <a:tabLst>
                <a:tab pos="319088" algn="l"/>
              </a:tabLst>
            </a:pPr>
            <a:r>
              <a:rPr lang="ru-RU" altLang="ru-RU" sz="32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Общие сведения о семье</a:t>
            </a:r>
          </a:p>
          <a:p>
            <a:pPr eaLnBrk="0" hangingPunct="0">
              <a:buFontTx/>
              <a:buChar char="•"/>
              <a:tabLst>
                <a:tab pos="319088" algn="l"/>
              </a:tabLst>
            </a:pPr>
            <a:r>
              <a:rPr lang="ru-RU" altLang="ru-RU" sz="32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Карта показателей развития ребенка</a:t>
            </a:r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3038475" y="3038475"/>
          <a:ext cx="2522538" cy="3567113"/>
        </p:xfrm>
        <a:graphic>
          <a:graphicData uri="http://schemas.openxmlformats.org/presentationml/2006/ole">
            <p:oleObj spid="_x0000_s3079" name="PDF" r:id="rId3" imgW="0" imgH="0" progId="">
              <p:embed/>
            </p:oleObj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166688" y="3054350"/>
          <a:ext cx="2501900" cy="3540125"/>
        </p:xfrm>
        <a:graphic>
          <a:graphicData uri="http://schemas.openxmlformats.org/presentationml/2006/ole">
            <p:oleObj spid="_x0000_s3080" name="PDF" r:id="rId4" imgW="0" imgH="0" progId="">
              <p:embed/>
            </p:oleObj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6027738" y="3021013"/>
          <a:ext cx="2590800" cy="3665537"/>
        </p:xfrm>
        <a:graphic>
          <a:graphicData uri="http://schemas.openxmlformats.org/presentationml/2006/ole">
            <p:oleObj spid="_x0000_s3081" name="PDF" r:id="rId5" imgW="0" imgH="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07950" y="325438"/>
            <a:ext cx="8856663" cy="9271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buClr>
                <a:srgbClr val="000000"/>
              </a:buClr>
              <a:buSzPct val="100000"/>
              <a:defRPr/>
            </a:pPr>
            <a:r>
              <a:rPr lang="ru-RU" sz="40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ru-RU" sz="3600" b="1" kern="0" dirty="0">
                <a:solidFill>
                  <a:srgbClr val="FF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 фаза - Согласование  </a:t>
            </a:r>
          </a:p>
        </p:txBody>
      </p:sp>
      <p:sp>
        <p:nvSpPr>
          <p:cNvPr id="4105" name="Rectangle 1"/>
          <p:cNvSpPr>
            <a:spLocks noChangeArrowheads="1"/>
          </p:cNvSpPr>
          <p:nvPr/>
        </p:nvSpPr>
        <p:spPr bwMode="invGray">
          <a:xfrm>
            <a:off x="517525" y="1174750"/>
            <a:ext cx="8540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Tx/>
              <a:buChar char="•"/>
              <a:tabLst>
                <a:tab pos="319088" algn="l"/>
              </a:tabLst>
            </a:pPr>
            <a:r>
              <a:rPr lang="ru-RU" altLang="ru-RU" sz="32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Соглашение с родителями</a:t>
            </a:r>
          </a:p>
          <a:p>
            <a:pPr eaLnBrk="0" hangingPunct="0">
              <a:buFontTx/>
              <a:buChar char="•"/>
              <a:tabLst>
                <a:tab pos="319088" algn="l"/>
              </a:tabLst>
            </a:pPr>
            <a:r>
              <a:rPr lang="ru-RU" altLang="ru-RU" sz="32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педагогов, реализующих ИОМ</a:t>
            </a:r>
          </a:p>
          <a:p>
            <a:pPr eaLnBrk="0" hangingPunct="0">
              <a:tabLst>
                <a:tab pos="319088" algn="l"/>
              </a:tabLst>
            </a:pPr>
            <a:endParaRPr lang="ru-RU" altLang="ru-RU" sz="3200" b="1">
              <a:solidFill>
                <a:srgbClr val="008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1214438" y="2411413"/>
          <a:ext cx="2898775" cy="4102100"/>
        </p:xfrm>
        <a:graphic>
          <a:graphicData uri="http://schemas.openxmlformats.org/presentationml/2006/ole">
            <p:oleObj spid="_x0000_s4102" name="PDF" r:id="rId3" imgW="0" imgH="0" progId="">
              <p:embed/>
            </p:oleObj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4686300" y="2373313"/>
          <a:ext cx="2933700" cy="4149725"/>
        </p:xfrm>
        <a:graphic>
          <a:graphicData uri="http://schemas.openxmlformats.org/presentationml/2006/ole">
            <p:oleObj spid="_x0000_s4103" name="PDF" r:id="rId4" imgW="0" imgH="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07950" y="325438"/>
            <a:ext cx="8856663" cy="9271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buClr>
                <a:srgbClr val="000000"/>
              </a:buClr>
              <a:buSzPct val="100000"/>
              <a:defRPr/>
            </a:pPr>
            <a:r>
              <a:rPr lang="ru-RU" sz="40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ru-RU" sz="3600" b="1" kern="0" dirty="0">
                <a:solidFill>
                  <a:srgbClr val="FF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 фаза - Проектирование  </a:t>
            </a:r>
          </a:p>
        </p:txBody>
      </p:sp>
      <p:sp>
        <p:nvSpPr>
          <p:cNvPr id="5131" name="Rectangle 1"/>
          <p:cNvSpPr>
            <a:spLocks noChangeArrowheads="1"/>
          </p:cNvSpPr>
          <p:nvPr/>
        </p:nvSpPr>
        <p:spPr bwMode="invGray">
          <a:xfrm>
            <a:off x="685800" y="1214438"/>
            <a:ext cx="81692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Tx/>
              <a:buChar char="•"/>
              <a:tabLst>
                <a:tab pos="319088" algn="l"/>
              </a:tabLst>
            </a:pPr>
            <a:r>
              <a:rPr lang="ru-RU" altLang="ru-RU" sz="32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Прогнозирование результатов  развития </a:t>
            </a:r>
          </a:p>
          <a:p>
            <a:pPr eaLnBrk="0" hangingPunct="0">
              <a:tabLst>
                <a:tab pos="319088" algn="l"/>
              </a:tabLst>
            </a:pPr>
            <a:r>
              <a:rPr lang="ru-RU" altLang="ru-RU" sz="32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ребенка, прояснение ожиданий родителей</a:t>
            </a:r>
          </a:p>
          <a:p>
            <a:pPr eaLnBrk="0" hangingPunct="0">
              <a:buFontTx/>
              <a:buChar char="•"/>
              <a:tabLst>
                <a:tab pos="319088" algn="l"/>
              </a:tabLst>
            </a:pPr>
            <a:r>
              <a:rPr lang="ru-RU" altLang="ru-RU" sz="32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цели, задач</a:t>
            </a:r>
          </a:p>
          <a:p>
            <a:pPr eaLnBrk="0" hangingPunct="0">
              <a:buFontTx/>
              <a:buChar char="•"/>
              <a:tabLst>
                <a:tab pos="319088" algn="l"/>
              </a:tabLst>
            </a:pPr>
            <a:r>
              <a:rPr lang="ru-RU" altLang="ru-RU" sz="32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ИОМ</a:t>
            </a:r>
          </a:p>
          <a:p>
            <a:pPr eaLnBrk="0" hangingPunct="0">
              <a:tabLst>
                <a:tab pos="319088" algn="l"/>
              </a:tabLst>
            </a:pPr>
            <a:endParaRPr lang="ru-RU" altLang="ru-RU" sz="3200" b="1">
              <a:solidFill>
                <a:srgbClr val="008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831850" y="3851275"/>
          <a:ext cx="1943100" cy="2746375"/>
        </p:xfrm>
        <a:graphic>
          <a:graphicData uri="http://schemas.openxmlformats.org/presentationml/2006/ole">
            <p:oleObj spid="_x0000_s5127" name="PDF" r:id="rId3" imgW="0" imgH="0" progId="">
              <p:embed/>
            </p:oleObj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3538538" y="3851275"/>
          <a:ext cx="1933575" cy="2736850"/>
        </p:xfrm>
        <a:graphic>
          <a:graphicData uri="http://schemas.openxmlformats.org/presentationml/2006/ole">
            <p:oleObj spid="_x0000_s5128" name="PDF" r:id="rId4" imgW="0" imgH="0" progId="">
              <p:embed/>
            </p:oleObj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6275388" y="3851275"/>
          <a:ext cx="1985962" cy="2809875"/>
        </p:xfrm>
        <a:graphic>
          <a:graphicData uri="http://schemas.openxmlformats.org/presentationml/2006/ole">
            <p:oleObj spid="_x0000_s5129" name="PDF" r:id="rId5" imgW="0" imgH="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376363" y="0"/>
            <a:ext cx="6381750" cy="6254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buClr>
                <a:srgbClr val="000000"/>
              </a:buClr>
              <a:buSzPct val="100000"/>
              <a:defRPr/>
            </a:pPr>
            <a:r>
              <a:rPr lang="ru-RU" sz="40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ru-RU" sz="3600" b="1" kern="0" dirty="0">
                <a:solidFill>
                  <a:srgbClr val="FF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 фаза - Реализация ИОМ  </a:t>
            </a:r>
          </a:p>
        </p:txBody>
      </p:sp>
      <p:sp>
        <p:nvSpPr>
          <p:cNvPr id="50178" name="Rectangle 1"/>
          <p:cNvSpPr>
            <a:spLocks noChangeArrowheads="1"/>
          </p:cNvSpPr>
          <p:nvPr/>
        </p:nvSpPr>
        <p:spPr bwMode="invGray">
          <a:xfrm>
            <a:off x="1309688" y="1017588"/>
            <a:ext cx="68770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319088" algn="l"/>
              </a:tabLst>
            </a:pPr>
            <a:r>
              <a:rPr lang="ru-RU" altLang="ru-RU" sz="32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Эффективное взаимодействие</a:t>
            </a:r>
          </a:p>
          <a:p>
            <a:pPr eaLnBrk="0" hangingPunct="0">
              <a:tabLst>
                <a:tab pos="319088" algn="l"/>
              </a:tabLst>
            </a:pPr>
            <a:r>
              <a:rPr lang="ru-RU" altLang="ru-RU" sz="32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всех участников реализации ИОМ</a:t>
            </a:r>
          </a:p>
        </p:txBody>
      </p:sp>
      <p:pic>
        <p:nvPicPr>
          <p:cNvPr id="5" name="Рисунок 4" descr="ребенок и взрослый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902691" y="3006012"/>
            <a:ext cx="5232400" cy="3523365"/>
          </a:xfrm>
          <a:prstGeom prst="round2DiagRect">
            <a:avLst/>
          </a:prstGeom>
          <a:ln w="38100">
            <a:solidFill>
              <a:srgbClr val="6600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188" y="1268413"/>
          <a:ext cx="8137525" cy="4679950"/>
        </p:xfrm>
        <a:graphic>
          <a:graphicData uri="http://schemas.openxmlformats.org/drawingml/2006/table">
            <a:tbl>
              <a:tblPr/>
              <a:tblGrid>
                <a:gridCol w="1381053"/>
                <a:gridCol w="1400817"/>
                <a:gridCol w="1730387"/>
                <a:gridCol w="1894881"/>
                <a:gridCol w="1730387"/>
              </a:tblGrid>
              <a:tr h="1337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Направленность маршрутов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7" marR="4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Цель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7" marR="4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Куратор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7" marR="4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Длительность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7" marR="4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Вектор направления работы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7" marR="4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Адаптационный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7" marR="4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7" marR="4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7" marR="4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7" marR="4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7" marR="4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Группы «Риска»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7" marR="4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7" marR="4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7" marR="4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7" marR="4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7" marR="4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7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Высокомотивированные дети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7" marR="4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7" marR="4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7" marR="4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7" marR="4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7" marR="4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Дети с ОВЗ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7" marR="4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7" marR="4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7" marR="4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7" marR="4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7" marR="47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 noChangeArrowheads="1"/>
          </p:cNvSpPr>
          <p:nvPr>
            <p:ph type="title"/>
          </p:nvPr>
        </p:nvSpPr>
        <p:spPr bwMode="auto">
          <a:xfrm>
            <a:off x="1697038" y="496888"/>
            <a:ext cx="5749925" cy="584200"/>
          </a:xfrm>
        </p:spPr>
        <p:txBody>
          <a:bodyPr wrap="none">
            <a:spAutoFit/>
          </a:bodyPr>
          <a:lstStyle/>
          <a:p>
            <a:pPr algn="ctr">
              <a:tabLst>
                <a:tab pos="319088" algn="l"/>
              </a:tabLst>
              <a:defRPr/>
            </a:pPr>
            <a:r>
              <a:rPr lang="ru-RU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</a:t>
            </a:r>
            <a:r>
              <a:rPr lang="ru-RU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ИОМ</a:t>
            </a:r>
          </a:p>
        </p:txBody>
      </p:sp>
      <p:pic>
        <p:nvPicPr>
          <p:cNvPr id="6" name="Legkaya-instrumental_naya-muzyka-03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2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3200" y="803275"/>
          <a:ext cx="8764588" cy="5878513"/>
        </p:xfrm>
        <a:graphic>
          <a:graphicData uri="http://schemas.openxmlformats.org/drawingml/2006/table">
            <a:tbl>
              <a:tblPr/>
              <a:tblGrid>
                <a:gridCol w="1653173"/>
                <a:gridCol w="1476286"/>
                <a:gridCol w="2097891"/>
                <a:gridCol w="1796832"/>
                <a:gridCol w="1740406"/>
              </a:tblGrid>
              <a:tr h="736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Направленность маршрутов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1" marR="43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Цель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1" marR="43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Куратор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1" marR="43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Длительность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1" marR="43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Вектор направления работы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1" marR="43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Адаптационный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1" marR="43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Успешная адаптация к ДОУ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1" marR="43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Воспитатель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1" marR="43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 2 недель до 2 месяцев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1" marR="43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Ребенок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1" marR="43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Группы «Риска»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1" marR="43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Получение ребенком навыков конструктивного проявления и управления своим поведением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1" marR="43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Педагог- психолог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1" marR="43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 устранения проблемы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1" marR="43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Ребенок и его окружение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1" marR="43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Высокомотивированные дети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1" marR="43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Развитие способностей ребенка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1" marR="43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Узкие специалисты (музыкальный руководитель, инструктор по физкультуре, преподаватель ИЗО)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1" marR="43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 школы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1" marR="43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Ребенок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1" marR="43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Дети с ОВЗ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1" marR="43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Коррекция недостатков развития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1" marR="43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Специалисты (дефектолог, логопед и др.)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1" marR="43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 школы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1" marR="43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Ребенок с ОВЗ и его окружение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1" marR="43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263" name="Прямоугольник 3"/>
          <p:cNvSpPr>
            <a:spLocks noChangeArrowheads="1"/>
          </p:cNvSpPr>
          <p:nvPr/>
        </p:nvSpPr>
        <p:spPr bwMode="auto">
          <a:xfrm>
            <a:off x="1797050" y="122238"/>
            <a:ext cx="5753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tabLst>
                <a:tab pos="319088" algn="l"/>
              </a:tabLst>
            </a:pPr>
            <a:r>
              <a:rPr lang="ru-RU" altLang="ru-RU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ИОМ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220663" y="1182688"/>
            <a:ext cx="8686800" cy="9318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buClr>
                <a:srgbClr val="000000"/>
              </a:buClr>
              <a:buSzPct val="100000"/>
              <a:defRPr/>
            </a:pPr>
            <a:r>
              <a:rPr lang="ru-RU" sz="2800" b="1" u="sng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Критерии и показатели эффективности</a:t>
            </a:r>
          </a:p>
          <a:p>
            <a:pPr algn="ctr" eaLnBrk="0" hangingPunct="0">
              <a:buClr>
                <a:srgbClr val="000000"/>
              </a:buClr>
              <a:buSzPct val="100000"/>
              <a:defRPr/>
            </a:pPr>
            <a:r>
              <a:rPr lang="ru-RU" sz="2800" b="1" u="sng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реализации  ИОМ</a:t>
            </a:r>
          </a:p>
        </p:txBody>
      </p:sp>
      <p:sp>
        <p:nvSpPr>
          <p:cNvPr id="53250" name="Rectangle 1"/>
          <p:cNvSpPr>
            <a:spLocks noChangeArrowheads="1"/>
          </p:cNvSpPr>
          <p:nvPr/>
        </p:nvSpPr>
        <p:spPr bwMode="invGray">
          <a:xfrm>
            <a:off x="549275" y="2357438"/>
            <a:ext cx="80629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charset="0"/>
              <a:buChar char="•"/>
              <a:tabLst>
                <a:tab pos="319088" algn="l"/>
              </a:tabLst>
            </a:pPr>
            <a:r>
              <a:rPr lang="ru-RU" altLang="ru-RU" sz="24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Уровень компетентности педагогов по вопросам индивидуального сопровождения воспитанников</a:t>
            </a:r>
          </a:p>
          <a:p>
            <a:pPr eaLnBrk="0" hangingPunct="0">
              <a:buFont typeface="Arial" charset="0"/>
              <a:buChar char="•"/>
              <a:tabLst>
                <a:tab pos="319088" algn="l"/>
              </a:tabLst>
            </a:pPr>
            <a:r>
              <a:rPr lang="ru-RU" altLang="ru-RU" sz="24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Уровень компетентности педагогов по вопросам</a:t>
            </a:r>
          </a:p>
          <a:p>
            <a:pPr eaLnBrk="0" hangingPunct="0">
              <a:tabLst>
                <a:tab pos="319088" algn="l"/>
              </a:tabLst>
            </a:pPr>
            <a:r>
              <a:rPr lang="ru-RU" altLang="ru-RU" sz="24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взаимодействия с семьей</a:t>
            </a:r>
          </a:p>
          <a:p>
            <a:pPr eaLnBrk="0" hangingPunct="0">
              <a:buFont typeface="Arial" charset="0"/>
              <a:buChar char="•"/>
              <a:tabLst>
                <a:tab pos="319088" algn="l"/>
              </a:tabLst>
            </a:pPr>
            <a:r>
              <a:rPr lang="ru-RU" altLang="ru-RU" sz="24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Уровень сформированности условий, обеспечивающих включение семьи в реализацию ИОМ</a:t>
            </a:r>
          </a:p>
          <a:p>
            <a:pPr eaLnBrk="0" hangingPunct="0">
              <a:buFont typeface="Arial" charset="0"/>
              <a:buChar char="•"/>
              <a:tabLst>
                <a:tab pos="319088" algn="l"/>
              </a:tabLst>
            </a:pPr>
            <a:r>
              <a:rPr lang="ru-RU" altLang="ru-RU" sz="24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Уровень удовлетворенности родителей качеством реализации ИОМ</a:t>
            </a:r>
          </a:p>
          <a:p>
            <a:pPr eaLnBrk="0" hangingPunct="0">
              <a:buFont typeface="Arial" charset="0"/>
              <a:buChar char="•"/>
              <a:tabLst>
                <a:tab pos="319088" algn="l"/>
              </a:tabLst>
            </a:pPr>
            <a:r>
              <a:rPr lang="ru-RU" altLang="ru-RU" sz="24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РППС</a:t>
            </a:r>
          </a:p>
          <a:p>
            <a:pPr eaLnBrk="0" hangingPunct="0">
              <a:buFont typeface="Arial" charset="0"/>
              <a:buChar char="•"/>
              <a:tabLst>
                <a:tab pos="319088" algn="l"/>
              </a:tabLst>
            </a:pPr>
            <a:endParaRPr lang="ru-RU" altLang="ru-RU" sz="2400" b="1">
              <a:solidFill>
                <a:srgbClr val="008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0" y="0"/>
            <a:ext cx="8856663" cy="6810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buClr>
                <a:srgbClr val="000000"/>
              </a:buClr>
              <a:buSzPct val="100000"/>
              <a:defRPr/>
            </a:pPr>
            <a:r>
              <a:rPr lang="ru-RU" sz="40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ru-RU" sz="3600" b="1" kern="0" dirty="0">
                <a:solidFill>
                  <a:srgbClr val="FF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 фаза  - Комплексный м</a:t>
            </a:r>
            <a:r>
              <a:rPr lang="ru-RU" sz="3600" b="1" kern="0" dirty="0" err="1">
                <a:solidFill>
                  <a:srgbClr val="FF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ониторинг</a:t>
            </a:r>
            <a:endParaRPr lang="ru-RU" sz="3600" b="1" kern="0" dirty="0">
              <a:solidFill>
                <a:srgbClr val="FF0066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46050" y="990600"/>
            <a:ext cx="8686800" cy="56991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buClr>
                <a:srgbClr val="000000"/>
              </a:buClr>
              <a:buSzPct val="100000"/>
              <a:defRPr/>
            </a:pPr>
            <a:endParaRPr lang="ru-RU" sz="2000" b="1" u="sng" kern="0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4274" name="Rectangle 1"/>
          <p:cNvSpPr>
            <a:spLocks noChangeArrowheads="1"/>
          </p:cNvSpPr>
          <p:nvPr/>
        </p:nvSpPr>
        <p:spPr bwMode="invGray">
          <a:xfrm>
            <a:off x="373063" y="1062038"/>
            <a:ext cx="806291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319088" algn="l"/>
              </a:tabLst>
            </a:pPr>
            <a:r>
              <a:rPr lang="ru-RU" altLang="ru-RU" sz="32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Комплексный анализ планируемых и полученных результатов</a:t>
            </a:r>
          </a:p>
          <a:p>
            <a:pPr eaLnBrk="0" hangingPunct="0">
              <a:buFont typeface="Arial" charset="0"/>
              <a:buChar char="•"/>
              <a:tabLst>
                <a:tab pos="319088" algn="l"/>
              </a:tabLst>
            </a:pPr>
            <a:endParaRPr lang="ru-RU" altLang="ru-RU" sz="2400" b="1">
              <a:solidFill>
                <a:srgbClr val="008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07950" y="325438"/>
            <a:ext cx="8856663" cy="9271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buClr>
                <a:srgbClr val="000000"/>
              </a:buClr>
              <a:buSzPct val="100000"/>
              <a:defRPr/>
            </a:pPr>
            <a:r>
              <a:rPr lang="ru-RU" sz="4000" kern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ru-RU" sz="4000" b="1" kern="0" dirty="0">
                <a:solidFill>
                  <a:srgbClr val="FF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 фаза - Рефлексия</a:t>
            </a:r>
            <a:r>
              <a:rPr lang="ru-RU" sz="3600" b="1" kern="0" dirty="0">
                <a:solidFill>
                  <a:srgbClr val="FF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</a:p>
        </p:txBody>
      </p:sp>
      <p:pic>
        <p:nvPicPr>
          <p:cNvPr id="6" name="Рисунок 5" descr="мониторинг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976582" y="2506102"/>
            <a:ext cx="4535054" cy="3989342"/>
          </a:xfrm>
          <a:prstGeom prst="ellipse">
            <a:avLst/>
          </a:prstGeom>
          <a:ln w="38100">
            <a:solidFill>
              <a:srgbClr val="6600CC"/>
            </a:solidFill>
          </a:ln>
          <a:effectLst>
            <a:glow rad="101600">
              <a:srgbClr val="6600FF">
                <a:alpha val="60000"/>
              </a:srgbClr>
            </a:glow>
          </a:effectLst>
        </p:spPr>
      </p:pic>
      <p:pic>
        <p:nvPicPr>
          <p:cNvPr id="8" name="Голос 009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Голос 009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83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одители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2"/>
          <p:cNvSpPr txBox="1">
            <a:spLocks noChangeArrowheads="1"/>
          </p:cNvSpPr>
          <p:nvPr/>
        </p:nvSpPr>
        <p:spPr bwMode="auto">
          <a:xfrm>
            <a:off x="1787525" y="2060575"/>
            <a:ext cx="2152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/>
              <a:t>Фильм со стихами</a:t>
            </a:r>
          </a:p>
        </p:txBody>
      </p:sp>
      <p:pic>
        <p:nvPicPr>
          <p:cNvPr id="5" name="стих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0"/>
            <a:ext cx="8713788" cy="6264275"/>
          </a:xfrm>
        </p:spPr>
        <p:txBody>
          <a:bodyPr/>
          <a:lstStyle/>
          <a:p>
            <a:pPr marL="457200" indent="-457200" eaLnBrk="1" hangingPunct="1">
              <a:buSzPct val="90000"/>
              <a:buFontTx/>
              <a:buNone/>
              <a:defRPr/>
            </a:pPr>
            <a:r>
              <a:rPr lang="ru-RU" sz="4000" b="1" dirty="0" smtClean="0">
                <a:solidFill>
                  <a:srgbClr val="FF0066"/>
                </a:solidFill>
                <a:latin typeface="Arial Black" pitchFamily="34" charset="0"/>
              </a:rPr>
              <a:t>Нормативные  документы</a:t>
            </a:r>
          </a:p>
          <a:p>
            <a:pPr marL="0" indent="0">
              <a:defRPr/>
            </a:pPr>
            <a:r>
              <a:rPr lang="ru-RU" sz="1800" b="1" dirty="0" smtClean="0">
                <a:solidFill>
                  <a:srgbClr val="008000"/>
                </a:solidFill>
              </a:rPr>
              <a:t>Федеральный закон №273-ФЗ от 29 декабря 2012 «Об образовании в Российской Федерации»</a:t>
            </a:r>
          </a:p>
          <a:p>
            <a:pPr marL="0" indent="0">
              <a:defRPr/>
            </a:pPr>
            <a:r>
              <a:rPr lang="ru-RU" sz="1800" b="1" dirty="0" smtClean="0">
                <a:solidFill>
                  <a:srgbClr val="008000"/>
                </a:solidFill>
              </a:rPr>
              <a:t>Приказ Министерства образования и науки РФ от 17 октября 2013 №1155  «Об утверждении федерального государственного стандарта дошкольного образования»</a:t>
            </a:r>
          </a:p>
          <a:p>
            <a:pPr marL="0" indent="0">
              <a:defRPr/>
            </a:pPr>
            <a:r>
              <a:rPr lang="ru-RU" sz="1800" b="1" dirty="0" smtClean="0">
                <a:solidFill>
                  <a:srgbClr val="008000"/>
                </a:solidFill>
              </a:rPr>
              <a:t>Приказ Министерства труда и социальной  защиты РФ от 18 октября 2013 г. № 544н "Об утверждении профессионального стандарта «Педагог (педагогическая деятельность в сфере дошкольного, начального общего, основного общего, среднего общего образования) (воспитатель, учитель)»</a:t>
            </a:r>
          </a:p>
          <a:p>
            <a:pPr marL="0" indent="0">
              <a:defRPr/>
            </a:pPr>
            <a:r>
              <a:rPr lang="ru-RU" sz="1800" b="1" dirty="0" smtClean="0">
                <a:solidFill>
                  <a:srgbClr val="008000"/>
                </a:solidFill>
              </a:rPr>
              <a:t>"Комплексная программа повышения профессионального уровня педагогических работников общеобразовательных организаций" (утв. Правительством РФ 28.05.2014 N 3241п-П8)</a:t>
            </a:r>
          </a:p>
          <a:p>
            <a:pPr marL="0" indent="0">
              <a:defRPr/>
            </a:pPr>
            <a:r>
              <a:rPr lang="ru-RU" sz="1800" b="1" dirty="0" smtClean="0">
                <a:solidFill>
                  <a:srgbClr val="008000"/>
                </a:solidFill>
              </a:rPr>
              <a:t>Распоряжение Правительства РФ от 15 мая 2013 г. N 792-р</a:t>
            </a:r>
          </a:p>
          <a:p>
            <a:pPr marL="0" indent="0">
              <a:buFontTx/>
              <a:buNone/>
              <a:defRPr/>
            </a:pPr>
            <a:r>
              <a:rPr lang="ru-RU" sz="1800" b="1" dirty="0" smtClean="0">
                <a:solidFill>
                  <a:srgbClr val="008000"/>
                </a:solidFill>
              </a:rPr>
              <a:t>«Государственная программа РФ «Развитие образования» на 2013-2020 годы»</a:t>
            </a:r>
          </a:p>
          <a:p>
            <a:pPr marL="0" indent="0">
              <a:defRPr/>
            </a:pPr>
            <a:r>
              <a:rPr lang="ru-RU" sz="1800" b="1" dirty="0" smtClean="0">
                <a:solidFill>
                  <a:srgbClr val="008000"/>
                </a:solidFill>
              </a:rPr>
              <a:t>Письмо Министерства образования и науки РФ от 6 февраля 2014 г. N 09-148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008000"/>
                </a:solidFill>
              </a:rPr>
              <a:t>«Модельный кодекс профессиональной этики педагогических работников организаций, осуществляющих образовательную деятельность»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008000"/>
                </a:solidFill>
              </a:rPr>
              <a:t/>
            </a:r>
            <a:br>
              <a:rPr lang="ru-RU" sz="1800" dirty="0" smtClean="0">
                <a:solidFill>
                  <a:srgbClr val="008000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 smtClean="0">
              <a:solidFill>
                <a:srgbClr val="008000"/>
              </a:solidFill>
            </a:endParaRPr>
          </a:p>
          <a:p>
            <a:pPr marL="457200" indent="-457200" algn="ctr" eaLnBrk="1" hangingPunct="1">
              <a:buSzPct val="90000"/>
              <a:buFontTx/>
              <a:buNone/>
              <a:defRPr/>
            </a:pPr>
            <a:endParaRPr lang="ru-RU" sz="4000" b="1" dirty="0" smtClean="0">
              <a:solidFill>
                <a:srgbClr val="CC3300"/>
              </a:solidFill>
              <a:latin typeface="Arial Black" pitchFamily="34" charset="0"/>
            </a:endParaRPr>
          </a:p>
          <a:p>
            <a:pPr marL="457200" indent="-457200" algn="ctr" eaLnBrk="1" hangingPunct="1">
              <a:buSzPct val="90000"/>
              <a:buFontTx/>
              <a:buNone/>
              <a:defRPr/>
            </a:pPr>
            <a:endParaRPr lang="ru-R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39552" y="188640"/>
          <a:ext cx="8278156" cy="629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4"/>
          <p:cNvSpPr>
            <a:spLocks noGrp="1"/>
          </p:cNvSpPr>
          <p:nvPr>
            <p:ph type="title"/>
          </p:nvPr>
        </p:nvSpPr>
        <p:spPr>
          <a:xfrm>
            <a:off x="1474788" y="120650"/>
            <a:ext cx="6316662" cy="835025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Определение ИОМ</a:t>
            </a:r>
          </a:p>
        </p:txBody>
      </p:sp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355600" y="977900"/>
            <a:ext cx="83534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Индивидуальный образовательный маршрут </a:t>
            </a:r>
            <a:r>
              <a:rPr lang="ru-RU" alt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определяется как целенаправленно проектируемая дифференцированная образовательная программа,  как система конкретных совместных действий всех участников образовательных отношений направленных на развитие  индивидуальных способностей ребенка, реализацию личностного потенциала воспитанника в образовании:</a:t>
            </a:r>
          </a:p>
          <a:p>
            <a:r>
              <a:rPr lang="ru-RU" alt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интеллектуального;</a:t>
            </a:r>
          </a:p>
          <a:p>
            <a:r>
              <a:rPr lang="ru-RU" alt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эмоционально-волевого;</a:t>
            </a:r>
          </a:p>
          <a:p>
            <a:r>
              <a:rPr lang="ru-RU" alt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деятельностного;</a:t>
            </a:r>
          </a:p>
          <a:p>
            <a:r>
              <a:rPr lang="ru-RU" alt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нравственно-духовного;</a:t>
            </a:r>
          </a:p>
          <a:p>
            <a:endParaRPr lang="ru-RU" altLang="ru-RU" sz="32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ебенко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620178" y="4239491"/>
            <a:ext cx="3153789" cy="2225674"/>
          </a:xfrm>
          <a:prstGeom prst="round2DiagRect">
            <a:avLst/>
          </a:prstGeom>
          <a:ln w="38100">
            <a:solidFill>
              <a:srgbClr val="6600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971550" y="1196975"/>
            <a:ext cx="7704138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Кадровая политика организации </a:t>
            </a:r>
          </a:p>
          <a:p>
            <a:pPr algn="ctr"/>
            <a:r>
              <a:rPr lang="ru-RU" altLang="ru-RU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—  направление работы с персоналом, отражающее совокупность принципов, методов, набор правил и норм, которые должны быть осознаны и определенным образом сформулированы.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95536" y="332656"/>
          <a:ext cx="820891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684213" y="620713"/>
            <a:ext cx="7358062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Цель кадровой политики </a:t>
            </a:r>
          </a:p>
          <a:p>
            <a:pPr algn="ctr"/>
            <a:r>
              <a:rPr lang="ru-RU" altLang="ru-RU" sz="3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изменение профессиональной позиции педагога  и совершенствование опыта практической деятельности  по индивидуальному сопровождению воспитанников в условиях </a:t>
            </a:r>
          </a:p>
          <a:p>
            <a:pPr algn="ctr"/>
            <a:r>
              <a:rPr lang="ru-RU" altLang="ru-RU" sz="3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ФГОС ДО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al_ani">
  <a:themeElements>
    <a:clrScheme name="general_ani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general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al_ani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ani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ani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general_ani</Template>
  <TotalTime>3383</TotalTime>
  <Words>887</Words>
  <Application>Microsoft Office PowerPoint</Application>
  <PresentationFormat>Экран (4:3)</PresentationFormat>
  <Paragraphs>203</Paragraphs>
  <Slides>29</Slides>
  <Notes>1</Notes>
  <HiddenSlides>0</HiddenSlides>
  <MMClips>6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Times New Roman</vt:lpstr>
      <vt:lpstr>Calibri</vt:lpstr>
      <vt:lpstr>general_ani</vt:lpstr>
      <vt:lpstr>general_ani</vt:lpstr>
      <vt:lpstr>PDF</vt:lpstr>
      <vt:lpstr>  Кадровая политика по организации  индивидуального сопровождения воспитанников в условиях реализации ФГОС ДО  </vt:lpstr>
      <vt:lpstr>Слайд 2</vt:lpstr>
      <vt:lpstr>Слайд 3</vt:lpstr>
      <vt:lpstr>Слайд 4</vt:lpstr>
      <vt:lpstr>Слайд 5</vt:lpstr>
      <vt:lpstr>Определение ИОМ</vt:lpstr>
      <vt:lpstr>Слайд 7</vt:lpstr>
      <vt:lpstr>Слайд 8</vt:lpstr>
      <vt:lpstr>Слайд 9</vt:lpstr>
      <vt:lpstr>Слайд 10</vt:lpstr>
      <vt:lpstr>План мероприятий по вопросам индивидуального сопровождения воспитанников</vt:lpstr>
      <vt:lpstr>План мероприятий по вопросам индивидуального сопровождения воспитанников</vt:lpstr>
      <vt:lpstr>План мероприятий по вопросам индивидуального сопровождения воспитанников</vt:lpstr>
      <vt:lpstr>Слайд 14</vt:lpstr>
      <vt:lpstr>Слайд 15</vt:lpstr>
      <vt:lpstr>Слайд 16</vt:lpstr>
      <vt:lpstr>Слайд 17</vt:lpstr>
      <vt:lpstr>Виды индивидуальных образовательных маршрутов</vt:lpstr>
      <vt:lpstr>Слайд 19</vt:lpstr>
      <vt:lpstr>Слайд 20</vt:lpstr>
      <vt:lpstr>Слайд 21</vt:lpstr>
      <vt:lpstr>Слайд 22</vt:lpstr>
      <vt:lpstr>Слайд 23</vt:lpstr>
      <vt:lpstr>Слайд 24</vt:lpstr>
      <vt:lpstr>Сравнительный анализ ИОМ</vt:lpstr>
      <vt:lpstr>Слайд 26</vt:lpstr>
      <vt:lpstr>Слайд 27</vt:lpstr>
      <vt:lpstr>Слайд 28</vt:lpstr>
      <vt:lpstr>Слайд 29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Admin</dc:creator>
  <cp:lastModifiedBy>User</cp:lastModifiedBy>
  <cp:revision>345</cp:revision>
  <dcterms:created xsi:type="dcterms:W3CDTF">2011-01-20T16:16:04Z</dcterms:created>
  <dcterms:modified xsi:type="dcterms:W3CDTF">2015-10-26T19:51:16Z</dcterms:modified>
</cp:coreProperties>
</file>