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0" r:id="rId8"/>
    <p:sldId id="26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B6072B-C669-4A92-9999-F5BFB573BA7D}" type="doc">
      <dgm:prSet loTypeId="urn:microsoft.com/office/officeart/2005/8/layout/chevron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3ABE36F-B89B-4460-84FF-BDCC4813D71D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школы</a:t>
          </a:r>
          <a:endParaRPr lang="ru-RU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894CDE-8688-4F15-82F5-9C5A30F7E1CE}" type="parTrans" cxnId="{E3246A2C-55A7-4F41-AA56-E3B4987EF8D5}">
      <dgm:prSet/>
      <dgm:spPr/>
      <dgm:t>
        <a:bodyPr/>
        <a:lstStyle/>
        <a:p>
          <a:endParaRPr lang="ru-RU"/>
        </a:p>
      </dgm:t>
    </dgm:pt>
    <dgm:pt modelId="{B4412C99-A6B5-4D72-9EE6-87B496B7F3C5}" type="sibTrans" cxnId="{E3246A2C-55A7-4F41-AA56-E3B4987EF8D5}">
      <dgm:prSet/>
      <dgm:spPr/>
      <dgm:t>
        <a:bodyPr/>
        <a:lstStyle/>
        <a:p>
          <a:endParaRPr lang="ru-RU"/>
        </a:p>
      </dgm:t>
    </dgm:pt>
    <dgm:pt modelId="{7F2A1E6F-9816-4DF2-876B-E5139248F3F8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МОУ гимназия им.А.Л. </a:t>
          </a:r>
          <a:r>
            <a:rPr lang="ru-RU" sz="2000" dirty="0" err="1" smtClean="0">
              <a:latin typeface="Georgia" pitchFamily="18" charset="0"/>
            </a:rPr>
            <a:t>Кекина</a:t>
          </a:r>
          <a:endParaRPr lang="ru-RU" sz="2000" dirty="0">
            <a:latin typeface="Georgia" pitchFamily="18" charset="0"/>
          </a:endParaRPr>
        </a:p>
      </dgm:t>
    </dgm:pt>
    <dgm:pt modelId="{2DAD1CF2-94E3-453A-B646-618A0EDF73B1}" type="parTrans" cxnId="{635601DE-78D6-4952-BCEB-DFFE86E18FA9}">
      <dgm:prSet/>
      <dgm:spPr/>
      <dgm:t>
        <a:bodyPr/>
        <a:lstStyle/>
        <a:p>
          <a:endParaRPr lang="ru-RU"/>
        </a:p>
      </dgm:t>
    </dgm:pt>
    <dgm:pt modelId="{B9EB024F-7FDE-400E-9D5B-F3096D21BB66}" type="sibTrans" cxnId="{635601DE-78D6-4952-BCEB-DFFE86E18FA9}">
      <dgm:prSet/>
      <dgm:spPr/>
      <dgm:t>
        <a:bodyPr/>
        <a:lstStyle/>
        <a:p>
          <a:endParaRPr lang="ru-RU"/>
        </a:p>
      </dgm:t>
    </dgm:pt>
    <dgm:pt modelId="{CD1F5E34-D06E-40D2-B368-985DD3179273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МОУ </a:t>
          </a:r>
          <a:r>
            <a:rPr lang="ru-RU" sz="2000" dirty="0" err="1" smtClean="0">
              <a:latin typeface="Georgia" pitchFamily="18" charset="0"/>
            </a:rPr>
            <a:t>Хмельниковская</a:t>
          </a:r>
          <a:r>
            <a:rPr lang="ru-RU" sz="2000" dirty="0" smtClean="0">
              <a:latin typeface="Georgia" pitchFamily="18" charset="0"/>
            </a:rPr>
            <a:t> СОШ</a:t>
          </a:r>
        </a:p>
      </dgm:t>
    </dgm:pt>
    <dgm:pt modelId="{9B981991-6EF1-47DF-A8BE-06C5E0F6C720}" type="parTrans" cxnId="{1C23D80D-EC71-40E3-B3D9-3E6101536A85}">
      <dgm:prSet/>
      <dgm:spPr/>
      <dgm:t>
        <a:bodyPr/>
        <a:lstStyle/>
        <a:p>
          <a:endParaRPr lang="ru-RU"/>
        </a:p>
      </dgm:t>
    </dgm:pt>
    <dgm:pt modelId="{12F7DC86-D29D-413D-92C6-FC474364CE30}" type="sibTrans" cxnId="{1C23D80D-EC71-40E3-B3D9-3E6101536A85}">
      <dgm:prSet/>
      <dgm:spPr/>
      <dgm:t>
        <a:bodyPr/>
        <a:lstStyle/>
        <a:p>
          <a:endParaRPr lang="ru-RU"/>
        </a:p>
      </dgm:t>
    </dgm:pt>
    <dgm:pt modelId="{5A206A7C-2F4D-4B56-BBB9-5335FC3583CF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ДОУ</a:t>
          </a:r>
        </a:p>
      </dgm:t>
    </dgm:pt>
    <dgm:pt modelId="{B69F0D04-22F0-47BE-9911-36708CFA9F54}" type="parTrans" cxnId="{AA835DEC-4D93-4025-BB27-D07DF61473A1}">
      <dgm:prSet/>
      <dgm:spPr/>
      <dgm:t>
        <a:bodyPr/>
        <a:lstStyle/>
        <a:p>
          <a:endParaRPr lang="ru-RU"/>
        </a:p>
      </dgm:t>
    </dgm:pt>
    <dgm:pt modelId="{54F26163-B9D3-4147-BBEE-F2DF903BE5CE}" type="sibTrans" cxnId="{AA835DEC-4D93-4025-BB27-D07DF61473A1}">
      <dgm:prSet/>
      <dgm:spPr/>
      <dgm:t>
        <a:bodyPr/>
        <a:lstStyle/>
        <a:p>
          <a:endParaRPr lang="ru-RU"/>
        </a:p>
      </dgm:t>
    </dgm:pt>
    <dgm:pt modelId="{BA1C5264-AD3E-4376-8358-B771655AE4AE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МДОУ </a:t>
          </a:r>
          <a:r>
            <a:rPr lang="ru-RU" sz="2000" dirty="0" err="1" smtClean="0">
              <a:latin typeface="Georgia" pitchFamily="18" charset="0"/>
            </a:rPr>
            <a:t>д</a:t>
          </a:r>
          <a:r>
            <a:rPr lang="ru-RU" sz="2000" dirty="0" smtClean="0">
              <a:latin typeface="Georgia" pitchFamily="18" charset="0"/>
            </a:rPr>
            <a:t>/с №3 г.Ростова</a:t>
          </a:r>
        </a:p>
      </dgm:t>
    </dgm:pt>
    <dgm:pt modelId="{1D0AD958-CB63-4F35-A6B7-583F2C91EBE3}" type="parTrans" cxnId="{5766A784-3BEB-40E9-86E1-CA9A41FD6511}">
      <dgm:prSet/>
      <dgm:spPr/>
      <dgm:t>
        <a:bodyPr/>
        <a:lstStyle/>
        <a:p>
          <a:endParaRPr lang="ru-RU"/>
        </a:p>
      </dgm:t>
    </dgm:pt>
    <dgm:pt modelId="{F7F6F6CB-0C49-4CE8-B768-5518E4923904}" type="sibTrans" cxnId="{5766A784-3BEB-40E9-86E1-CA9A41FD6511}">
      <dgm:prSet/>
      <dgm:spPr/>
      <dgm:t>
        <a:bodyPr/>
        <a:lstStyle/>
        <a:p>
          <a:endParaRPr lang="ru-RU"/>
        </a:p>
      </dgm:t>
    </dgm:pt>
    <dgm:pt modelId="{6A838F12-C78A-400B-8C95-2D8574BCB9EE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МДОУ </a:t>
          </a:r>
          <a:r>
            <a:rPr lang="ru-RU" sz="2000" dirty="0" err="1" smtClean="0">
              <a:latin typeface="Georgia" pitchFamily="18" charset="0"/>
            </a:rPr>
            <a:t>д</a:t>
          </a:r>
          <a:r>
            <a:rPr lang="ru-RU" sz="2000" dirty="0" smtClean="0">
              <a:latin typeface="Georgia" pitchFamily="18" charset="0"/>
            </a:rPr>
            <a:t>/с №23 </a:t>
          </a:r>
          <a:r>
            <a:rPr lang="ru-RU" sz="2000" dirty="0" err="1" smtClean="0">
              <a:latin typeface="Georgia" pitchFamily="18" charset="0"/>
            </a:rPr>
            <a:t>п.Шурскол</a:t>
          </a:r>
          <a:endParaRPr lang="ru-RU" sz="2000" dirty="0" smtClean="0">
            <a:latin typeface="Georgia" pitchFamily="18" charset="0"/>
          </a:endParaRPr>
        </a:p>
      </dgm:t>
    </dgm:pt>
    <dgm:pt modelId="{EB395D04-4F56-4733-BB78-7C8BD9079099}" type="parTrans" cxnId="{7FB2B367-D8FD-4F83-B1FA-C46AD1566F2D}">
      <dgm:prSet/>
      <dgm:spPr/>
      <dgm:t>
        <a:bodyPr/>
        <a:lstStyle/>
        <a:p>
          <a:endParaRPr lang="ru-RU"/>
        </a:p>
      </dgm:t>
    </dgm:pt>
    <dgm:pt modelId="{8BF28BC5-2E82-4DCA-885E-E483C9890913}" type="sibTrans" cxnId="{7FB2B367-D8FD-4F83-B1FA-C46AD1566F2D}">
      <dgm:prSet/>
      <dgm:spPr/>
      <dgm:t>
        <a:bodyPr/>
        <a:lstStyle/>
        <a:p>
          <a:endParaRPr lang="ru-RU"/>
        </a:p>
      </dgm:t>
    </dgm:pt>
    <dgm:pt modelId="{A91B109B-6C77-4957-A170-98E25432D494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УДО</a:t>
          </a:r>
          <a:endParaRPr lang="ru-RU" dirty="0">
            <a:solidFill>
              <a:srgbClr val="C00000"/>
            </a:solidFill>
          </a:endParaRPr>
        </a:p>
      </dgm:t>
    </dgm:pt>
    <dgm:pt modelId="{EF3EA895-2AF1-4295-978A-306C472B7764}" type="parTrans" cxnId="{00AA9F8B-BC32-4F9C-B03D-A5E34B033968}">
      <dgm:prSet/>
      <dgm:spPr/>
      <dgm:t>
        <a:bodyPr/>
        <a:lstStyle/>
        <a:p>
          <a:endParaRPr lang="ru-RU"/>
        </a:p>
      </dgm:t>
    </dgm:pt>
    <dgm:pt modelId="{FD317C6F-7E50-44D7-9053-4E5B429629CC}" type="sibTrans" cxnId="{00AA9F8B-BC32-4F9C-B03D-A5E34B033968}">
      <dgm:prSet/>
      <dgm:spPr/>
      <dgm:t>
        <a:bodyPr/>
        <a:lstStyle/>
        <a:p>
          <a:endParaRPr lang="ru-RU"/>
        </a:p>
      </dgm:t>
    </dgm:pt>
    <dgm:pt modelId="{0DA4FA08-EFBF-40BF-9F2D-DBB8D9FA9294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МОУ ДОД ДЮСШ №4</a:t>
          </a:r>
        </a:p>
      </dgm:t>
    </dgm:pt>
    <dgm:pt modelId="{08B3843C-C989-4BB3-918C-7749ECBDEF41}" type="parTrans" cxnId="{12131A24-311C-4C82-9C73-D52D63182B78}">
      <dgm:prSet/>
      <dgm:spPr/>
      <dgm:t>
        <a:bodyPr/>
        <a:lstStyle/>
        <a:p>
          <a:endParaRPr lang="ru-RU"/>
        </a:p>
      </dgm:t>
    </dgm:pt>
    <dgm:pt modelId="{326660F8-21DA-4842-92B2-AC5FFD188585}" type="sibTrans" cxnId="{12131A24-311C-4C82-9C73-D52D63182B78}">
      <dgm:prSet/>
      <dgm:spPr/>
      <dgm:t>
        <a:bodyPr/>
        <a:lstStyle/>
        <a:p>
          <a:endParaRPr lang="ru-RU"/>
        </a:p>
      </dgm:t>
    </dgm:pt>
    <dgm:pt modelId="{84728AE6-67D1-44EC-81E4-4355E82E9030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МОУ </a:t>
          </a:r>
          <a:r>
            <a:rPr lang="ru-RU" sz="2000" dirty="0" err="1" smtClean="0">
              <a:latin typeface="Georgia" pitchFamily="18" charset="0"/>
            </a:rPr>
            <a:t>Лазарцевская</a:t>
          </a:r>
          <a:r>
            <a:rPr lang="ru-RU" sz="2000" dirty="0" smtClean="0">
              <a:latin typeface="Georgia" pitchFamily="18" charset="0"/>
            </a:rPr>
            <a:t> НОШ</a:t>
          </a:r>
        </a:p>
      </dgm:t>
    </dgm:pt>
    <dgm:pt modelId="{7E096730-B8ED-4D6D-B73E-8ECC5D551F0B}" type="parTrans" cxnId="{4F57B96C-AD15-4233-9815-A15EB60307EA}">
      <dgm:prSet/>
      <dgm:spPr/>
      <dgm:t>
        <a:bodyPr/>
        <a:lstStyle/>
        <a:p>
          <a:endParaRPr lang="ru-RU"/>
        </a:p>
      </dgm:t>
    </dgm:pt>
    <dgm:pt modelId="{46128CEB-CE6D-47C1-AC69-281A4CD65CD4}" type="sibTrans" cxnId="{4F57B96C-AD15-4233-9815-A15EB60307EA}">
      <dgm:prSet/>
      <dgm:spPr/>
      <dgm:t>
        <a:bodyPr/>
        <a:lstStyle/>
        <a:p>
          <a:endParaRPr lang="ru-RU"/>
        </a:p>
      </dgm:t>
    </dgm:pt>
    <dgm:pt modelId="{0FD90C87-159E-4A62-9C77-4C624D84B3C1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МДОУ </a:t>
          </a:r>
          <a:r>
            <a:rPr lang="ru-RU" sz="2000" dirty="0" err="1" smtClean="0">
              <a:latin typeface="Georgia" pitchFamily="18" charset="0"/>
            </a:rPr>
            <a:t>д</a:t>
          </a:r>
          <a:r>
            <a:rPr lang="ru-RU" sz="2000" dirty="0" smtClean="0">
              <a:latin typeface="Georgia" pitchFamily="18" charset="0"/>
            </a:rPr>
            <a:t>/с №30 пр.п.Перовское</a:t>
          </a:r>
        </a:p>
      </dgm:t>
    </dgm:pt>
    <dgm:pt modelId="{58D9685E-933C-4737-811C-E612092D2CB0}" type="parTrans" cxnId="{C8CE3293-0625-43C2-93CB-9B4302B87591}">
      <dgm:prSet/>
      <dgm:spPr/>
      <dgm:t>
        <a:bodyPr/>
        <a:lstStyle/>
        <a:p>
          <a:endParaRPr lang="ru-RU"/>
        </a:p>
      </dgm:t>
    </dgm:pt>
    <dgm:pt modelId="{112655EF-909C-4889-A72C-59D7CF93A072}" type="sibTrans" cxnId="{C8CE3293-0625-43C2-93CB-9B4302B87591}">
      <dgm:prSet/>
      <dgm:spPr/>
      <dgm:t>
        <a:bodyPr/>
        <a:lstStyle/>
        <a:p>
          <a:endParaRPr lang="ru-RU"/>
        </a:p>
      </dgm:t>
    </dgm:pt>
    <dgm:pt modelId="{ABB8E9B4-2AF4-4DC3-A23E-6322A55164BC}" type="pres">
      <dgm:prSet presAssocID="{22B6072B-C669-4A92-9999-F5BFB573BA7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AB12E1-4DCD-469C-85E0-9DCDC0E46CDC}" type="pres">
      <dgm:prSet presAssocID="{03ABE36F-B89B-4460-84FF-BDCC4813D71D}" presName="composite" presStyleCnt="0"/>
      <dgm:spPr/>
    </dgm:pt>
    <dgm:pt modelId="{2D3BED7A-92DE-4E94-B109-62D3E446172F}" type="pres">
      <dgm:prSet presAssocID="{03ABE36F-B89B-4460-84FF-BDCC4813D71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C68749-2FBF-4B01-8D45-9EA3103B6A2C}" type="pres">
      <dgm:prSet presAssocID="{03ABE36F-B89B-4460-84FF-BDCC4813D71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D0BE0-F72E-4CD3-A776-DF63A6CD8A91}" type="pres">
      <dgm:prSet presAssocID="{B4412C99-A6B5-4D72-9EE6-87B496B7F3C5}" presName="sp" presStyleCnt="0"/>
      <dgm:spPr/>
    </dgm:pt>
    <dgm:pt modelId="{A77E8155-0D6D-4AA0-B2DC-A1D883A1406D}" type="pres">
      <dgm:prSet presAssocID="{5A206A7C-2F4D-4B56-BBB9-5335FC3583CF}" presName="composite" presStyleCnt="0"/>
      <dgm:spPr/>
    </dgm:pt>
    <dgm:pt modelId="{6BC13B75-B32E-4990-95E7-897EC843EDFB}" type="pres">
      <dgm:prSet presAssocID="{5A206A7C-2F4D-4B56-BBB9-5335FC3583C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88AAF5-96D4-4AA6-B09F-7E7564F6B631}" type="pres">
      <dgm:prSet presAssocID="{5A206A7C-2F4D-4B56-BBB9-5335FC3583CF}" presName="descendantText" presStyleLbl="alignAcc1" presStyleIdx="1" presStyleCnt="3" custLinFactNeighborX="-450" custLinFactNeighborY="-41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6BE3-D9E6-4F0D-A0A9-A543D419D511}" type="pres">
      <dgm:prSet presAssocID="{54F26163-B9D3-4147-BBEE-F2DF903BE5CE}" presName="sp" presStyleCnt="0"/>
      <dgm:spPr/>
    </dgm:pt>
    <dgm:pt modelId="{4C34F25B-8505-4AAB-9881-0477B2697F88}" type="pres">
      <dgm:prSet presAssocID="{A91B109B-6C77-4957-A170-98E25432D494}" presName="composite" presStyleCnt="0"/>
      <dgm:spPr/>
    </dgm:pt>
    <dgm:pt modelId="{DE7E56BE-CBFD-4342-82AF-24065486C3C3}" type="pres">
      <dgm:prSet presAssocID="{A91B109B-6C77-4957-A170-98E25432D49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1227FC-0777-4407-A4F9-48CB48D72892}" type="pres">
      <dgm:prSet presAssocID="{A91B109B-6C77-4957-A170-98E25432D494}" presName="descendantText" presStyleLbl="alignAcc1" presStyleIdx="2" presStyleCnt="3" custLinFactNeighborX="1567" custLinFactNeighborY="1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B2B367-D8FD-4F83-B1FA-C46AD1566F2D}" srcId="{5A206A7C-2F4D-4B56-BBB9-5335FC3583CF}" destId="{6A838F12-C78A-400B-8C95-2D8574BCB9EE}" srcOrd="1" destOrd="0" parTransId="{EB395D04-4F56-4733-BB78-7C8BD9079099}" sibTransId="{8BF28BC5-2E82-4DCA-885E-E483C9890913}"/>
    <dgm:cxn modelId="{12131A24-311C-4C82-9C73-D52D63182B78}" srcId="{A91B109B-6C77-4957-A170-98E25432D494}" destId="{0DA4FA08-EFBF-40BF-9F2D-DBB8D9FA9294}" srcOrd="0" destOrd="0" parTransId="{08B3843C-C989-4BB3-918C-7749ECBDEF41}" sibTransId="{326660F8-21DA-4842-92B2-AC5FFD188585}"/>
    <dgm:cxn modelId="{D28A4BF8-8F9D-4AAC-A994-889758A2966A}" type="presOf" srcId="{CD1F5E34-D06E-40D2-B368-985DD3179273}" destId="{EEC68749-2FBF-4B01-8D45-9EA3103B6A2C}" srcOrd="0" destOrd="1" presId="urn:microsoft.com/office/officeart/2005/8/layout/chevron2"/>
    <dgm:cxn modelId="{C8CE3293-0625-43C2-93CB-9B4302B87591}" srcId="{5A206A7C-2F4D-4B56-BBB9-5335FC3583CF}" destId="{0FD90C87-159E-4A62-9C77-4C624D84B3C1}" srcOrd="2" destOrd="0" parTransId="{58D9685E-933C-4737-811C-E612092D2CB0}" sibTransId="{112655EF-909C-4889-A72C-59D7CF93A072}"/>
    <dgm:cxn modelId="{C44C930C-79A8-4335-94B6-91E293727EA1}" type="presOf" srcId="{03ABE36F-B89B-4460-84FF-BDCC4813D71D}" destId="{2D3BED7A-92DE-4E94-B109-62D3E446172F}" srcOrd="0" destOrd="0" presId="urn:microsoft.com/office/officeart/2005/8/layout/chevron2"/>
    <dgm:cxn modelId="{E3246A2C-55A7-4F41-AA56-E3B4987EF8D5}" srcId="{22B6072B-C669-4A92-9999-F5BFB573BA7D}" destId="{03ABE36F-B89B-4460-84FF-BDCC4813D71D}" srcOrd="0" destOrd="0" parTransId="{F4894CDE-8688-4F15-82F5-9C5A30F7E1CE}" sibTransId="{B4412C99-A6B5-4D72-9EE6-87B496B7F3C5}"/>
    <dgm:cxn modelId="{1C23D80D-EC71-40E3-B3D9-3E6101536A85}" srcId="{03ABE36F-B89B-4460-84FF-BDCC4813D71D}" destId="{CD1F5E34-D06E-40D2-B368-985DD3179273}" srcOrd="1" destOrd="0" parTransId="{9B981991-6EF1-47DF-A8BE-06C5E0F6C720}" sibTransId="{12F7DC86-D29D-413D-92C6-FC474364CE30}"/>
    <dgm:cxn modelId="{4F57B96C-AD15-4233-9815-A15EB60307EA}" srcId="{03ABE36F-B89B-4460-84FF-BDCC4813D71D}" destId="{84728AE6-67D1-44EC-81E4-4355E82E9030}" srcOrd="2" destOrd="0" parTransId="{7E096730-B8ED-4D6D-B73E-8ECC5D551F0B}" sibTransId="{46128CEB-CE6D-47C1-AC69-281A4CD65CD4}"/>
    <dgm:cxn modelId="{62DAA57F-8FAA-4764-AFF7-B16703045F42}" type="presOf" srcId="{22B6072B-C669-4A92-9999-F5BFB573BA7D}" destId="{ABB8E9B4-2AF4-4DC3-A23E-6322A55164BC}" srcOrd="0" destOrd="0" presId="urn:microsoft.com/office/officeart/2005/8/layout/chevron2"/>
    <dgm:cxn modelId="{EE6BADFD-2035-483D-810F-8099DE0494AC}" type="presOf" srcId="{A91B109B-6C77-4957-A170-98E25432D494}" destId="{DE7E56BE-CBFD-4342-82AF-24065486C3C3}" srcOrd="0" destOrd="0" presId="urn:microsoft.com/office/officeart/2005/8/layout/chevron2"/>
    <dgm:cxn modelId="{7AD0348E-A92A-4826-8DC1-B99938AE598B}" type="presOf" srcId="{0DA4FA08-EFBF-40BF-9F2D-DBB8D9FA9294}" destId="{931227FC-0777-4407-A4F9-48CB48D72892}" srcOrd="0" destOrd="0" presId="urn:microsoft.com/office/officeart/2005/8/layout/chevron2"/>
    <dgm:cxn modelId="{5766A784-3BEB-40E9-86E1-CA9A41FD6511}" srcId="{5A206A7C-2F4D-4B56-BBB9-5335FC3583CF}" destId="{BA1C5264-AD3E-4376-8358-B771655AE4AE}" srcOrd="0" destOrd="0" parTransId="{1D0AD958-CB63-4F35-A6B7-583F2C91EBE3}" sibTransId="{F7F6F6CB-0C49-4CE8-B768-5518E4923904}"/>
    <dgm:cxn modelId="{00AA9F8B-BC32-4F9C-B03D-A5E34B033968}" srcId="{22B6072B-C669-4A92-9999-F5BFB573BA7D}" destId="{A91B109B-6C77-4957-A170-98E25432D494}" srcOrd="2" destOrd="0" parTransId="{EF3EA895-2AF1-4295-978A-306C472B7764}" sibTransId="{FD317C6F-7E50-44D7-9053-4E5B429629CC}"/>
    <dgm:cxn modelId="{96BB45BE-E761-44D3-87A8-ED2150FAE575}" type="presOf" srcId="{7F2A1E6F-9816-4DF2-876B-E5139248F3F8}" destId="{EEC68749-2FBF-4B01-8D45-9EA3103B6A2C}" srcOrd="0" destOrd="0" presId="urn:microsoft.com/office/officeart/2005/8/layout/chevron2"/>
    <dgm:cxn modelId="{635601DE-78D6-4952-BCEB-DFFE86E18FA9}" srcId="{03ABE36F-B89B-4460-84FF-BDCC4813D71D}" destId="{7F2A1E6F-9816-4DF2-876B-E5139248F3F8}" srcOrd="0" destOrd="0" parTransId="{2DAD1CF2-94E3-453A-B646-618A0EDF73B1}" sibTransId="{B9EB024F-7FDE-400E-9D5B-F3096D21BB66}"/>
    <dgm:cxn modelId="{94FFE80D-72F8-40DD-B722-2893CB12F17A}" type="presOf" srcId="{BA1C5264-AD3E-4376-8358-B771655AE4AE}" destId="{2188AAF5-96D4-4AA6-B09F-7E7564F6B631}" srcOrd="0" destOrd="0" presId="urn:microsoft.com/office/officeart/2005/8/layout/chevron2"/>
    <dgm:cxn modelId="{AA835DEC-4D93-4025-BB27-D07DF61473A1}" srcId="{22B6072B-C669-4A92-9999-F5BFB573BA7D}" destId="{5A206A7C-2F4D-4B56-BBB9-5335FC3583CF}" srcOrd="1" destOrd="0" parTransId="{B69F0D04-22F0-47BE-9911-36708CFA9F54}" sibTransId="{54F26163-B9D3-4147-BBEE-F2DF903BE5CE}"/>
    <dgm:cxn modelId="{DECC67D1-6944-4872-8B1D-8EC3B55847EB}" type="presOf" srcId="{84728AE6-67D1-44EC-81E4-4355E82E9030}" destId="{EEC68749-2FBF-4B01-8D45-9EA3103B6A2C}" srcOrd="0" destOrd="2" presId="urn:microsoft.com/office/officeart/2005/8/layout/chevron2"/>
    <dgm:cxn modelId="{DDD4BFB1-250A-47EF-B2DF-EC9F0E239901}" type="presOf" srcId="{5A206A7C-2F4D-4B56-BBB9-5335FC3583CF}" destId="{6BC13B75-B32E-4990-95E7-897EC843EDFB}" srcOrd="0" destOrd="0" presId="urn:microsoft.com/office/officeart/2005/8/layout/chevron2"/>
    <dgm:cxn modelId="{3728B3A2-1AE2-4189-819E-D6E6A8CC30BF}" type="presOf" srcId="{0FD90C87-159E-4A62-9C77-4C624D84B3C1}" destId="{2188AAF5-96D4-4AA6-B09F-7E7564F6B631}" srcOrd="0" destOrd="2" presId="urn:microsoft.com/office/officeart/2005/8/layout/chevron2"/>
    <dgm:cxn modelId="{0393F4DE-E3CB-43B5-AD94-4EA3D3454515}" type="presOf" srcId="{6A838F12-C78A-400B-8C95-2D8574BCB9EE}" destId="{2188AAF5-96D4-4AA6-B09F-7E7564F6B631}" srcOrd="0" destOrd="1" presId="urn:microsoft.com/office/officeart/2005/8/layout/chevron2"/>
    <dgm:cxn modelId="{32B6FAE9-5795-4A58-BDFA-ADF50491955E}" type="presParOf" srcId="{ABB8E9B4-2AF4-4DC3-A23E-6322A55164BC}" destId="{95AB12E1-4DCD-469C-85E0-9DCDC0E46CDC}" srcOrd="0" destOrd="0" presId="urn:microsoft.com/office/officeart/2005/8/layout/chevron2"/>
    <dgm:cxn modelId="{4566E272-D587-432D-BCD9-71B6965715E8}" type="presParOf" srcId="{95AB12E1-4DCD-469C-85E0-9DCDC0E46CDC}" destId="{2D3BED7A-92DE-4E94-B109-62D3E446172F}" srcOrd="0" destOrd="0" presId="urn:microsoft.com/office/officeart/2005/8/layout/chevron2"/>
    <dgm:cxn modelId="{986732DA-948B-4D62-AC51-E4A923D55B55}" type="presParOf" srcId="{95AB12E1-4DCD-469C-85E0-9DCDC0E46CDC}" destId="{EEC68749-2FBF-4B01-8D45-9EA3103B6A2C}" srcOrd="1" destOrd="0" presId="urn:microsoft.com/office/officeart/2005/8/layout/chevron2"/>
    <dgm:cxn modelId="{179C8CCB-6395-4DAA-9281-265DD1C44481}" type="presParOf" srcId="{ABB8E9B4-2AF4-4DC3-A23E-6322A55164BC}" destId="{D92D0BE0-F72E-4CD3-A776-DF63A6CD8A91}" srcOrd="1" destOrd="0" presId="urn:microsoft.com/office/officeart/2005/8/layout/chevron2"/>
    <dgm:cxn modelId="{DC471FC3-F897-4ED6-AF90-CDF2DD8E8F97}" type="presParOf" srcId="{ABB8E9B4-2AF4-4DC3-A23E-6322A55164BC}" destId="{A77E8155-0D6D-4AA0-B2DC-A1D883A1406D}" srcOrd="2" destOrd="0" presId="urn:microsoft.com/office/officeart/2005/8/layout/chevron2"/>
    <dgm:cxn modelId="{FC83216C-1281-4819-8DFC-1DD50E114BA9}" type="presParOf" srcId="{A77E8155-0D6D-4AA0-B2DC-A1D883A1406D}" destId="{6BC13B75-B32E-4990-95E7-897EC843EDFB}" srcOrd="0" destOrd="0" presId="urn:microsoft.com/office/officeart/2005/8/layout/chevron2"/>
    <dgm:cxn modelId="{95AAB9A3-AA89-4136-AE2D-F60C36EF0375}" type="presParOf" srcId="{A77E8155-0D6D-4AA0-B2DC-A1D883A1406D}" destId="{2188AAF5-96D4-4AA6-B09F-7E7564F6B631}" srcOrd="1" destOrd="0" presId="urn:microsoft.com/office/officeart/2005/8/layout/chevron2"/>
    <dgm:cxn modelId="{5C44BE4B-4655-497D-98F1-DAC333CDC96D}" type="presParOf" srcId="{ABB8E9B4-2AF4-4DC3-A23E-6322A55164BC}" destId="{112E6BE3-D9E6-4F0D-A0A9-A543D419D511}" srcOrd="3" destOrd="0" presId="urn:microsoft.com/office/officeart/2005/8/layout/chevron2"/>
    <dgm:cxn modelId="{7B49C599-CF1D-45D4-9015-DA85AF50F1EB}" type="presParOf" srcId="{ABB8E9B4-2AF4-4DC3-A23E-6322A55164BC}" destId="{4C34F25B-8505-4AAB-9881-0477B2697F88}" srcOrd="4" destOrd="0" presId="urn:microsoft.com/office/officeart/2005/8/layout/chevron2"/>
    <dgm:cxn modelId="{EB741DA3-7178-4A66-9D76-B00323F2E1A7}" type="presParOf" srcId="{4C34F25B-8505-4AAB-9881-0477B2697F88}" destId="{DE7E56BE-CBFD-4342-82AF-24065486C3C3}" srcOrd="0" destOrd="0" presId="urn:microsoft.com/office/officeart/2005/8/layout/chevron2"/>
    <dgm:cxn modelId="{043675A9-0D61-4061-A308-31478AACAF42}" type="presParOf" srcId="{4C34F25B-8505-4AAB-9881-0477B2697F88}" destId="{931227FC-0777-4407-A4F9-48CB48D7289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3BED7A-92DE-4E94-B109-62D3E446172F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школы</a:t>
          </a:r>
          <a:endParaRPr lang="ru-RU" sz="28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573596"/>
        <a:ext cx="1146297" cy="491270"/>
      </dsp:txXfrm>
    </dsp:sp>
    <dsp:sp modelId="{EEC68749-2FBF-4B01-8D45-9EA3103B6A2C}">
      <dsp:nvSpPr>
        <dsp:cNvPr id="0" name=""/>
        <dsp:cNvSpPr/>
      </dsp:nvSpPr>
      <dsp:spPr>
        <a:xfrm rot="5400000">
          <a:off x="3491380" y="-2344635"/>
          <a:ext cx="1064418" cy="57545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Georgia" pitchFamily="18" charset="0"/>
            </a:rPr>
            <a:t>МОУ гимназия им.А.Л. </a:t>
          </a:r>
          <a:r>
            <a:rPr lang="ru-RU" sz="2000" kern="1200" dirty="0" err="1" smtClean="0">
              <a:latin typeface="Georgia" pitchFamily="18" charset="0"/>
            </a:rPr>
            <a:t>Кекина</a:t>
          </a:r>
          <a:endParaRPr lang="ru-RU" sz="2000" kern="1200" dirty="0">
            <a:latin typeface="Georg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Georgia" pitchFamily="18" charset="0"/>
            </a:rPr>
            <a:t>МОУ </a:t>
          </a:r>
          <a:r>
            <a:rPr lang="ru-RU" sz="2000" kern="1200" dirty="0" err="1" smtClean="0">
              <a:latin typeface="Georgia" pitchFamily="18" charset="0"/>
            </a:rPr>
            <a:t>Хмельниковская</a:t>
          </a:r>
          <a:r>
            <a:rPr lang="ru-RU" sz="2000" kern="1200" dirty="0" smtClean="0">
              <a:latin typeface="Georgia" pitchFamily="18" charset="0"/>
            </a:rPr>
            <a:t> СОШ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Georgia" pitchFamily="18" charset="0"/>
            </a:rPr>
            <a:t>МОУ </a:t>
          </a:r>
          <a:r>
            <a:rPr lang="ru-RU" sz="2000" kern="1200" dirty="0" err="1" smtClean="0">
              <a:latin typeface="Georgia" pitchFamily="18" charset="0"/>
            </a:rPr>
            <a:t>Лазарцевская</a:t>
          </a:r>
          <a:r>
            <a:rPr lang="ru-RU" sz="2000" kern="1200" dirty="0" smtClean="0">
              <a:latin typeface="Georgia" pitchFamily="18" charset="0"/>
            </a:rPr>
            <a:t> НОШ</a:t>
          </a:r>
        </a:p>
      </dsp:txBody>
      <dsp:txXfrm rot="-5400000">
        <a:off x="1146298" y="52408"/>
        <a:ext cx="5702623" cy="960496"/>
      </dsp:txXfrm>
    </dsp:sp>
    <dsp:sp modelId="{6BC13B75-B32E-4990-95E7-897EC843EDFB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accent5">
              <a:hueOff val="1628513"/>
              <a:satOff val="5598"/>
              <a:lumOff val="-2686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ДОУ</a:t>
          </a:r>
        </a:p>
      </dsp:txBody>
      <dsp:txXfrm rot="-5400000">
        <a:off x="1" y="2017346"/>
        <a:ext cx="1146297" cy="491270"/>
      </dsp:txXfrm>
    </dsp:sp>
    <dsp:sp modelId="{2188AAF5-96D4-4AA6-B09F-7E7564F6B631}">
      <dsp:nvSpPr>
        <dsp:cNvPr id="0" name=""/>
        <dsp:cNvSpPr/>
      </dsp:nvSpPr>
      <dsp:spPr>
        <a:xfrm rot="5400000">
          <a:off x="3465484" y="-944909"/>
          <a:ext cx="1064418" cy="57545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628513"/>
              <a:satOff val="5598"/>
              <a:lumOff val="-2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Georgia" pitchFamily="18" charset="0"/>
            </a:rPr>
            <a:t>МДОУ </a:t>
          </a:r>
          <a:r>
            <a:rPr lang="ru-RU" sz="2000" kern="1200" dirty="0" err="1" smtClean="0">
              <a:latin typeface="Georgia" pitchFamily="18" charset="0"/>
            </a:rPr>
            <a:t>д</a:t>
          </a:r>
          <a:r>
            <a:rPr lang="ru-RU" sz="2000" kern="1200" dirty="0" smtClean="0">
              <a:latin typeface="Georgia" pitchFamily="18" charset="0"/>
            </a:rPr>
            <a:t>/с №3 г.Ростова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Georgia" pitchFamily="18" charset="0"/>
            </a:rPr>
            <a:t>МДОУ </a:t>
          </a:r>
          <a:r>
            <a:rPr lang="ru-RU" sz="2000" kern="1200" dirty="0" err="1" smtClean="0">
              <a:latin typeface="Georgia" pitchFamily="18" charset="0"/>
            </a:rPr>
            <a:t>д</a:t>
          </a:r>
          <a:r>
            <a:rPr lang="ru-RU" sz="2000" kern="1200" dirty="0" smtClean="0">
              <a:latin typeface="Georgia" pitchFamily="18" charset="0"/>
            </a:rPr>
            <a:t>/с №23 </a:t>
          </a:r>
          <a:r>
            <a:rPr lang="ru-RU" sz="2000" kern="1200" dirty="0" err="1" smtClean="0">
              <a:latin typeface="Georgia" pitchFamily="18" charset="0"/>
            </a:rPr>
            <a:t>п.Шурскол</a:t>
          </a:r>
          <a:endParaRPr lang="ru-RU" sz="2000" kern="1200" dirty="0" smtClean="0">
            <a:latin typeface="Georg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Georgia" pitchFamily="18" charset="0"/>
            </a:rPr>
            <a:t>МДОУ </a:t>
          </a:r>
          <a:r>
            <a:rPr lang="ru-RU" sz="2000" kern="1200" dirty="0" err="1" smtClean="0">
              <a:latin typeface="Georgia" pitchFamily="18" charset="0"/>
            </a:rPr>
            <a:t>д</a:t>
          </a:r>
          <a:r>
            <a:rPr lang="ru-RU" sz="2000" kern="1200" dirty="0" smtClean="0">
              <a:latin typeface="Georgia" pitchFamily="18" charset="0"/>
            </a:rPr>
            <a:t>/с №30 пр.п.Перовское</a:t>
          </a:r>
        </a:p>
      </dsp:txBody>
      <dsp:txXfrm rot="-5400000">
        <a:off x="1120402" y="1452134"/>
        <a:ext cx="5702623" cy="960496"/>
      </dsp:txXfrm>
    </dsp:sp>
    <dsp:sp modelId="{DE7E56BE-CBFD-4342-82AF-24065486C3C3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C00000"/>
              </a:solidFill>
            </a:rPr>
            <a:t>УДО</a:t>
          </a:r>
          <a:endParaRPr lang="ru-RU" sz="2800" kern="1200" dirty="0">
            <a:solidFill>
              <a:srgbClr val="C00000"/>
            </a:solidFill>
          </a:endParaRPr>
        </a:p>
      </dsp:txBody>
      <dsp:txXfrm rot="-5400000">
        <a:off x="1" y="3461096"/>
        <a:ext cx="1146297" cy="491270"/>
      </dsp:txXfrm>
    </dsp:sp>
    <dsp:sp modelId="{931227FC-0777-4407-A4F9-48CB48D72892}">
      <dsp:nvSpPr>
        <dsp:cNvPr id="0" name=""/>
        <dsp:cNvSpPr/>
      </dsp:nvSpPr>
      <dsp:spPr>
        <a:xfrm rot="5400000">
          <a:off x="3491380" y="555286"/>
          <a:ext cx="1064418" cy="57545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Georgia" pitchFamily="18" charset="0"/>
            </a:rPr>
            <a:t>МОУ ДОД ДЮСШ №4</a:t>
          </a:r>
        </a:p>
      </dsp:txBody>
      <dsp:txXfrm rot="-5400000">
        <a:off x="1146298" y="2952330"/>
        <a:ext cx="5702623" cy="960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0E49C-6ADE-4308-8073-9EF11BFD9D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D314B-BA24-472C-9837-F903C53736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EDD8E-043E-4546-9198-E354C3CA82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A5828-9DE1-4755-935C-D52B1D27B4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FC28C-8E92-44D3-9BF8-152C73D718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B0FE7-68B2-4AC3-9302-7464C7D854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7B689-77C6-4EC1-98C4-EEADCC04C3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262EC-9CC7-47D0-822F-A946E8EA8C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C0A51-8085-4D1E-9A66-1CC1EE17E2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29D0E-CD43-404E-922A-3CB5DCE0B4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0E2DE-0154-47CC-890C-70107B6C845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6709583-A971-48B0-A970-A727D7BC6F8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http://images.myshared.ru/7/831205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357686" y="428604"/>
            <a:ext cx="4643470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образования </a:t>
            </a:r>
          </a:p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администрации Ростовского МР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00166" y="3429000"/>
            <a:ext cx="7000924" cy="2571768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«Информационная открытость</a:t>
            </a:r>
          </a:p>
          <a:p>
            <a:pPr lvl="0" algn="ctr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образовательных организаций </a:t>
            </a:r>
          </a:p>
          <a:p>
            <a:pPr lvl="0" algn="ctr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как способ повышения удовлетворенности родителей  качеством предоставляемых образовательных услуг»</a:t>
            </a:r>
          </a:p>
          <a:p>
            <a:pPr algn="ctr"/>
            <a:endParaRPr lang="ru-RU" sz="20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bti.secna.ru/img_bti/sov1.jpg"/>
          <p:cNvPicPr>
            <a:picLocks noChangeAspect="1" noChangeArrowheads="1"/>
          </p:cNvPicPr>
          <p:nvPr/>
        </p:nvPicPr>
        <p:blipFill>
          <a:blip r:embed="rId2"/>
          <a:srcRect r="51526"/>
          <a:stretch>
            <a:fillRect/>
          </a:stretch>
        </p:blipFill>
        <p:spPr bwMode="auto">
          <a:xfrm>
            <a:off x="0" y="0"/>
            <a:ext cx="2571736" cy="133350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28926" y="142852"/>
            <a:ext cx="585791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Муниципальные конкурсы сайтов образовательных учреждений</a:t>
            </a:r>
          </a:p>
          <a:p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928662" y="2000240"/>
          <a:ext cx="7858180" cy="47548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05453"/>
                <a:gridCol w="1923637"/>
                <a:gridCol w="3929090"/>
              </a:tblGrid>
              <a:tr h="68579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itchFamily="18" charset="0"/>
                        </a:rPr>
                        <a:t>Дата проведения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itchFamily="18" charset="0"/>
                        </a:rPr>
                        <a:t>Число</a:t>
                      </a:r>
                      <a:r>
                        <a:rPr lang="ru-RU" baseline="0" dirty="0" smtClean="0">
                          <a:latin typeface="Georgia" pitchFamily="18" charset="0"/>
                        </a:rPr>
                        <a:t> участников</a:t>
                      </a:r>
                    </a:p>
                    <a:p>
                      <a:pPr algn="ctr"/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itchFamily="18" charset="0"/>
                        </a:rPr>
                        <a:t>Победители и призеры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61880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itchFamily="18" charset="0"/>
                        </a:rPr>
                        <a:t>28.02.2007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itchFamily="18" charset="0"/>
                        </a:rPr>
                        <a:t>3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eorgia" pitchFamily="18" charset="0"/>
                          <a:ea typeface="+mn-ea"/>
                          <a:cs typeface="+mn-cs"/>
                        </a:rPr>
                        <a:t>1 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– МОУ гимназия им.А.Л.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Кекина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Georgia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eorgia" pitchFamily="18" charset="0"/>
                          <a:ea typeface="+mn-ea"/>
                          <a:cs typeface="+mn-cs"/>
                        </a:rPr>
                        <a:t>2 м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– МОУ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Шурскольская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СОШ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eorgia" pitchFamily="18" charset="0"/>
                          <a:ea typeface="+mn-ea"/>
                          <a:cs typeface="+mn-cs"/>
                        </a:rPr>
                        <a:t>3 м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– МОУ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Угодичская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СОШ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618808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11.02.2008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itchFamily="18" charset="0"/>
                        </a:rPr>
                        <a:t>19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eorgia" pitchFamily="18" charset="0"/>
                          <a:ea typeface="+mn-ea"/>
                          <a:cs typeface="+mn-cs"/>
                        </a:rPr>
                        <a:t>1 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– МОУ СОШ №2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eorgia" pitchFamily="18" charset="0"/>
                          <a:ea typeface="+mn-ea"/>
                          <a:cs typeface="+mn-cs"/>
                        </a:rPr>
                        <a:t>2 м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– МОУ СОШ №4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eorgia" pitchFamily="18" charset="0"/>
                          <a:ea typeface="+mn-ea"/>
                          <a:cs typeface="+mn-cs"/>
                        </a:rPr>
                        <a:t>3 м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– МОУ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Угодичская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СОШ</a:t>
                      </a:r>
                      <a:endParaRPr lang="ru-RU" dirty="0" smtClean="0">
                        <a:latin typeface="Georgia" pitchFamily="18" charset="0"/>
                      </a:endParaRPr>
                    </a:p>
                    <a:p>
                      <a:pPr algn="ctr"/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618808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11.03.2010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itchFamily="18" charset="0"/>
                        </a:rPr>
                        <a:t>5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eorgia" pitchFamily="18" charset="0"/>
                          <a:ea typeface="+mn-ea"/>
                          <a:cs typeface="+mn-cs"/>
                        </a:rPr>
                        <a:t>1 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– МОУ ДОД ДЮЦ «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Ферон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eorgia" pitchFamily="18" charset="0"/>
                          <a:ea typeface="+mn-ea"/>
                          <a:cs typeface="+mn-cs"/>
                        </a:rPr>
                        <a:t>2 м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–  МОУ гимназия им.А.Л.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Кекина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Georgia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eorgia" pitchFamily="18" charset="0"/>
                          <a:ea typeface="+mn-ea"/>
                          <a:cs typeface="+mn-cs"/>
                        </a:rPr>
                        <a:t>3 м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–  МОУ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Коленовская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 СОШ</a:t>
                      </a:r>
                      <a:endParaRPr lang="ru-RU" dirty="0" smtClean="0">
                        <a:latin typeface="Georgia" pitchFamily="18" charset="0"/>
                      </a:endParaRPr>
                    </a:p>
                    <a:p>
                      <a:pPr algn="ctr"/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274638"/>
            <a:ext cx="5686436" cy="1143000"/>
          </a:xfrm>
        </p:spPr>
        <p:txBody>
          <a:bodyPr/>
          <a:lstStyle/>
          <a:p>
            <a:r>
              <a:rPr lang="ru-RU" sz="3200" kern="1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n-ea"/>
                <a:cs typeface="+mn-cs"/>
              </a:rPr>
              <a:t>Муниципальный мониторинг </a:t>
            </a:r>
            <a:r>
              <a:rPr lang="ru-RU" sz="3200" kern="1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n-ea"/>
                <a:cs typeface="+mn-cs"/>
              </a:rPr>
              <a:t>сайтов, 2012</a:t>
            </a:r>
            <a:endParaRPr lang="ru-RU" sz="32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n-ea"/>
              <a:cs typeface="+mn-cs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357290" y="1571612"/>
          <a:ext cx="690088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http://www.bti.secna.ru/img_bti/sov1.jpg"/>
          <p:cNvPicPr>
            <a:picLocks noChangeAspect="1" noChangeArrowheads="1"/>
          </p:cNvPicPr>
          <p:nvPr/>
        </p:nvPicPr>
        <p:blipFill>
          <a:blip r:embed="rId7"/>
          <a:srcRect r="51526"/>
          <a:stretch>
            <a:fillRect/>
          </a:stretch>
        </p:blipFill>
        <p:spPr bwMode="auto">
          <a:xfrm>
            <a:off x="0" y="0"/>
            <a:ext cx="2571736" cy="13335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8926" y="214290"/>
            <a:ext cx="5657832" cy="1066800"/>
          </a:xfrm>
        </p:spPr>
        <p:txBody>
          <a:bodyPr/>
          <a:lstStyle/>
          <a:p>
            <a:r>
              <a:rPr lang="ru-RU" sz="3200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n-ea"/>
                <a:cs typeface="+mn-cs"/>
              </a:rPr>
              <a:t>Федеральный мониторинг сайтов ОУ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ü"/>
            </a:pPr>
            <a:r>
              <a:rPr lang="ru-RU" sz="2800" dirty="0" smtClean="0"/>
              <a:t>В рамках проекта «Социальный навигатор»</a:t>
            </a:r>
            <a:r>
              <a:rPr lang="ru-RU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Центром социальных рейтингов </a:t>
            </a:r>
            <a:r>
              <a:rPr lang="ru-RU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РИА-Новости</a:t>
            </a:r>
            <a:r>
              <a:rPr lang="ru-RU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15.11.2012 по 30.04.2013г</a:t>
            </a:r>
            <a:r>
              <a:rPr lang="ru-RU" sz="2800" dirty="0" smtClean="0"/>
              <a:t>. был проведен рейтинг открытости школьных сайтов</a:t>
            </a:r>
          </a:p>
          <a:p>
            <a:pPr>
              <a:buClr>
                <a:srgbClr val="0070C0"/>
              </a:buClr>
              <a:buFont typeface="Wingdings" pitchFamily="2" charset="2"/>
              <a:buChar char="ü"/>
            </a:pPr>
            <a:r>
              <a:rPr lang="ru-RU" sz="2800" dirty="0" smtClean="0"/>
              <a:t>В рейтинге участвовали  все школы Ярославской области</a:t>
            </a:r>
          </a:p>
          <a:p>
            <a:pPr>
              <a:buClr>
                <a:srgbClr val="0070C0"/>
              </a:buCl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44 школы </a:t>
            </a:r>
            <a:r>
              <a:rPr lang="ru-RU" sz="2800" dirty="0" smtClean="0"/>
              <a:t>вышли во второй тур (федеральный рейтинг)</a:t>
            </a:r>
            <a:endParaRPr lang="ru-RU" sz="2800" dirty="0"/>
          </a:p>
        </p:txBody>
      </p:sp>
      <p:pic>
        <p:nvPicPr>
          <p:cNvPr id="4" name="Picture 2" descr="http://www.bti.secna.ru/img_bti/sov1.jpg"/>
          <p:cNvPicPr>
            <a:picLocks noChangeAspect="1" noChangeArrowheads="1"/>
          </p:cNvPicPr>
          <p:nvPr/>
        </p:nvPicPr>
        <p:blipFill>
          <a:blip r:embed="rId2"/>
          <a:srcRect r="51526"/>
          <a:stretch>
            <a:fillRect/>
          </a:stretch>
        </p:blipFill>
        <p:spPr bwMode="auto">
          <a:xfrm>
            <a:off x="0" y="0"/>
            <a:ext cx="2571736" cy="13335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4612" y="214290"/>
            <a:ext cx="6229336" cy="785818"/>
          </a:xfrm>
        </p:spPr>
        <p:txBody>
          <a:bodyPr/>
          <a:lstStyle/>
          <a:p>
            <a:r>
              <a:rPr lang="ru-RU" sz="3200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n-ea"/>
                <a:cs typeface="+mn-cs"/>
              </a:rPr>
              <a:t>Школы, вышедшие во 2 тур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428736"/>
          <a:ext cx="8472517" cy="432997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14511"/>
                <a:gridCol w="1357322"/>
                <a:gridCol w="1285884"/>
                <a:gridCol w="1214446"/>
                <a:gridCol w="1488268"/>
                <a:gridCol w="1412086"/>
              </a:tblGrid>
              <a:tr h="75031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Школа</a:t>
                      </a:r>
                    </a:p>
                    <a:p>
                      <a:pPr algn="ctr"/>
                      <a:r>
                        <a:rPr lang="ru-RU" sz="1400" dirty="0" smtClean="0"/>
                        <a:t>11%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технологичность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информационность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коммуникативность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мультимедийность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СВОД</a:t>
                      </a:r>
                      <a:endParaRPr lang="ru-RU" sz="1400" dirty="0"/>
                    </a:p>
                  </a:txBody>
                  <a:tcPr/>
                </a:tc>
              </a:tr>
              <a:tr h="57842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гимназия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0,8571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0,7667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0,5556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0,6948</a:t>
                      </a:r>
                      <a:endParaRPr lang="ru-RU" dirty="0"/>
                    </a:p>
                  </a:txBody>
                  <a:tcPr/>
                </a:tc>
              </a:tr>
              <a:tr h="75031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Хмельниковская</a:t>
                      </a:r>
                      <a:r>
                        <a:rPr lang="ru-RU" baseline="0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0,8571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0,7833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0,3333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0,5934</a:t>
                      </a:r>
                      <a:endParaRPr lang="ru-RU" dirty="0"/>
                    </a:p>
                  </a:txBody>
                  <a:tcPr/>
                </a:tc>
              </a:tr>
              <a:tr h="75031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Угодичская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0,8571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0,6667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0,4444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0,5920</a:t>
                      </a:r>
                      <a:endParaRPr lang="ru-RU" dirty="0"/>
                    </a:p>
                  </a:txBody>
                  <a:tcPr/>
                </a:tc>
              </a:tr>
              <a:tr h="75031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Поречская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0,8571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0,5556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0,5907</a:t>
                      </a:r>
                      <a:endParaRPr lang="ru-RU" dirty="0"/>
                    </a:p>
                  </a:txBody>
                  <a:tcPr/>
                </a:tc>
              </a:tr>
              <a:tr h="75031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Коленовская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0,8571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0,5333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0,5556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0,5865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600076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 - 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   средний 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 по сайтам, 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участвующим в федеральном этапе - 0,649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http://www.bti.secna.ru/img_bti/sov1.jpg"/>
          <p:cNvPicPr>
            <a:picLocks noChangeAspect="1" noChangeArrowheads="1"/>
          </p:cNvPicPr>
          <p:nvPr/>
        </p:nvPicPr>
        <p:blipFill>
          <a:blip r:embed="rId2"/>
          <a:srcRect r="51526"/>
          <a:stretch>
            <a:fillRect/>
          </a:stretch>
        </p:blipFill>
        <p:spPr bwMode="auto">
          <a:xfrm>
            <a:off x="0" y="0"/>
            <a:ext cx="2571736" cy="13335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274638"/>
            <a:ext cx="5686436" cy="1143000"/>
          </a:xfrm>
        </p:spPr>
        <p:txBody>
          <a:bodyPr/>
          <a:lstStyle/>
          <a:p>
            <a:r>
              <a:rPr lang="ru-RU" sz="3200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n-ea"/>
                <a:cs typeface="+mn-cs"/>
              </a:rPr>
              <a:t>Рейтинг по районам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ru-RU" dirty="0" smtClean="0">
                <a:latin typeface="Georgia" pitchFamily="18" charset="0"/>
              </a:rPr>
              <a:t>г.Переславль - 0,5074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smtClean="0">
                <a:latin typeface="Georgia" pitchFamily="18" charset="0"/>
              </a:rPr>
              <a:t>г.Ярославль - 0,4377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smtClean="0">
                <a:latin typeface="Georgia" pitchFamily="18" charset="0"/>
              </a:rPr>
              <a:t> Ярославский МР - 0,4344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Ростовский МР - 0,4300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smtClean="0">
                <a:latin typeface="Georgia" pitchFamily="18" charset="0"/>
              </a:rPr>
              <a:t> </a:t>
            </a:r>
            <a:r>
              <a:rPr lang="ru-RU" dirty="0" err="1" smtClean="0">
                <a:latin typeface="Georgia" pitchFamily="18" charset="0"/>
              </a:rPr>
              <a:t>Рыбинский</a:t>
            </a:r>
            <a:r>
              <a:rPr lang="ru-RU" dirty="0" smtClean="0">
                <a:latin typeface="Georgia" pitchFamily="18" charset="0"/>
              </a:rPr>
              <a:t> МР - 0,4100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>
                <a:latin typeface="Georgia" pitchFamily="18" charset="0"/>
              </a:rPr>
              <a:t>Мышкинский</a:t>
            </a:r>
            <a:r>
              <a:rPr lang="ru-RU" dirty="0" smtClean="0">
                <a:latin typeface="Georgia" pitchFamily="18" charset="0"/>
              </a:rPr>
              <a:t> МР - 0,3931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>
              <a:latin typeface="Georgia" pitchFamily="18" charset="0"/>
            </a:endParaRPr>
          </a:p>
          <a:p>
            <a:pPr marL="514350" indent="-514350" algn="ctr">
              <a:buNone/>
            </a:pPr>
            <a:r>
              <a:rPr lang="ru-RU" dirty="0" smtClean="0">
                <a:latin typeface="Georgia" pitchFamily="18" charset="0"/>
              </a:rPr>
              <a:t>ВСЕГО -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20</a:t>
            </a:r>
            <a:r>
              <a:rPr lang="ru-RU" dirty="0" smtClean="0">
                <a:latin typeface="Georgia" pitchFamily="18" charset="0"/>
              </a:rPr>
              <a:t> районов</a:t>
            </a:r>
          </a:p>
        </p:txBody>
      </p:sp>
      <p:pic>
        <p:nvPicPr>
          <p:cNvPr id="4" name="Picture 2" descr="http://www.bti.secna.ru/img_bti/sov1.jpg"/>
          <p:cNvPicPr>
            <a:picLocks noChangeAspect="1" noChangeArrowheads="1"/>
          </p:cNvPicPr>
          <p:nvPr/>
        </p:nvPicPr>
        <p:blipFill>
          <a:blip r:embed="rId2"/>
          <a:srcRect r="51526"/>
          <a:stretch>
            <a:fillRect/>
          </a:stretch>
        </p:blipFill>
        <p:spPr bwMode="auto">
          <a:xfrm>
            <a:off x="0" y="0"/>
            <a:ext cx="2571736" cy="13335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6050" y="214290"/>
            <a:ext cx="6115064" cy="1143000"/>
          </a:xfrm>
        </p:spPr>
        <p:txBody>
          <a:bodyPr/>
          <a:lstStyle/>
          <a:p>
            <a:r>
              <a:rPr lang="ru-RU" sz="3200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n-ea"/>
                <a:cs typeface="+mn-cs"/>
              </a:rPr>
              <a:t>Нормативные документы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Федеральный закон от 29.12.2012 г. №273-ФЗ «Об образовании в Российской федерации»</a:t>
            </a:r>
          </a:p>
          <a:p>
            <a:pPr algn="just">
              <a:buNone/>
            </a:pPr>
            <a:r>
              <a:rPr lang="ru-RU" sz="2000" dirty="0" smtClean="0">
                <a:latin typeface="Georgia" pitchFamily="18" charset="0"/>
              </a:rPr>
              <a:t>      ст.29 «Информационная открытость образовательной организации»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Постановление Правительства РФ от 10.07.2013 №582 </a:t>
            </a:r>
            <a:endParaRPr lang="ru-RU" sz="2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just">
              <a:buNone/>
            </a:pP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 </a:t>
            </a:r>
            <a:r>
              <a:rPr lang="ru-RU" sz="2000" dirty="0">
                <a:latin typeface="Georgia" pitchFamily="18" charset="0"/>
              </a:rPr>
              <a:t>«Об утверждении Правил размещения на официальном сайте образовательной организации в информационно-телекоммуникационной сети "Интернет" и обновления информации об образовательной организации</a:t>
            </a:r>
            <a:r>
              <a:rPr lang="ru-RU" sz="2000" dirty="0" smtClean="0">
                <a:latin typeface="Georgia" pitchFamily="18" charset="0"/>
              </a:rPr>
              <a:t>»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2000" dirty="0">
                <a:latin typeface="Georgia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Приказ Федеральной службы по надзору в сфере образования и науки (</a:t>
            </a:r>
            <a:r>
              <a:rPr lang="ru-RU" sz="2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Рособрнадзор</a:t>
            </a: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) от 29 мая 2014 г. N 785 </a:t>
            </a:r>
            <a:endParaRPr lang="ru-RU" sz="20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just">
              <a:buNone/>
            </a:pP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  </a:t>
            </a:r>
            <a:r>
              <a:rPr lang="ru-RU" sz="2000" dirty="0" smtClean="0">
                <a:latin typeface="Georgia" pitchFamily="18" charset="0"/>
              </a:rPr>
              <a:t>"</a:t>
            </a:r>
            <a:r>
              <a:rPr lang="ru-RU" sz="2000" dirty="0">
                <a:latin typeface="Georgia" pitchFamily="18" charset="0"/>
              </a:rPr>
              <a:t>Об утверждении требований к структуре официального сайта образовательной организации в информационно телекоммуникационной сети "Интернет" и формату представления на нем информации".</a:t>
            </a:r>
          </a:p>
          <a:p>
            <a:pPr algn="just">
              <a:buFont typeface="Wingdings" pitchFamily="2" charset="2"/>
              <a:buChar char="Ø"/>
            </a:pPr>
            <a:endParaRPr lang="ru-RU" sz="2000" dirty="0">
              <a:latin typeface="Georgia" pitchFamily="18" charset="0"/>
            </a:endParaRPr>
          </a:p>
        </p:txBody>
      </p:sp>
      <p:pic>
        <p:nvPicPr>
          <p:cNvPr id="4" name="Picture 2" descr="http://www.bti.secna.ru/img_bti/sov1.jpg"/>
          <p:cNvPicPr>
            <a:picLocks noChangeAspect="1" noChangeArrowheads="1"/>
          </p:cNvPicPr>
          <p:nvPr/>
        </p:nvPicPr>
        <p:blipFill>
          <a:blip r:embed="rId2"/>
          <a:srcRect r="51526"/>
          <a:stretch>
            <a:fillRect/>
          </a:stretch>
        </p:blipFill>
        <p:spPr bwMode="auto">
          <a:xfrm>
            <a:off x="0" y="0"/>
            <a:ext cx="2571736" cy="13335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bti.secna.ru/img_bti/sov1.jpg"/>
          <p:cNvPicPr>
            <a:picLocks noChangeAspect="1" noChangeArrowheads="1"/>
          </p:cNvPicPr>
          <p:nvPr/>
        </p:nvPicPr>
        <p:blipFill>
          <a:blip r:embed="rId2"/>
          <a:srcRect r="51526"/>
          <a:stretch>
            <a:fillRect/>
          </a:stretch>
        </p:blipFill>
        <p:spPr bwMode="auto">
          <a:xfrm>
            <a:off x="0" y="0"/>
            <a:ext cx="2571736" cy="1333501"/>
          </a:xfrm>
          <a:prstGeom prst="rect">
            <a:avLst/>
          </a:prstGeom>
          <a:noFill/>
        </p:spPr>
      </p:pic>
      <p:pic>
        <p:nvPicPr>
          <p:cNvPr id="16386" name="Picture 2" descr="http://s13.postimg.org/58165020n/ppi_claims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428736"/>
            <a:ext cx="6286543" cy="47149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ИТО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ИТО</Template>
  <TotalTime>127</TotalTime>
  <Words>383</Words>
  <Application>Microsoft Office PowerPoint</Application>
  <PresentationFormat>Экран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Georgia</vt:lpstr>
      <vt:lpstr>Wingdings</vt:lpstr>
      <vt:lpstr>ИТО</vt:lpstr>
      <vt:lpstr>Презентация PowerPoint</vt:lpstr>
      <vt:lpstr>Презентация PowerPoint</vt:lpstr>
      <vt:lpstr>Муниципальный мониторинг сайтов, 2012</vt:lpstr>
      <vt:lpstr>Федеральный мониторинг сайтов ОУ</vt:lpstr>
      <vt:lpstr>Школы, вышедшие во 2 тур</vt:lpstr>
      <vt:lpstr>Рейтинг по районам</vt:lpstr>
      <vt:lpstr>Нормативные документы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Орлова</cp:lastModifiedBy>
  <cp:revision>10</cp:revision>
  <dcterms:created xsi:type="dcterms:W3CDTF">2015-10-14T16:39:36Z</dcterms:created>
  <dcterms:modified xsi:type="dcterms:W3CDTF">2015-10-15T05:56:24Z</dcterms:modified>
</cp:coreProperties>
</file>