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5" r:id="rId1"/>
  </p:sldMasterIdLst>
  <p:sldIdLst>
    <p:sldId id="256" r:id="rId2"/>
    <p:sldId id="351" r:id="rId3"/>
    <p:sldId id="352" r:id="rId4"/>
    <p:sldId id="353" r:id="rId5"/>
    <p:sldId id="354" r:id="rId6"/>
    <p:sldId id="355" r:id="rId7"/>
    <p:sldId id="356" r:id="rId8"/>
    <p:sldId id="357" r:id="rId9"/>
    <p:sldId id="358" r:id="rId10"/>
    <p:sldId id="294" r:id="rId11"/>
    <p:sldId id="295" r:id="rId12"/>
    <p:sldId id="291" r:id="rId13"/>
    <p:sldId id="296" r:id="rId14"/>
    <p:sldId id="297" r:id="rId15"/>
    <p:sldId id="298" r:id="rId16"/>
    <p:sldId id="349" r:id="rId17"/>
    <p:sldId id="299" r:id="rId18"/>
    <p:sldId id="350" r:id="rId19"/>
    <p:sldId id="359" r:id="rId20"/>
    <p:sldId id="265" r:id="rId21"/>
    <p:sldId id="260" r:id="rId22"/>
    <p:sldId id="279" r:id="rId23"/>
    <p:sldId id="314" r:id="rId24"/>
    <p:sldId id="315" r:id="rId25"/>
    <p:sldId id="316" r:id="rId26"/>
    <p:sldId id="317" r:id="rId27"/>
    <p:sldId id="318" r:id="rId28"/>
    <p:sldId id="319" r:id="rId29"/>
    <p:sldId id="320" r:id="rId30"/>
    <p:sldId id="321" r:id="rId31"/>
    <p:sldId id="322" r:id="rId32"/>
    <p:sldId id="323" r:id="rId33"/>
    <p:sldId id="324" r:id="rId34"/>
    <p:sldId id="266" r:id="rId35"/>
    <p:sldId id="273" r:id="rId36"/>
    <p:sldId id="329" r:id="rId37"/>
    <p:sldId id="330" r:id="rId38"/>
    <p:sldId id="331" r:id="rId39"/>
    <p:sldId id="332" r:id="rId40"/>
    <p:sldId id="333" r:id="rId41"/>
    <p:sldId id="334" r:id="rId42"/>
    <p:sldId id="335" r:id="rId43"/>
    <p:sldId id="336" r:id="rId44"/>
    <p:sldId id="337" r:id="rId45"/>
    <p:sldId id="338" r:id="rId46"/>
    <p:sldId id="339" r:id="rId47"/>
    <p:sldId id="340" r:id="rId48"/>
    <p:sldId id="341" r:id="rId49"/>
    <p:sldId id="342" r:id="rId50"/>
    <p:sldId id="343" r:id="rId51"/>
    <p:sldId id="344" r:id="rId52"/>
    <p:sldId id="345" r:id="rId53"/>
    <p:sldId id="270" r:id="rId54"/>
    <p:sldId id="272" r:id="rId55"/>
    <p:sldId id="346" r:id="rId56"/>
    <p:sldId id="347" r:id="rId57"/>
    <p:sldId id="348" r:id="rId58"/>
    <p:sldId id="277" r:id="rId5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2" autoAdjust="0"/>
    <p:restoredTop sz="88225" autoAdjust="0"/>
  </p:normalViewPr>
  <p:slideViewPr>
    <p:cSldViewPr>
      <p:cViewPr varScale="1">
        <p:scale>
          <a:sx n="94" d="100"/>
          <a:sy n="94" d="100"/>
        </p:scale>
        <p:origin x="-768"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7FC022E4-D0B2-4044-ABC6-7DFC348B7374}"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5D680BD-8C78-4FBB-B27E-9C8683984AD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A9ED41F-348F-40B0-B191-6BED6386CE6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2576653-12D7-44C4-A647-03249D295805}"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C41C3E4D-CC55-47E6-8C96-FBD2D5FFF705}"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Объект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4E93A95-B622-4529-982B-9724B76361EB}"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FFB925FB-D83F-4264-858A-8BE477C64C10}"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89319BE5-1AFC-4E94-B473-B1A61E7F8F48}"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DACB7820-4DBC-4B02-955F-A67A477C278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E03A0133-F756-45E5-9863-51FBE8728CE1}"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EE1FCCF5-BCC8-4B37-98AE-DB78B9980BE5}"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2507C0BD-026B-466F-94F7-8293901F712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1050;&#1086;&#1085;&#1094;&#1077;&#1087;&#1094;&#1080;&#1103;%20&#1088;&#1072;&#1079;&#1074;&#1080;&#1090;&#1080;&#1103;%20&#1096;&#1082;&#1086;&#1083;&#1100;&#1085;&#1099;&#1093;%20&#1073;&#1080;&#1073;&#1083;&#1080;&#1086;&#1090;&#1077;&#1082;%20&#1076;&#1086;%202015%20&#1075;&#1086;&#1076;&#1072;.pdf"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hyperlink" Target="&#1101;&#1090;&#1072;&#1087;&#1099;%20&#1088;&#1072;&#1079;&#1088;&#1072;&#1073;&#1086;&#1090;&#1082;&#1080;%20&#1087;&#1088;&#1086;&#1075;&#1088;&#1072;&#1084;&#1084;&#1099;%20&#1076;&#1083;&#1103;%20&#1079;&#1072;&#1076;&#1072;&#1085;&#1080;&#1081;.doc" TargetMode="External"/><Relationship Id="rId1" Type="http://schemas.openxmlformats.org/officeDocument/2006/relationships/slideLayout" Target="../slideLayouts/slideLayout2.xml"/><Relationship Id="rId6" Type="http://schemas.openxmlformats.org/officeDocument/2006/relationships/slide" Target="slide56.xml"/><Relationship Id="rId5" Type="http://schemas.openxmlformats.org/officeDocument/2006/relationships/slide" Target="slide31.xml"/><Relationship Id="rId4" Type="http://schemas.openxmlformats.org/officeDocument/2006/relationships/slide" Target="slide30.xml"/></Relationships>
</file>

<file path=ppt/slides/_rels/slide29.xml.rels><?xml version="1.0" encoding="UTF-8" standalone="yes"?>
<Relationships xmlns="http://schemas.openxmlformats.org/package/2006/relationships"><Relationship Id="rId2" Type="http://schemas.openxmlformats.org/officeDocument/2006/relationships/slide" Target="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 Target="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1089;&#1090;&#1072;&#1074;&#1082;&#1080;%20&#1064;&#1041;.doc"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slide" Target="slide28.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1056;&#1091;&#1082;&#1086;&#1074;&#1086;&#1076;&#1089;&#1090;&#1074;&#1086;%20&#1087;&#1086;%20&#1086;&#1073;&#1077;&#1089;&#1087;&#1077;&#1095;&#1077;&#1085;&#1080;&#1102;%20&#1082;&#1072;&#1095;&#1077;&#1089;&#1090;&#1074;&#1072;%20&#1048;&#1041;&#1059;.pdf" TargetMode="External"/><Relationship Id="rId2" Type="http://schemas.openxmlformats.org/officeDocument/2006/relationships/hyperlink" Target="&#1050;&#1086;&#1085;&#1094;&#1077;&#1087;&#1094;&#1080;&#1103;%20&#1084;&#1086;&#1076;&#1077;&#1083;&#1080;%20&#1073;&#1080;&#1073;&#1083;&#1080;&#1086;&#1090;&#1077;&#1082;&#1080;%20&#1054;&#1059;%20&#1059;&#1060;&#1054;.pdf"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normAutofit/>
          </a:bodyPr>
          <a:lstStyle/>
          <a:p>
            <a:r>
              <a:rPr lang="ru-RU"/>
              <a:t>Модернизация школьной библиотеки</a:t>
            </a:r>
          </a:p>
        </p:txBody>
      </p:sp>
      <p:sp>
        <p:nvSpPr>
          <p:cNvPr id="4099" name="Rectangle 3"/>
          <p:cNvSpPr>
            <a:spLocks noGrp="1" noChangeArrowheads="1"/>
          </p:cNvSpPr>
          <p:nvPr>
            <p:ph type="subTitle" idx="1"/>
          </p:nvPr>
        </p:nvSpPr>
        <p:spPr>
          <a:xfrm>
            <a:off x="2209800" y="3886200"/>
            <a:ext cx="6400800" cy="838200"/>
          </a:xfrm>
        </p:spPr>
        <p:txBody>
          <a:bodyPr>
            <a:normAutofit/>
          </a:bodyPr>
          <a:lstStyle/>
          <a:p>
            <a:pPr algn="r"/>
            <a:r>
              <a:rPr lang="ru-RU" sz="2000"/>
              <a:t>Ю.Б. Головицина, </a:t>
            </a:r>
          </a:p>
          <a:p>
            <a:pPr algn="r"/>
            <a:r>
              <a:rPr lang="ru-RU" sz="2000"/>
              <a:t>старший методист МОУ ДПО «ИОЦ»</a:t>
            </a:r>
          </a:p>
        </p:txBody>
      </p:sp>
      <p:sp>
        <p:nvSpPr>
          <p:cNvPr id="4100" name="Text Box 4"/>
          <p:cNvSpPr txBox="1">
            <a:spLocks noChangeArrowheads="1"/>
          </p:cNvSpPr>
          <p:nvPr/>
        </p:nvSpPr>
        <p:spPr bwMode="auto">
          <a:xfrm>
            <a:off x="4038600" y="6096000"/>
            <a:ext cx="1335088" cy="366713"/>
          </a:xfrm>
          <a:prstGeom prst="rect">
            <a:avLst/>
          </a:prstGeom>
          <a:noFill/>
          <a:ln w="9525">
            <a:noFill/>
            <a:miter lim="800000"/>
            <a:headEnd/>
            <a:tailEnd/>
          </a:ln>
          <a:effectLst/>
        </p:spPr>
        <p:txBody>
          <a:bodyPr wrap="none">
            <a:spAutoFit/>
          </a:bodyPr>
          <a:lstStyle/>
          <a:p>
            <a:r>
              <a:rPr lang="ru-RU"/>
              <a:t>март, 2015</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Rectangle 3"/>
          <p:cNvSpPr>
            <a:spLocks noGrp="1" noChangeArrowheads="1"/>
          </p:cNvSpPr>
          <p:nvPr>
            <p:ph idx="1"/>
          </p:nvPr>
        </p:nvSpPr>
        <p:spPr>
          <a:xfrm>
            <a:off x="685800" y="1981200"/>
            <a:ext cx="8153400" cy="4144963"/>
          </a:xfrm>
        </p:spPr>
        <p:txBody>
          <a:bodyPr>
            <a:normAutofit fontScale="92500" lnSpcReduction="10000"/>
          </a:bodyPr>
          <a:lstStyle/>
          <a:p>
            <a:pPr algn="ctr">
              <a:buFontTx/>
              <a:buNone/>
            </a:pPr>
            <a:endParaRPr lang="ru-RU" dirty="0"/>
          </a:p>
          <a:p>
            <a:pPr>
              <a:lnSpc>
                <a:spcPct val="110000"/>
              </a:lnSpc>
              <a:buFontTx/>
              <a:buNone/>
            </a:pPr>
            <a:r>
              <a:rPr lang="ru-RU" dirty="0"/>
              <a:t>     </a:t>
            </a:r>
            <a:r>
              <a:rPr lang="ru-RU" sz="2400" dirty="0"/>
              <a:t>Цель Концепции — определение основных направлений развития и модернизации школьных библиотек России до 2015 года. Положения Концепции основаны на анализе проблемной ситуации в деятельности российских школьных библиотек и учитывают происходящие в обществе демографические, политические, экономические и социально-культурные изменения и их влияние на условия функционирования библиотечной системы страны в целом и школьных библиотек, в частности.</a:t>
            </a:r>
          </a:p>
        </p:txBody>
      </p:sp>
      <p:sp>
        <p:nvSpPr>
          <p:cNvPr id="69634" name="Rectangle 2"/>
          <p:cNvSpPr>
            <a:spLocks noGrp="1" noChangeArrowheads="1"/>
          </p:cNvSpPr>
          <p:nvPr>
            <p:ph type="title"/>
          </p:nvPr>
        </p:nvSpPr>
        <p:spPr>
          <a:xfrm>
            <a:off x="533400" y="609600"/>
            <a:ext cx="8153400" cy="1219200"/>
          </a:xfrm>
        </p:spPr>
        <p:txBody>
          <a:bodyPr>
            <a:normAutofit fontScale="90000"/>
          </a:bodyPr>
          <a:lstStyle/>
          <a:p>
            <a:r>
              <a:rPr lang="ru-RU" sz="2800"/>
              <a:t>Концепция развития библиотек общеобразовательных учреждений Российской Федерации до 2015 года </a:t>
            </a:r>
            <a:r>
              <a:rPr lang="ru-RU" sz="2000"/>
              <a:t>(утверждёна в 2009 г.)</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Rectangle 3"/>
          <p:cNvSpPr>
            <a:spLocks noGrp="1" noChangeArrowheads="1"/>
          </p:cNvSpPr>
          <p:nvPr>
            <p:ph idx="1"/>
          </p:nvPr>
        </p:nvSpPr>
        <p:spPr/>
        <p:txBody>
          <a:bodyPr>
            <a:normAutofit/>
          </a:bodyPr>
          <a:lstStyle/>
          <a:p>
            <a:pPr>
              <a:lnSpc>
                <a:spcPct val="90000"/>
              </a:lnSpc>
            </a:pPr>
            <a:r>
              <a:rPr lang="ru-RU" sz="2400"/>
              <a:t>обновление нормативно-правовой базы деятельности библиотек ОУ;</a:t>
            </a:r>
          </a:p>
          <a:p>
            <a:pPr>
              <a:lnSpc>
                <a:spcPct val="90000"/>
              </a:lnSpc>
            </a:pPr>
            <a:r>
              <a:rPr lang="ru-RU" sz="2400"/>
              <a:t>совершенствование материально-технического обеспечения библиотек ОУ;</a:t>
            </a:r>
          </a:p>
          <a:p>
            <a:pPr>
              <a:lnSpc>
                <a:spcPct val="90000"/>
              </a:lnSpc>
            </a:pPr>
            <a:r>
              <a:rPr lang="ru-RU" sz="2400"/>
              <a:t>формирование качественных книжных фондов библиотек ОУ;</a:t>
            </a:r>
          </a:p>
          <a:p>
            <a:pPr>
              <a:lnSpc>
                <a:spcPct val="90000"/>
              </a:lnSpc>
            </a:pPr>
            <a:r>
              <a:rPr lang="ru-RU" sz="2400"/>
              <a:t>развитие кооперации и интеграции библиотек ОУ, координации деятельности школьных библиотек и библиотек системы Минкультуры России и других ведомств;</a:t>
            </a:r>
          </a:p>
          <a:p>
            <a:pPr>
              <a:lnSpc>
                <a:spcPct val="90000"/>
              </a:lnSpc>
            </a:pPr>
            <a:r>
              <a:rPr lang="ru-RU" sz="2400"/>
              <a:t>развитие системы подготовки, переподготовки и повышения квалификации библиотекарей ОУ.</a:t>
            </a:r>
          </a:p>
        </p:txBody>
      </p:sp>
      <p:sp>
        <p:nvSpPr>
          <p:cNvPr id="70658" name="Rectangle 2"/>
          <p:cNvSpPr>
            <a:spLocks noGrp="1" noChangeArrowheads="1"/>
          </p:cNvSpPr>
          <p:nvPr>
            <p:ph type="title"/>
          </p:nvPr>
        </p:nvSpPr>
        <p:spPr>
          <a:xfrm>
            <a:off x="609600" y="274638"/>
            <a:ext cx="8534400" cy="1143000"/>
          </a:xfrm>
        </p:spPr>
        <p:txBody>
          <a:bodyPr>
            <a:normAutofit fontScale="90000"/>
          </a:bodyPr>
          <a:lstStyle/>
          <a:p>
            <a:r>
              <a:rPr lang="ru-RU" sz="3200" dirty="0"/>
              <a:t>Основные направления развития и модернизации школьных библиотек России</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3"/>
          <p:cNvSpPr>
            <a:spLocks noGrp="1" noChangeArrowheads="1"/>
          </p:cNvSpPr>
          <p:nvPr>
            <p:ph idx="1"/>
          </p:nvPr>
        </p:nvSpPr>
        <p:spPr/>
        <p:txBody>
          <a:bodyPr/>
          <a:lstStyle/>
          <a:p>
            <a:pPr algn="ctr">
              <a:buFontTx/>
              <a:buNone/>
            </a:pPr>
            <a:r>
              <a:rPr lang="ru-RU" b="1" dirty="0">
                <a:hlinkClick r:id="rId2" action="ppaction://hlinkfile"/>
              </a:rPr>
              <a:t>Уровни реализации Концепции развития библиотек ОУ</a:t>
            </a:r>
          </a:p>
          <a:p>
            <a:pPr algn="ctr">
              <a:buFontTx/>
              <a:buNone/>
            </a:pPr>
            <a:r>
              <a:rPr lang="ru-RU" b="1" dirty="0">
                <a:hlinkClick r:id="rId2" action="ppaction://hlinkfile"/>
              </a:rPr>
              <a:t>Российской Федерации до 2015 г.</a:t>
            </a:r>
            <a:endParaRPr lang="ru-RU" b="1" dirty="0"/>
          </a:p>
        </p:txBody>
      </p:sp>
      <p:sp>
        <p:nvSpPr>
          <p:cNvPr id="54274" name="Rectangle 2"/>
          <p:cNvSpPr>
            <a:spLocks noGrp="1" noChangeArrowheads="1"/>
          </p:cNvSpPr>
          <p:nvPr>
            <p:ph type="title"/>
          </p:nvPr>
        </p:nvSpPr>
        <p:spPr/>
        <p:txBody>
          <a:bodyPr/>
          <a:lstStyle/>
          <a:p>
            <a:endParaRPr lang="ru-RU"/>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Rectangle 3"/>
          <p:cNvSpPr>
            <a:spLocks noGrp="1" noChangeArrowheads="1"/>
          </p:cNvSpPr>
          <p:nvPr>
            <p:ph idx="1"/>
          </p:nvPr>
        </p:nvSpPr>
        <p:spPr/>
        <p:txBody>
          <a:bodyPr>
            <a:normAutofit fontScale="92500" lnSpcReduction="20000"/>
          </a:bodyPr>
          <a:lstStyle/>
          <a:p>
            <a:pPr>
              <a:lnSpc>
                <a:spcPct val="110000"/>
              </a:lnSpc>
            </a:pPr>
            <a:r>
              <a:rPr lang="ru-RU" sz="2000" dirty="0"/>
              <a:t>Концепция развития электронного обучения, реализации дистанционных образовательных технологий в Ярославской области (ПРИКАЗ от 29.08.2012 № 424/01-03 г. Ярославль) </a:t>
            </a:r>
          </a:p>
          <a:p>
            <a:pPr>
              <a:lnSpc>
                <a:spcPct val="110000"/>
              </a:lnSpc>
            </a:pPr>
            <a:r>
              <a:rPr lang="ru-RU" sz="2000" dirty="0"/>
              <a:t>Комплекс мер по модернизации системы общего образования в Ярославской области на 2013 год. УТВЕРЖДЁН постановлением  Правительства области от 26.02.2013 № 173-п. </a:t>
            </a:r>
            <a:endParaRPr lang="ru-RU" sz="2000" i="1" dirty="0"/>
          </a:p>
          <a:p>
            <a:pPr>
              <a:lnSpc>
                <a:spcPct val="110000"/>
              </a:lnSpc>
            </a:pPr>
            <a:r>
              <a:rPr lang="ru-RU" sz="2000" dirty="0"/>
              <a:t>План мероприятий в рамках проведения Года культуры в 2014 году в Ярославской области, утверждённый в 2013 году</a:t>
            </a:r>
          </a:p>
          <a:p>
            <a:pPr>
              <a:lnSpc>
                <a:spcPct val="110000"/>
              </a:lnSpc>
            </a:pPr>
            <a:r>
              <a:rPr lang="ru-RU" sz="2000" dirty="0"/>
              <a:t>Закон Ярославской области «О библиотечном деле и обязательном экземпляре документов» принят Ярославской областной Думой 18 февраля 2014 года. Создан в соответствии с Федеральным законом от 29 декабря 1994 года № 78-ФЗ «О библиотечном деле» и Федеральным законом от 29 декабря 1994 года № 77-ФЗ «Об обязательном экземпляре документов». </a:t>
            </a:r>
          </a:p>
          <a:p>
            <a:pPr>
              <a:lnSpc>
                <a:spcPct val="80000"/>
              </a:lnSpc>
            </a:pPr>
            <a:endParaRPr lang="ru-RU" sz="2000" dirty="0"/>
          </a:p>
        </p:txBody>
      </p:sp>
      <p:sp>
        <p:nvSpPr>
          <p:cNvPr id="71682" name="Rectangle 2"/>
          <p:cNvSpPr>
            <a:spLocks noGrp="1" noChangeArrowheads="1"/>
          </p:cNvSpPr>
          <p:nvPr>
            <p:ph type="title"/>
          </p:nvPr>
        </p:nvSpPr>
        <p:spPr>
          <a:xfrm>
            <a:off x="609600" y="533400"/>
            <a:ext cx="8077200" cy="304800"/>
          </a:xfrm>
        </p:spPr>
        <p:txBody>
          <a:bodyPr>
            <a:normAutofit fontScale="90000"/>
          </a:bodyPr>
          <a:lstStyle/>
          <a:p>
            <a:r>
              <a:rPr lang="ru-RU" sz="2800"/>
              <a:t>Нормативные документы, регламентирующие деятельность школьной библиотеки (региональный уровень)</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Rectangle 3"/>
          <p:cNvSpPr>
            <a:spLocks noGrp="1" noChangeArrowheads="1"/>
          </p:cNvSpPr>
          <p:nvPr>
            <p:ph idx="1"/>
          </p:nvPr>
        </p:nvSpPr>
        <p:spPr>
          <a:xfrm>
            <a:off x="457200" y="1219200"/>
            <a:ext cx="8229600" cy="5364163"/>
          </a:xfrm>
        </p:spPr>
        <p:txBody>
          <a:bodyPr>
            <a:normAutofit fontScale="85000" lnSpcReduction="10000"/>
          </a:bodyPr>
          <a:lstStyle/>
          <a:p>
            <a:pPr>
              <a:lnSpc>
                <a:spcPct val="110000"/>
              </a:lnSpc>
            </a:pPr>
            <a:r>
              <a:rPr lang="ru-RU" sz="2000" dirty="0"/>
              <a:t>Подпрограмма «Библиотечная информационная деятельность» в рамках целевой программы «Развитие культуры Курганской области на 2006-2008 годы».</a:t>
            </a:r>
          </a:p>
          <a:p>
            <a:pPr>
              <a:lnSpc>
                <a:spcPct val="110000"/>
              </a:lnSpc>
            </a:pPr>
            <a:r>
              <a:rPr lang="ru-RU" sz="2000" dirty="0"/>
              <a:t>Областная государственная программа «Развитие библиотечной сети в Свердловской области» на 2009-2011 годы.</a:t>
            </a:r>
          </a:p>
          <a:p>
            <a:pPr>
              <a:lnSpc>
                <a:spcPct val="110000"/>
              </a:lnSpc>
            </a:pPr>
            <a:r>
              <a:rPr lang="ru-RU" sz="2000" dirty="0"/>
              <a:t>Областная целевая программа «Основные направления развития культуры Тюменской области на 2008-2010 годы», утверждена распоряжением губернатора Тюменской области от 26.12.07 г. 1634-рп.</a:t>
            </a:r>
          </a:p>
          <a:p>
            <a:pPr>
              <a:lnSpc>
                <a:spcPct val="110000"/>
              </a:lnSpc>
            </a:pPr>
            <a:r>
              <a:rPr lang="ru-RU" sz="2000" dirty="0"/>
              <a:t>Закон Ханты-Мансийского автономного округа - Югры от 20 декабря 2000 года № </a:t>
            </a:r>
            <a:r>
              <a:rPr lang="ru-RU" sz="2000" dirty="0" err="1"/>
              <a:t>ПО-оз</a:t>
            </a:r>
            <a:r>
              <a:rPr lang="ru-RU" sz="2000" dirty="0"/>
              <a:t> «О библиотечном деле и обязательном экземпляре документов в Ханты-Мансийском автономном округе».</a:t>
            </a:r>
          </a:p>
          <a:p>
            <a:pPr>
              <a:lnSpc>
                <a:spcPct val="110000"/>
              </a:lnSpc>
            </a:pPr>
            <a:r>
              <a:rPr lang="ru-RU" sz="2000" dirty="0"/>
              <a:t>Окружная программа развития библиотечного дела "Формирование библиотечно-информационного пространства в Ямало-Ненецком автономном округе» на 2011-2015 годы.</a:t>
            </a:r>
          </a:p>
          <a:p>
            <a:pPr>
              <a:lnSpc>
                <a:spcPct val="110000"/>
              </a:lnSpc>
            </a:pPr>
            <a:r>
              <a:rPr lang="ru-RU" sz="2000" dirty="0"/>
              <a:t>Концепция модели библиотеки образовательного учреждения: Региональный вариант (Уральский федеральный округ), 2010 г.</a:t>
            </a:r>
          </a:p>
        </p:txBody>
      </p:sp>
      <p:sp>
        <p:nvSpPr>
          <p:cNvPr id="72706" name="Rectangle 2"/>
          <p:cNvSpPr>
            <a:spLocks noGrp="1" noChangeArrowheads="1"/>
          </p:cNvSpPr>
          <p:nvPr>
            <p:ph type="title"/>
          </p:nvPr>
        </p:nvSpPr>
        <p:spPr>
          <a:xfrm>
            <a:off x="457200" y="152400"/>
            <a:ext cx="8229600" cy="990600"/>
          </a:xfrm>
        </p:spPr>
        <p:txBody>
          <a:bodyPr>
            <a:normAutofit/>
          </a:bodyPr>
          <a:lstStyle/>
          <a:p>
            <a:pPr algn="ctr"/>
            <a:r>
              <a:rPr lang="ru-RU" sz="4000" dirty="0" smtClean="0"/>
              <a:t>Опыт</a:t>
            </a:r>
            <a:r>
              <a:rPr lang="ru-RU" sz="4000" dirty="0" smtClean="0"/>
              <a:t> регионов</a:t>
            </a:r>
            <a:endParaRPr lang="ru-RU" sz="4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3"/>
          <p:cNvSpPr>
            <a:spLocks noGrp="1" noChangeArrowheads="1"/>
          </p:cNvSpPr>
          <p:nvPr>
            <p:ph idx="1"/>
          </p:nvPr>
        </p:nvSpPr>
        <p:spPr>
          <a:xfrm>
            <a:off x="381000" y="1219200"/>
            <a:ext cx="8229600" cy="4953000"/>
          </a:xfrm>
        </p:spPr>
        <p:txBody>
          <a:bodyPr>
            <a:normAutofit fontScale="92500" lnSpcReduction="20000"/>
          </a:bodyPr>
          <a:lstStyle/>
          <a:p>
            <a:pPr>
              <a:lnSpc>
                <a:spcPct val="110000"/>
              </a:lnSpc>
              <a:buFontTx/>
              <a:buNone/>
            </a:pPr>
            <a:r>
              <a:rPr lang="ru-RU" sz="1800" dirty="0"/>
              <a:t>● программа модернизации библиотек общеобразовательных учреждений;</a:t>
            </a:r>
          </a:p>
          <a:p>
            <a:pPr>
              <a:lnSpc>
                <a:spcPct val="110000"/>
              </a:lnSpc>
              <a:buFontTx/>
              <a:buNone/>
            </a:pPr>
            <a:r>
              <a:rPr lang="ru-RU" sz="1800" dirty="0"/>
              <a:t>● модельный стандарт библиотеки общеобразовательного учреждения, включающий нормативы на кадровые и материальные ресурсы; критерии оценки эффективности деятельности школьной библиотеки; совокупность индикаторов, предназначенных для последующего аудита и сертификации школьных библиотек;</a:t>
            </a:r>
          </a:p>
          <a:p>
            <a:pPr>
              <a:lnSpc>
                <a:spcPct val="110000"/>
              </a:lnSpc>
              <a:buFontTx/>
              <a:buNone/>
            </a:pPr>
            <a:r>
              <a:rPr lang="ru-RU" sz="1800" dirty="0"/>
              <a:t>● предложения к внесению изменений и дополнений в федеральный и региональные законы «Об образовании», касающиеся правового статуса школьных библиотек и библиотекаря;</a:t>
            </a:r>
          </a:p>
          <a:p>
            <a:pPr>
              <a:lnSpc>
                <a:spcPct val="110000"/>
              </a:lnSpc>
              <a:buFontTx/>
              <a:buNone/>
            </a:pPr>
            <a:r>
              <a:rPr lang="ru-RU" sz="1800" dirty="0"/>
              <a:t>● новую версию «Положения о школьной библиотеке», отвечающую требованиям времени и возможностям общеобразовательных учреждений разных типов и видов;</a:t>
            </a:r>
          </a:p>
          <a:p>
            <a:pPr>
              <a:lnSpc>
                <a:spcPct val="110000"/>
              </a:lnSpc>
              <a:buFontTx/>
              <a:buNone/>
            </a:pPr>
            <a:r>
              <a:rPr lang="ru-RU" sz="1800" dirty="0"/>
              <a:t>● нормативы обеспечения учащихся учебной, программной и той дополнительной литературой и электронными документами в соответствии с учебно-воспитательным процессом школы;</a:t>
            </a:r>
          </a:p>
          <a:p>
            <a:pPr>
              <a:lnSpc>
                <a:spcPct val="110000"/>
              </a:lnSpc>
              <a:buFontTx/>
              <a:buNone/>
            </a:pPr>
            <a:r>
              <a:rPr lang="ru-RU" sz="1800" dirty="0"/>
              <a:t>● нормативы обеспечения педагогического коллектива школы методическими и иными необходимыми документами на всех видах носителей информации;</a:t>
            </a:r>
          </a:p>
          <a:p>
            <a:pPr>
              <a:lnSpc>
                <a:spcPct val="80000"/>
              </a:lnSpc>
              <a:buFontTx/>
              <a:buNone/>
            </a:pPr>
            <a:endParaRPr lang="ru-RU" sz="1800" dirty="0"/>
          </a:p>
        </p:txBody>
      </p:sp>
      <p:sp>
        <p:nvSpPr>
          <p:cNvPr id="73732" name="Text Box 4"/>
          <p:cNvSpPr txBox="1">
            <a:spLocks noChangeArrowheads="1"/>
          </p:cNvSpPr>
          <p:nvPr/>
        </p:nvSpPr>
        <p:spPr bwMode="auto">
          <a:xfrm>
            <a:off x="685800" y="457200"/>
            <a:ext cx="7931150" cy="579438"/>
          </a:xfrm>
          <a:prstGeom prst="rect">
            <a:avLst/>
          </a:prstGeom>
          <a:noFill/>
          <a:ln w="9525">
            <a:noFill/>
            <a:miter lim="800000"/>
            <a:headEnd/>
            <a:tailEnd/>
          </a:ln>
          <a:effectLst/>
        </p:spPr>
        <p:txBody>
          <a:bodyPr wrap="none">
            <a:spAutoFit/>
          </a:bodyPr>
          <a:lstStyle/>
          <a:p>
            <a:r>
              <a:rPr lang="ru-RU" sz="3200"/>
              <a:t>Пакет нормативно-правовых документов</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3" name="Rectangle 3"/>
          <p:cNvSpPr>
            <a:spLocks noGrp="1" noChangeArrowheads="1"/>
          </p:cNvSpPr>
          <p:nvPr>
            <p:ph idx="1"/>
          </p:nvPr>
        </p:nvSpPr>
        <p:spPr>
          <a:xfrm>
            <a:off x="457200" y="1143000"/>
            <a:ext cx="8229600" cy="5410200"/>
          </a:xfrm>
        </p:spPr>
        <p:txBody>
          <a:bodyPr>
            <a:normAutofit fontScale="85000" lnSpcReduction="10000"/>
          </a:bodyPr>
          <a:lstStyle/>
          <a:p>
            <a:pPr>
              <a:lnSpc>
                <a:spcPct val="110000"/>
              </a:lnSpc>
            </a:pPr>
            <a:r>
              <a:rPr lang="ru-RU" sz="1800" dirty="0"/>
              <a:t>нормативы </a:t>
            </a:r>
            <a:r>
              <a:rPr lang="ru-RU" sz="1800" dirty="0" smtClean="0"/>
              <a:t>материально- </a:t>
            </a:r>
            <a:r>
              <a:rPr lang="ru-RU" sz="1800" dirty="0"/>
              <a:t>технического обеспечения библиотек общеобразовательных учреждений в соответствии с современными требованиями образовательного процесса;</a:t>
            </a:r>
          </a:p>
          <a:p>
            <a:pPr>
              <a:lnSpc>
                <a:spcPct val="110000"/>
              </a:lnSpc>
              <a:buFontTx/>
              <a:buNone/>
            </a:pPr>
            <a:r>
              <a:rPr lang="ru-RU" sz="1800" dirty="0"/>
              <a:t>● </a:t>
            </a:r>
            <a:r>
              <a:rPr lang="ru-RU" sz="1800" dirty="0" smtClean="0"/>
              <a:t>нормативы </a:t>
            </a:r>
            <a:r>
              <a:rPr lang="ru-RU" sz="1800" dirty="0"/>
              <a:t>размеров площадей библиотек общеобразовательных учреждений в соответствии с современными требованиями СанПиН 2.4.2.1178 02 (п.2.3.20</a:t>
            </a:r>
            <a:r>
              <a:rPr lang="ru-RU" sz="1800" dirty="0" smtClean="0"/>
              <a:t>);</a:t>
            </a:r>
            <a:endParaRPr lang="ru-RU" sz="1800" dirty="0"/>
          </a:p>
          <a:p>
            <a:pPr>
              <a:lnSpc>
                <a:spcPct val="110000"/>
              </a:lnSpc>
              <a:buFontTx/>
              <a:buNone/>
            </a:pPr>
            <a:r>
              <a:rPr lang="ru-RU" sz="1800" dirty="0"/>
              <a:t>● предложения о включении школьных библиотек в соответствующие образовательные проекты;</a:t>
            </a:r>
          </a:p>
          <a:p>
            <a:pPr>
              <a:lnSpc>
                <a:spcPct val="110000"/>
              </a:lnSpc>
              <a:buFontTx/>
              <a:buNone/>
            </a:pPr>
            <a:r>
              <a:rPr lang="ru-RU" sz="1800" dirty="0"/>
              <a:t>● примерные должностные инструкции работников школьной библиотеки;</a:t>
            </a:r>
          </a:p>
          <a:p>
            <a:pPr>
              <a:lnSpc>
                <a:spcPct val="110000"/>
              </a:lnSpc>
              <a:buFontTx/>
              <a:buNone/>
            </a:pPr>
            <a:r>
              <a:rPr lang="ru-RU" sz="1800" dirty="0"/>
              <a:t>● методические рекомендации по внесению в Уставы школ положений о школьной библиотеке, ее статусе, правах и обязанностях;</a:t>
            </a:r>
          </a:p>
          <a:p>
            <a:pPr>
              <a:lnSpc>
                <a:spcPct val="110000"/>
              </a:lnSpc>
              <a:buFontTx/>
              <a:buNone/>
            </a:pPr>
            <a:r>
              <a:rPr lang="ru-RU" sz="1800" dirty="0"/>
              <a:t>● методические рекомендации по вопросам организации регулярного — необходимого и достаточного — комплектования фондов школьных библиотек и их систематического изучения;</a:t>
            </a:r>
          </a:p>
          <a:p>
            <a:pPr>
              <a:lnSpc>
                <a:spcPct val="110000"/>
              </a:lnSpc>
              <a:buFontTx/>
              <a:buNone/>
            </a:pPr>
            <a:r>
              <a:rPr lang="ru-RU" sz="1800" dirty="0"/>
              <a:t>● методические рекомендации по ведению учетных документов;</a:t>
            </a:r>
          </a:p>
          <a:p>
            <a:pPr>
              <a:lnSpc>
                <a:spcPct val="110000"/>
              </a:lnSpc>
              <a:buFontTx/>
              <a:buNone/>
            </a:pPr>
            <a:r>
              <a:rPr lang="ru-RU" sz="1800" dirty="0"/>
              <a:t>● методические рекомендации по созданию и ведению электронных каталогов и баз данных;</a:t>
            </a:r>
          </a:p>
          <a:p>
            <a:pPr>
              <a:lnSpc>
                <a:spcPct val="110000"/>
              </a:lnSpc>
              <a:buFontTx/>
              <a:buNone/>
            </a:pPr>
            <a:r>
              <a:rPr lang="ru-RU" sz="1800" dirty="0"/>
              <a:t>● методические рекомендации по организации </a:t>
            </a:r>
            <a:r>
              <a:rPr lang="ru-RU" sz="1800" dirty="0" err="1"/>
              <a:t>медиатек</a:t>
            </a:r>
            <a:r>
              <a:rPr lang="ru-RU" sz="1800" dirty="0"/>
              <a:t> и </a:t>
            </a:r>
            <a:r>
              <a:rPr lang="ru-RU" sz="1800" dirty="0" err="1"/>
              <a:t>медиацентров</a:t>
            </a:r>
            <a:r>
              <a:rPr lang="ru-RU" sz="1800" dirty="0"/>
              <a:t>;</a:t>
            </a:r>
          </a:p>
          <a:p>
            <a:pPr>
              <a:lnSpc>
                <a:spcPct val="110000"/>
              </a:lnSpc>
              <a:buFontTx/>
              <a:buNone/>
            </a:pPr>
            <a:r>
              <a:rPr lang="ru-RU" sz="1800" dirty="0"/>
              <a:t>● методические рекомендации по организации информационной подготовки и формированию информационной культуры учащихся в условиях школьной библиотеки.</a:t>
            </a:r>
          </a:p>
          <a:p>
            <a:pPr>
              <a:lnSpc>
                <a:spcPct val="80000"/>
              </a:lnSpc>
            </a:pPr>
            <a:endParaRPr lang="ru-RU" sz="1800" dirty="0"/>
          </a:p>
        </p:txBody>
      </p:sp>
      <p:sp>
        <p:nvSpPr>
          <p:cNvPr id="128002" name="Rectangle 2"/>
          <p:cNvSpPr>
            <a:spLocks noGrp="1" noChangeArrowheads="1"/>
          </p:cNvSpPr>
          <p:nvPr>
            <p:ph type="title"/>
          </p:nvPr>
        </p:nvSpPr>
        <p:spPr>
          <a:xfrm>
            <a:off x="457200" y="274638"/>
            <a:ext cx="8229600" cy="868362"/>
          </a:xfrm>
        </p:spPr>
        <p:txBody>
          <a:bodyPr>
            <a:normAutofit fontScale="90000"/>
          </a:bodyPr>
          <a:lstStyle/>
          <a:p>
            <a:r>
              <a:rPr lang="ru-RU" sz="3200">
                <a:solidFill>
                  <a:schemeClr val="tx1"/>
                </a:solidFill>
              </a:rPr>
              <a:t>Пакет нормативно-правовых документов</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Rectangle 3"/>
          <p:cNvSpPr>
            <a:spLocks noGrp="1" noChangeArrowheads="1"/>
          </p:cNvSpPr>
          <p:nvPr>
            <p:ph idx="1"/>
          </p:nvPr>
        </p:nvSpPr>
        <p:spPr>
          <a:xfrm>
            <a:off x="457200" y="1905000"/>
            <a:ext cx="8229600" cy="4724400"/>
          </a:xfrm>
        </p:spPr>
        <p:txBody>
          <a:bodyPr>
            <a:normAutofit lnSpcReduction="10000"/>
          </a:bodyPr>
          <a:lstStyle/>
          <a:p>
            <a:pPr>
              <a:lnSpc>
                <a:spcPct val="80000"/>
              </a:lnSpc>
              <a:buFontTx/>
              <a:buNone/>
            </a:pPr>
            <a:r>
              <a:rPr lang="ru-RU" sz="2000" b="1" dirty="0"/>
              <a:t>Система образования</a:t>
            </a:r>
            <a:endParaRPr lang="ru-RU" sz="2000" dirty="0"/>
          </a:p>
          <a:p>
            <a:pPr>
              <a:buFontTx/>
              <a:buNone/>
            </a:pPr>
            <a:r>
              <a:rPr lang="ru-RU" sz="2000" dirty="0"/>
              <a:t>1.	Разработка и внедрение высококачественных современных учебных программ, методик, подходов и технологий, направленных на повышение читательской и культурной компетентности граждан, развитие читательских интересов, продвижение книги и чтения во всех типах образовательных и воспитательных учреждений всех уровней системы образования.</a:t>
            </a:r>
          </a:p>
          <a:p>
            <a:pPr>
              <a:buFontTx/>
              <a:buNone/>
            </a:pPr>
            <a:r>
              <a:rPr lang="ru-RU" sz="2000" dirty="0"/>
              <a:t>2.	Разработка системы критериев оценки достижений обучающихся с точки зрения их читательской и культурной компетентности. Исследование проблем чтения в образовательных и воспитательных учреждениях.</a:t>
            </a:r>
          </a:p>
          <a:p>
            <a:pPr>
              <a:buFontTx/>
              <a:buNone/>
            </a:pPr>
            <a:r>
              <a:rPr lang="ru-RU" sz="2000" dirty="0"/>
              <a:t>3.	Развитие системы мониторинга состояния системы образования с точки зрения обеспечения условий для развития читательской и культурной компетентности обучающихся.</a:t>
            </a:r>
          </a:p>
          <a:p>
            <a:pPr>
              <a:lnSpc>
                <a:spcPct val="80000"/>
              </a:lnSpc>
              <a:buFontTx/>
              <a:buNone/>
            </a:pPr>
            <a:endParaRPr lang="ru-RU" sz="2000" dirty="0"/>
          </a:p>
        </p:txBody>
      </p:sp>
      <p:sp>
        <p:nvSpPr>
          <p:cNvPr id="74754" name="Rectangle 2"/>
          <p:cNvSpPr>
            <a:spLocks noGrp="1" noChangeArrowheads="1"/>
          </p:cNvSpPr>
          <p:nvPr>
            <p:ph type="title"/>
          </p:nvPr>
        </p:nvSpPr>
        <p:spPr/>
        <p:txBody>
          <a:bodyPr>
            <a:normAutofit fontScale="90000"/>
          </a:bodyPr>
          <a:lstStyle/>
          <a:p>
            <a:r>
              <a:rPr lang="ru-RU" sz="2400" dirty="0" smtClean="0"/>
              <a:t>Национальная программа поддержки </a:t>
            </a:r>
            <a:r>
              <a:rPr lang="ru-RU" sz="2400" dirty="0"/>
              <a:t>и развития чтения, </a:t>
            </a:r>
            <a:r>
              <a:rPr lang="ru-RU" sz="2400" dirty="0" smtClean="0"/>
              <a:t>подготовленная  </a:t>
            </a:r>
            <a:r>
              <a:rPr lang="ru-RU" sz="2400" dirty="0"/>
              <a:t>Федеральным агентством по печати и массовым коммуникациям и Российским </a:t>
            </a:r>
            <a:r>
              <a:rPr lang="ru-RU" sz="2400" dirty="0" smtClean="0"/>
              <a:t>книжным </a:t>
            </a:r>
            <a:r>
              <a:rPr lang="ru-RU" sz="2400" dirty="0"/>
              <a:t>союзом и рассчитанной на 2007-2020 годы</a:t>
            </a:r>
            <a:r>
              <a:rPr lang="ru-RU" sz="4000" dirty="0"/>
              <a: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7" name="Rectangle 3"/>
          <p:cNvSpPr>
            <a:spLocks noGrp="1" noChangeArrowheads="1"/>
          </p:cNvSpPr>
          <p:nvPr>
            <p:ph idx="1"/>
          </p:nvPr>
        </p:nvSpPr>
        <p:spPr>
          <a:xfrm>
            <a:off x="457200" y="1981200"/>
            <a:ext cx="8229600" cy="4144963"/>
          </a:xfrm>
        </p:spPr>
        <p:txBody>
          <a:bodyPr>
            <a:normAutofit fontScale="92500" lnSpcReduction="10000"/>
          </a:bodyPr>
          <a:lstStyle/>
          <a:p>
            <a:pPr>
              <a:buFontTx/>
              <a:buNone/>
            </a:pPr>
            <a:r>
              <a:rPr lang="ru-RU" sz="1800" dirty="0"/>
              <a:t>4. Кадровое, информационное и научно-методическое обеспечение деятельности образовательных и воспитательных учреждений в области продвижения чтения, развития читательской и культурной компетентности обучающихся.</a:t>
            </a:r>
          </a:p>
          <a:p>
            <a:pPr>
              <a:buFontTx/>
              <a:buNone/>
            </a:pPr>
            <a:r>
              <a:rPr lang="ru-RU" sz="1800" dirty="0"/>
              <a:t>5.	Совершенствование нормативно-правовой базы системы образования в части усиления роли и внимания к чтению в образовательном процессе.</a:t>
            </a:r>
          </a:p>
          <a:p>
            <a:pPr>
              <a:buFontTx/>
              <a:buNone/>
            </a:pPr>
            <a:r>
              <a:rPr lang="ru-RU" sz="1800" dirty="0"/>
              <a:t>6.	Развитие новых форм взаимодействия образовательных и культурно-просветительских учреждений.</a:t>
            </a:r>
          </a:p>
          <a:p>
            <a:pPr>
              <a:buFontTx/>
              <a:buNone/>
            </a:pPr>
            <a:r>
              <a:rPr lang="ru-RU" sz="1800" dirty="0"/>
              <a:t>7.	</a:t>
            </a:r>
            <a:r>
              <a:rPr lang="ru-RU" sz="1800" b="1" dirty="0"/>
              <a:t>Модернизация библиотек образовательных и воспитательных учреждений: библиотечных фондов, материально-технической базы, </a:t>
            </a:r>
            <a:r>
              <a:rPr lang="ru-RU" sz="1800" b="1" i="1" dirty="0"/>
              <a:t>моделей библиотечного обслуживания.</a:t>
            </a:r>
            <a:endParaRPr lang="ru-RU" sz="1800" b="1" dirty="0"/>
          </a:p>
          <a:p>
            <a:pPr>
              <a:buFontTx/>
              <a:buNone/>
            </a:pPr>
            <a:r>
              <a:rPr lang="ru-RU" sz="1800" dirty="0"/>
              <a:t>8.</a:t>
            </a:r>
            <a:r>
              <a:rPr lang="ru-RU" sz="1800" b="1" dirty="0"/>
              <a:t>	</a:t>
            </a:r>
            <a:r>
              <a:rPr lang="ru-RU" sz="1800" dirty="0"/>
              <a:t>Развитие системы мониторинга школьных библиотек, создание системы отбора и рекомендаций литературы для комплектования фондов и формирования репертуара чтения в библиотеках воспитательных и образовательных учреждений</a:t>
            </a:r>
            <a:r>
              <a:rPr lang="ru-RU" sz="1800" dirty="0" smtClean="0"/>
              <a:t>.</a:t>
            </a:r>
            <a:endParaRPr lang="ru-RU" sz="1800" dirty="0"/>
          </a:p>
          <a:p>
            <a:pPr>
              <a:lnSpc>
                <a:spcPct val="80000"/>
              </a:lnSpc>
            </a:pPr>
            <a:endParaRPr lang="ru-RU" sz="1800" dirty="0"/>
          </a:p>
        </p:txBody>
      </p:sp>
      <p:sp>
        <p:nvSpPr>
          <p:cNvPr id="129026" name="Rectangle 2"/>
          <p:cNvSpPr>
            <a:spLocks noGrp="1" noChangeArrowheads="1"/>
          </p:cNvSpPr>
          <p:nvPr>
            <p:ph type="title"/>
          </p:nvPr>
        </p:nvSpPr>
        <p:spPr/>
        <p:txBody>
          <a:bodyPr>
            <a:normAutofit fontScale="90000"/>
          </a:bodyPr>
          <a:lstStyle/>
          <a:p>
            <a:r>
              <a:rPr lang="ru-RU" sz="2400" dirty="0" smtClean="0"/>
              <a:t>Национальная программа </a:t>
            </a:r>
            <a:r>
              <a:rPr lang="ru-RU" sz="2400" dirty="0"/>
              <a:t>поддержки и развития чтения, </a:t>
            </a:r>
            <a:r>
              <a:rPr lang="ru-RU" sz="2400" dirty="0" smtClean="0"/>
              <a:t>подготовленная  </a:t>
            </a:r>
            <a:r>
              <a:rPr lang="ru-RU" sz="2400" dirty="0"/>
              <a:t>Федеральным агентством по печати и массовым коммуникациям и Российским книжным союзом и рассчитанной на 2007-2020 годы</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1828800"/>
            <a:ext cx="8229600" cy="4178491"/>
          </a:xfrm>
        </p:spPr>
        <p:txBody>
          <a:bodyPr>
            <a:normAutofit fontScale="55000" lnSpcReduction="20000"/>
          </a:bodyPr>
          <a:lstStyle/>
          <a:p>
            <a:pPr marL="342900" indent="-342900">
              <a:lnSpc>
                <a:spcPct val="120000"/>
              </a:lnSpc>
              <a:buFontTx/>
              <a:buAutoNum type="arabicPeriod"/>
            </a:pPr>
            <a:r>
              <a:rPr lang="ru-RU" sz="3200" b="1" dirty="0">
                <a:latin typeface="Verdana" pitchFamily="34" charset="0"/>
              </a:rPr>
              <a:t>Библиотека-</a:t>
            </a:r>
            <a:r>
              <a:rPr lang="ru-RU" sz="3200" b="1" dirty="0" err="1">
                <a:latin typeface="Verdana" pitchFamily="34" charset="0"/>
              </a:rPr>
              <a:t>медиатека</a:t>
            </a:r>
            <a:r>
              <a:rPr lang="ru-RU" sz="3200" b="1" dirty="0">
                <a:latin typeface="Verdana" pitchFamily="34" charset="0"/>
              </a:rPr>
              <a:t> (библиотечный медиа-, </a:t>
            </a:r>
            <a:r>
              <a:rPr lang="ru-RU" sz="3200" b="1" dirty="0" err="1">
                <a:latin typeface="Verdana" pitchFamily="34" charset="0"/>
              </a:rPr>
              <a:t>мультимедиацентр</a:t>
            </a:r>
            <a:r>
              <a:rPr lang="ru-RU" sz="3200" b="1" dirty="0">
                <a:latin typeface="Verdana" pitchFamily="34" charset="0"/>
              </a:rPr>
              <a:t>).</a:t>
            </a:r>
          </a:p>
          <a:p>
            <a:pPr marL="342900" indent="-342900">
              <a:lnSpc>
                <a:spcPct val="120000"/>
              </a:lnSpc>
              <a:buFontTx/>
              <a:buAutoNum type="arabicPeriod"/>
            </a:pPr>
            <a:r>
              <a:rPr lang="ru-RU" sz="3200" b="1" dirty="0">
                <a:latin typeface="Verdana" pitchFamily="34" charset="0"/>
              </a:rPr>
              <a:t>Библиотека – педагогическое подразделение школы</a:t>
            </a:r>
            <a:r>
              <a:rPr lang="ru-RU" sz="3200" b="1" dirty="0" smtClean="0">
                <a:latin typeface="Verdana" pitchFamily="34" charset="0"/>
              </a:rPr>
              <a:t>.</a:t>
            </a:r>
          </a:p>
          <a:p>
            <a:pPr>
              <a:lnSpc>
                <a:spcPct val="120000"/>
              </a:lnSpc>
              <a:buFontTx/>
              <a:buNone/>
            </a:pPr>
            <a:r>
              <a:rPr lang="ru-RU" sz="3200" b="1" dirty="0"/>
              <a:t>2.1.Библиотека – центр организации научной работы школьников.</a:t>
            </a:r>
          </a:p>
          <a:p>
            <a:pPr>
              <a:lnSpc>
                <a:spcPct val="120000"/>
              </a:lnSpc>
              <a:buFontTx/>
              <a:buNone/>
            </a:pPr>
            <a:r>
              <a:rPr lang="ru-RU" sz="3200" b="1" dirty="0"/>
              <a:t>2.2. Библиотека – профильный ресурсный центр</a:t>
            </a:r>
          </a:p>
          <a:p>
            <a:pPr>
              <a:lnSpc>
                <a:spcPct val="120000"/>
              </a:lnSpc>
              <a:buFontTx/>
              <a:buChar char="-"/>
            </a:pPr>
            <a:r>
              <a:rPr lang="ru-RU" sz="3200" dirty="0"/>
              <a:t>базовые школьные библиотеки по работе с УМК «Социокультурные истоки»; </a:t>
            </a:r>
          </a:p>
          <a:p>
            <a:pPr>
              <a:lnSpc>
                <a:spcPct val="120000"/>
              </a:lnSpc>
              <a:buFontTx/>
              <a:buChar char="-"/>
            </a:pPr>
            <a:r>
              <a:rPr lang="ru-RU" sz="3200" dirty="0"/>
              <a:t>библиотеки – центры духовно-нравственного воспитания; </a:t>
            </a:r>
          </a:p>
          <a:p>
            <a:pPr>
              <a:lnSpc>
                <a:spcPct val="120000"/>
              </a:lnSpc>
              <a:buFontTx/>
              <a:buChar char="-"/>
            </a:pPr>
            <a:r>
              <a:rPr lang="ru-RU" sz="3200" dirty="0"/>
              <a:t>библиотеки – центры экологического просвещения; </a:t>
            </a:r>
          </a:p>
          <a:p>
            <a:pPr>
              <a:lnSpc>
                <a:spcPct val="120000"/>
              </a:lnSpc>
              <a:buFontTx/>
              <a:buChar char="-"/>
            </a:pPr>
            <a:r>
              <a:rPr lang="ru-RU" sz="3200" dirty="0"/>
              <a:t>библиотеки – центры </a:t>
            </a:r>
            <a:r>
              <a:rPr lang="ru-RU" sz="3200" dirty="0" err="1"/>
              <a:t>мультикультурного</a:t>
            </a:r>
            <a:r>
              <a:rPr lang="ru-RU" sz="3200" dirty="0"/>
              <a:t> образования;</a:t>
            </a:r>
          </a:p>
          <a:p>
            <a:pPr>
              <a:lnSpc>
                <a:spcPct val="120000"/>
              </a:lnSpc>
              <a:buFontTx/>
              <a:buChar char="-"/>
            </a:pPr>
            <a:r>
              <a:rPr lang="ru-RU" sz="3200" dirty="0"/>
              <a:t>библиотека – культурно-исторический социально-адаптационный центр.  </a:t>
            </a:r>
            <a:endParaRPr lang="ru-RU" dirty="0"/>
          </a:p>
        </p:txBody>
      </p:sp>
      <p:sp>
        <p:nvSpPr>
          <p:cNvPr id="3" name="Заголовок 2"/>
          <p:cNvSpPr>
            <a:spLocks noGrp="1"/>
          </p:cNvSpPr>
          <p:nvPr>
            <p:ph type="title"/>
          </p:nvPr>
        </p:nvSpPr>
        <p:spPr/>
        <p:txBody>
          <a:bodyPr>
            <a:normAutofit/>
          </a:bodyPr>
          <a:lstStyle/>
          <a:p>
            <a:r>
              <a:rPr lang="ru-RU" sz="3200" dirty="0"/>
              <a:t>Модели библиотечно-информационного обеспечения ОУ </a:t>
            </a:r>
          </a:p>
        </p:txBody>
      </p:sp>
    </p:spTree>
    <p:extLst>
      <p:ext uri="{BB962C8B-B14F-4D97-AF65-F5344CB8AC3E}">
        <p14:creationId xmlns:p14="http://schemas.microsoft.com/office/powerpoint/2010/main" val="35713141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1" name="Rectangle 3"/>
          <p:cNvSpPr>
            <a:spLocks noGrp="1" noChangeArrowheads="1"/>
          </p:cNvSpPr>
          <p:nvPr>
            <p:ph idx="1"/>
          </p:nvPr>
        </p:nvSpPr>
        <p:spPr/>
        <p:txBody>
          <a:bodyPr>
            <a:normAutofit/>
          </a:bodyPr>
          <a:lstStyle/>
          <a:p>
            <a:pPr>
              <a:lnSpc>
                <a:spcPct val="90000"/>
              </a:lnSpc>
              <a:buFontTx/>
              <a:buNone/>
            </a:pPr>
            <a:r>
              <a:rPr lang="ru-RU" sz="2800" dirty="0"/>
              <a:t>   </a:t>
            </a:r>
            <a:r>
              <a:rPr lang="ru-RU" sz="2800" b="1" dirty="0"/>
              <a:t>Модернизация </a:t>
            </a:r>
            <a:r>
              <a:rPr lang="ru-RU" sz="2800" dirty="0"/>
              <a:t>– изменения чего-либо в соответствии с современными требованиями.</a:t>
            </a:r>
          </a:p>
          <a:p>
            <a:pPr>
              <a:lnSpc>
                <a:spcPct val="90000"/>
              </a:lnSpc>
              <a:buFontTx/>
              <a:buNone/>
            </a:pPr>
            <a:endParaRPr lang="ru-RU" sz="2800" dirty="0"/>
          </a:p>
          <a:p>
            <a:pPr>
              <a:lnSpc>
                <a:spcPct val="90000"/>
              </a:lnSpc>
              <a:buFontTx/>
              <a:buNone/>
            </a:pPr>
            <a:r>
              <a:rPr lang="ru-RU" sz="2800" dirty="0"/>
              <a:t>   </a:t>
            </a:r>
          </a:p>
        </p:txBody>
      </p:sp>
      <p:sp>
        <p:nvSpPr>
          <p:cNvPr id="130050" name="Rectangle 2"/>
          <p:cNvSpPr>
            <a:spLocks noGrp="1" noChangeArrowheads="1"/>
          </p:cNvSpPr>
          <p:nvPr>
            <p:ph type="title"/>
          </p:nvPr>
        </p:nvSpPr>
        <p:spPr/>
        <p:txBody>
          <a:bodyPr/>
          <a:lstStyle/>
          <a:p>
            <a:endParaRPr lang="ru-RU"/>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600" y="3106119"/>
            <a:ext cx="3567113"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idx="1"/>
          </p:nvPr>
        </p:nvSpPr>
        <p:spPr/>
        <p:txBody>
          <a:bodyPr/>
          <a:lstStyle/>
          <a:p>
            <a:pPr>
              <a:lnSpc>
                <a:spcPct val="90000"/>
              </a:lnSpc>
            </a:pPr>
            <a:r>
              <a:rPr lang="ru-RU" sz="2400"/>
              <a:t>специфики работы учреждения, профиля, </a:t>
            </a:r>
          </a:p>
          <a:p>
            <a:pPr>
              <a:lnSpc>
                <a:spcPct val="90000"/>
              </a:lnSpc>
            </a:pPr>
            <a:r>
              <a:rPr lang="ru-RU" sz="2400"/>
              <a:t>условий работы,</a:t>
            </a:r>
          </a:p>
          <a:p>
            <a:pPr>
              <a:lnSpc>
                <a:spcPct val="90000"/>
              </a:lnSpc>
            </a:pPr>
            <a:r>
              <a:rPr lang="ru-RU" sz="2400"/>
              <a:t>окружения данной школы, </a:t>
            </a:r>
          </a:p>
          <a:p>
            <a:pPr>
              <a:lnSpc>
                <a:spcPct val="90000"/>
              </a:lnSpc>
            </a:pPr>
            <a:r>
              <a:rPr lang="ru-RU" sz="2400"/>
              <a:t>образовательной политики района, </a:t>
            </a:r>
          </a:p>
          <a:p>
            <a:pPr>
              <a:lnSpc>
                <a:spcPct val="90000"/>
              </a:lnSpc>
            </a:pPr>
            <a:r>
              <a:rPr lang="ru-RU" sz="2400"/>
              <a:t>профессиональных склонностей библиотекаря и т.д.</a:t>
            </a:r>
            <a:r>
              <a:rPr lang="ru-RU"/>
              <a:t> </a:t>
            </a:r>
          </a:p>
        </p:txBody>
      </p:sp>
      <p:sp>
        <p:nvSpPr>
          <p:cNvPr id="16386" name="Rectangle 2"/>
          <p:cNvSpPr>
            <a:spLocks noGrp="1" noChangeArrowheads="1"/>
          </p:cNvSpPr>
          <p:nvPr>
            <p:ph type="title"/>
          </p:nvPr>
        </p:nvSpPr>
        <p:spPr/>
        <p:txBody>
          <a:bodyPr/>
          <a:lstStyle/>
          <a:p>
            <a:r>
              <a:rPr lang="ru-RU" sz="3200" dirty="0"/>
              <a:t>Выбор модели зависит от:</a:t>
            </a:r>
          </a:p>
        </p:txBody>
      </p:sp>
      <p:pic>
        <p:nvPicPr>
          <p:cNvPr id="2050" name="Picture 2" descr="C:\Users\иоц\Documents\РМО\РМО ШБ\библиотека\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34546" y="3733800"/>
            <a:ext cx="3619500" cy="26003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p:txBody>
          <a:bodyPr>
            <a:normAutofit fontScale="92500" lnSpcReduction="10000"/>
          </a:bodyPr>
          <a:lstStyle/>
          <a:p>
            <a:pPr marL="381000" indent="-381000">
              <a:buFontTx/>
              <a:buAutoNum type="arabicPeriod"/>
            </a:pPr>
            <a:r>
              <a:rPr lang="ru-RU" sz="2000" b="1" i="1" dirty="0"/>
              <a:t>Информационно-библиотечный центр</a:t>
            </a:r>
            <a:r>
              <a:rPr lang="ru-RU" sz="2000" dirty="0"/>
              <a:t> – это центр, предоставляющий информацию и идеи, имеющие фундаментальное значение для успешной деятельности в современном мире, который строится на информации и знаниях. (ИБЦ)</a:t>
            </a:r>
          </a:p>
          <a:p>
            <a:pPr marL="381000" indent="-381000">
              <a:buFontTx/>
              <a:buAutoNum type="arabicPeriod"/>
            </a:pPr>
            <a:r>
              <a:rPr lang="ru-RU" sz="2000" b="1" i="1" dirty="0"/>
              <a:t>Информационно-библиотечный центр</a:t>
            </a:r>
            <a:r>
              <a:rPr lang="ru-RU" sz="2000" dirty="0"/>
              <a:t> – структурное подразделение школы с универсальным фондом документов (бумажные и электронные носители), выполняющее функции по сбору, аналитико-синтетической переработке информации и формированию на их основе электронных ресурсов и обеспечивающее доступ к ним читателям.</a:t>
            </a:r>
          </a:p>
          <a:p>
            <a:pPr marL="381000" indent="-381000">
              <a:buFontTx/>
              <a:buAutoNum type="arabicPeriod"/>
            </a:pPr>
            <a:r>
              <a:rPr lang="ru-RU" sz="2000" b="1" i="1" dirty="0"/>
              <a:t>Информационно-библиотечный центр</a:t>
            </a:r>
            <a:r>
              <a:rPr lang="ru-RU" sz="2000" dirty="0"/>
              <a:t> – это центр, в котором сформирована доступная и открытая информационно-образовательная среда с учётом потребностей различных категорий пользователей.</a:t>
            </a:r>
          </a:p>
        </p:txBody>
      </p:sp>
      <p:sp>
        <p:nvSpPr>
          <p:cNvPr id="11266" name="Rectangle 2"/>
          <p:cNvSpPr>
            <a:spLocks noGrp="1" noChangeArrowheads="1"/>
          </p:cNvSpPr>
          <p:nvPr>
            <p:ph type="title"/>
          </p:nvPr>
        </p:nvSpPr>
        <p:spPr/>
        <p:txBody>
          <a:bodyPr/>
          <a:lstStyle/>
          <a:p>
            <a:endParaRPr lang="ru-RU"/>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228600" y="1905000"/>
            <a:ext cx="8686800" cy="4151313"/>
          </a:xfrm>
        </p:spPr>
        <p:txBody>
          <a:bodyPr>
            <a:normAutofit fontScale="85000" lnSpcReduction="20000"/>
          </a:bodyPr>
          <a:lstStyle/>
          <a:p>
            <a:pPr>
              <a:lnSpc>
                <a:spcPct val="120000"/>
              </a:lnSpc>
              <a:buFontTx/>
              <a:buNone/>
            </a:pPr>
            <a:r>
              <a:rPr lang="ru-RU" sz="2800" dirty="0"/>
              <a:t>        </a:t>
            </a:r>
            <a:r>
              <a:rPr lang="ru-RU" sz="2800" i="1" dirty="0"/>
              <a:t>На уровне субъектов Федерации    руководители региональной и муниципальной власти должны позаботиться - прошу вас об этом - об укреплении местной информационно-библиотечной сети, материальной и финансовой базы библиотек, в том числе школьных. Они должны быть не только хранилищем книг, но и реальным информационным, культурным и досуговым центром. </a:t>
            </a:r>
          </a:p>
          <a:p>
            <a:pPr algn="r">
              <a:buFontTx/>
              <a:buNone/>
            </a:pPr>
            <a:endParaRPr lang="ru-RU" sz="2000" i="1" dirty="0"/>
          </a:p>
          <a:p>
            <a:pPr algn="r">
              <a:buFontTx/>
              <a:buNone/>
            </a:pPr>
            <a:r>
              <a:rPr lang="ru-RU" sz="2400" dirty="0" smtClean="0"/>
              <a:t> </a:t>
            </a:r>
            <a:endParaRPr lang="ru-RU" sz="2400" dirty="0"/>
          </a:p>
        </p:txBody>
      </p:sp>
      <p:sp>
        <p:nvSpPr>
          <p:cNvPr id="39938" name="Rectangle 2"/>
          <p:cNvSpPr>
            <a:spLocks noGrp="1" noChangeArrowheads="1"/>
          </p:cNvSpPr>
          <p:nvPr>
            <p:ph type="title"/>
          </p:nvPr>
        </p:nvSpPr>
        <p:spPr/>
        <p:txBody>
          <a:bodyPr>
            <a:normAutofit fontScale="90000"/>
          </a:bodyPr>
          <a:lstStyle/>
          <a:p>
            <a:r>
              <a:rPr lang="ru-RU" sz="3200" dirty="0"/>
              <a:t>Из Послания Президента России </a:t>
            </a:r>
            <a:br>
              <a:rPr lang="ru-RU" sz="3200" dirty="0"/>
            </a:br>
            <a:r>
              <a:rPr lang="ru-RU" sz="3200" dirty="0"/>
              <a:t>к Федеральному Собранию Российской Федерации, 2007 г.</a:t>
            </a:r>
            <a:endParaRPr lang="ru-RU" sz="32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5" name="Rectangle 3"/>
          <p:cNvSpPr>
            <a:spLocks noGrp="1" noChangeArrowheads="1"/>
          </p:cNvSpPr>
          <p:nvPr>
            <p:ph idx="1"/>
          </p:nvPr>
        </p:nvSpPr>
        <p:spPr>
          <a:xfrm>
            <a:off x="457200" y="457200"/>
            <a:ext cx="8229600" cy="6400800"/>
          </a:xfrm>
        </p:spPr>
        <p:txBody>
          <a:bodyPr>
            <a:normAutofit fontScale="92500" lnSpcReduction="10000"/>
          </a:bodyPr>
          <a:lstStyle/>
          <a:p>
            <a:pPr>
              <a:lnSpc>
                <a:spcPct val="80000"/>
              </a:lnSpc>
              <a:buFontTx/>
              <a:buNone/>
            </a:pPr>
            <a:r>
              <a:rPr lang="ru-RU" sz="2000" dirty="0"/>
              <a:t>          Школьная библиотека как социальный институт призвана выполнять следующие основные функции:</a:t>
            </a:r>
          </a:p>
          <a:p>
            <a:pPr>
              <a:lnSpc>
                <a:spcPct val="80000"/>
              </a:lnSpc>
              <a:buFontTx/>
              <a:buNone/>
            </a:pPr>
            <a:endParaRPr lang="ru-RU" sz="2000" dirty="0"/>
          </a:p>
          <a:p>
            <a:pPr>
              <a:buFontTx/>
              <a:buNone/>
            </a:pPr>
            <a:r>
              <a:rPr lang="ru-RU" sz="2000" dirty="0"/>
              <a:t>1. </a:t>
            </a:r>
            <a:r>
              <a:rPr lang="ru-RU" sz="2000" b="1" dirty="0"/>
              <a:t>Образовательную</a:t>
            </a:r>
            <a:r>
              <a:rPr lang="ru-RU" sz="2000" dirty="0"/>
              <a:t> — содействие образованию и воспитанию личности учащихся посредством предоставления информационных ресурсов и услуг; формирование информационной культуры всех участников образовательного процесса в школе.</a:t>
            </a:r>
          </a:p>
          <a:p>
            <a:pPr>
              <a:buFontTx/>
              <a:buNone/>
            </a:pPr>
            <a:r>
              <a:rPr lang="ru-RU" sz="2000" dirty="0"/>
              <a:t>2. </a:t>
            </a:r>
            <a:r>
              <a:rPr lang="ru-RU" sz="2000" b="1" dirty="0"/>
              <a:t>Информационную</a:t>
            </a:r>
            <a:r>
              <a:rPr lang="ru-RU" sz="2000" dirty="0"/>
              <a:t> — обеспечение доступа к информации, удовлетворение информационных потребностей учащихся, учителей и других категорий работников общеобразовательных учреждений с использованием как собственных информационных ресурсов, так и ресурсов других библиотек, библиотечных и информационных сетей и систем.</a:t>
            </a:r>
          </a:p>
          <a:p>
            <a:pPr>
              <a:buFontTx/>
              <a:buNone/>
            </a:pPr>
            <a:r>
              <a:rPr lang="ru-RU" sz="2000" dirty="0"/>
              <a:t>3. </a:t>
            </a:r>
            <a:r>
              <a:rPr lang="ru-RU" sz="2000" b="1" dirty="0"/>
              <a:t>Культурную</a:t>
            </a:r>
            <a:r>
              <a:rPr lang="ru-RU" sz="2000" dirty="0"/>
              <a:t> — обеспечение духовного развития читателей, приобщение их к ценностям отечественной и мировой культуры, создание условий для репродуктивной и продуктивной культурной деятельности.</a:t>
            </a:r>
          </a:p>
          <a:p>
            <a:pPr>
              <a:buFontTx/>
              <a:buNone/>
            </a:pPr>
            <a:r>
              <a:rPr lang="ru-RU" sz="2000" dirty="0"/>
              <a:t>4. </a:t>
            </a:r>
            <a:r>
              <a:rPr lang="ru-RU" sz="2000" b="1" dirty="0"/>
              <a:t>Досуговую</a:t>
            </a:r>
            <a:r>
              <a:rPr lang="ru-RU" sz="2000" dirty="0"/>
              <a:t> — содействие содержательному проведению свободного времени учащихся, создание творческой коммуникативной площадки.</a:t>
            </a:r>
          </a:p>
          <a:p>
            <a:pPr algn="r">
              <a:lnSpc>
                <a:spcPct val="80000"/>
              </a:lnSpc>
              <a:buFontTx/>
              <a:buNone/>
            </a:pPr>
            <a:endParaRPr lang="ru-RU" sz="2000" dirty="0"/>
          </a:p>
          <a:p>
            <a:pPr algn="r">
              <a:lnSpc>
                <a:spcPct val="80000"/>
              </a:lnSpc>
              <a:buFontTx/>
              <a:buNone/>
            </a:pPr>
            <a:r>
              <a:rPr lang="ru-RU" sz="1600" dirty="0"/>
              <a:t>«Концепция развития библиотек ОУ РФ» до 2015 г.</a:t>
            </a:r>
          </a:p>
        </p:txBody>
      </p:sp>
      <p:sp>
        <p:nvSpPr>
          <p:cNvPr id="90114" name="Rectangle 2"/>
          <p:cNvSpPr>
            <a:spLocks noGrp="1" noChangeArrowheads="1"/>
          </p:cNvSpPr>
          <p:nvPr>
            <p:ph type="title"/>
          </p:nvPr>
        </p:nvSpPr>
        <p:spPr>
          <a:xfrm flipV="1">
            <a:off x="457200" y="200024"/>
            <a:ext cx="8229600" cy="257175"/>
          </a:xfrm>
        </p:spPr>
        <p:txBody>
          <a:bodyPr>
            <a:normAutofit fontScale="90000"/>
          </a:bodyPr>
          <a:lstStyle/>
          <a:p>
            <a:endParaRPr lang="ru-RU" sz="40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9" name="Rectangle 3"/>
          <p:cNvSpPr>
            <a:spLocks noGrp="1" noChangeArrowheads="1"/>
          </p:cNvSpPr>
          <p:nvPr>
            <p:ph idx="1"/>
          </p:nvPr>
        </p:nvSpPr>
        <p:spPr/>
        <p:txBody>
          <a:bodyPr>
            <a:normAutofit/>
          </a:bodyPr>
          <a:lstStyle/>
          <a:p>
            <a:pPr marL="609600" indent="-609600">
              <a:buFontTx/>
              <a:buAutoNum type="arabicPeriod"/>
            </a:pPr>
            <a:r>
              <a:rPr lang="ru-RU" sz="2800"/>
              <a:t>Установление реальных возможностей библиотеки - ответ на вопрос </a:t>
            </a:r>
          </a:p>
          <a:p>
            <a:pPr marL="609600" indent="-609600">
              <a:buFontTx/>
              <a:buNone/>
            </a:pPr>
            <a:r>
              <a:rPr lang="ru-RU" sz="2800" i="1"/>
              <a:t>«Где мы находимся в настоящее время?».</a:t>
            </a:r>
          </a:p>
          <a:p>
            <a:pPr marL="609600" indent="-609600">
              <a:buFontTx/>
              <a:buAutoNum type="arabicPeriod" startAt="2"/>
            </a:pPr>
            <a:r>
              <a:rPr lang="ru-RU" sz="2800"/>
              <a:t>Установление реальных целей - ответ на вопрос</a:t>
            </a:r>
          </a:p>
          <a:p>
            <a:pPr marL="609600" indent="-609600">
              <a:buFontTx/>
              <a:buNone/>
            </a:pPr>
            <a:r>
              <a:rPr lang="ru-RU" sz="2800" i="1"/>
              <a:t>«Куда мы хотим двигаться?».</a:t>
            </a:r>
          </a:p>
          <a:p>
            <a:pPr marL="609600" indent="-609600">
              <a:buFontTx/>
              <a:buAutoNum type="arabicPeriod" startAt="3"/>
            </a:pPr>
            <a:r>
              <a:rPr lang="ru-RU" sz="2800"/>
              <a:t>Установление способов достижения цели - ответ на вопрос </a:t>
            </a:r>
          </a:p>
          <a:p>
            <a:pPr marL="609600" indent="-609600">
              <a:buFontTx/>
              <a:buNone/>
            </a:pPr>
            <a:r>
              <a:rPr lang="ru-RU" sz="2800" i="1"/>
              <a:t>"Как мы собираемся сделать это?».</a:t>
            </a:r>
          </a:p>
        </p:txBody>
      </p:sp>
      <p:sp>
        <p:nvSpPr>
          <p:cNvPr id="91138" name="Rectangle 2"/>
          <p:cNvSpPr>
            <a:spLocks noGrp="1" noChangeArrowheads="1"/>
          </p:cNvSpPr>
          <p:nvPr>
            <p:ph type="title"/>
          </p:nvPr>
        </p:nvSpPr>
        <p:spPr>
          <a:xfrm>
            <a:off x="152400" y="274638"/>
            <a:ext cx="8991600" cy="1143000"/>
          </a:xfrm>
        </p:spPr>
        <p:txBody>
          <a:bodyPr>
            <a:normAutofit fontScale="90000"/>
          </a:bodyPr>
          <a:lstStyle/>
          <a:p>
            <a:r>
              <a:rPr lang="ru-RU" sz="3600"/>
              <a:t>Модернизация школьной библиотеки.</a:t>
            </a:r>
            <a:r>
              <a:rPr lang="ru-RU" sz="4000"/>
              <a:t> </a:t>
            </a:r>
            <a:br>
              <a:rPr lang="ru-RU" sz="4000"/>
            </a:br>
            <a:r>
              <a:rPr lang="ru-RU" sz="3200"/>
              <a:t>С чего начать?</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Rectangle 3"/>
          <p:cNvSpPr>
            <a:spLocks noGrp="1" noChangeArrowheads="1"/>
          </p:cNvSpPr>
          <p:nvPr>
            <p:ph idx="1"/>
          </p:nvPr>
        </p:nvSpPr>
        <p:spPr>
          <a:xfrm>
            <a:off x="457200" y="1981200"/>
            <a:ext cx="8229600" cy="4144963"/>
          </a:xfrm>
        </p:spPr>
        <p:txBody>
          <a:bodyPr>
            <a:normAutofit fontScale="92500" lnSpcReduction="10000"/>
          </a:bodyPr>
          <a:lstStyle/>
          <a:p>
            <a:pPr>
              <a:lnSpc>
                <a:spcPct val="110000"/>
              </a:lnSpc>
            </a:pPr>
            <a:r>
              <a:rPr lang="ru-RU" sz="2800" dirty="0"/>
              <a:t>аналитическое обоснование, </a:t>
            </a:r>
          </a:p>
          <a:p>
            <a:pPr>
              <a:lnSpc>
                <a:spcPct val="110000"/>
              </a:lnSpc>
            </a:pPr>
            <a:r>
              <a:rPr lang="ru-RU" sz="2800" dirty="0"/>
              <a:t>постановка конкретных целей и задач, </a:t>
            </a:r>
          </a:p>
          <a:p>
            <a:pPr>
              <a:lnSpc>
                <a:spcPct val="110000"/>
              </a:lnSpc>
            </a:pPr>
            <a:r>
              <a:rPr lang="ru-RU" sz="2800" dirty="0"/>
              <a:t>выбор средств достижения целей, </a:t>
            </a:r>
          </a:p>
          <a:p>
            <a:pPr>
              <a:lnSpc>
                <a:spcPct val="110000"/>
              </a:lnSpc>
            </a:pPr>
            <a:r>
              <a:rPr lang="ru-RU" sz="2800" dirty="0"/>
              <a:t>планирование важнейших действий, акций, мероприятий, событий, обеспечивающих достижение цели в установленные сроки, </a:t>
            </a:r>
          </a:p>
          <a:p>
            <a:pPr>
              <a:lnSpc>
                <a:spcPct val="110000"/>
              </a:lnSpc>
            </a:pPr>
            <a:r>
              <a:rPr lang="ru-RU" sz="2800" dirty="0"/>
              <a:t>определенность и последовательность этих действий, </a:t>
            </a:r>
          </a:p>
          <a:p>
            <a:pPr>
              <a:lnSpc>
                <a:spcPct val="110000"/>
              </a:lnSpc>
            </a:pPr>
            <a:r>
              <a:rPr lang="ru-RU" sz="2800" dirty="0"/>
              <a:t>ответственных исполнителей.</a:t>
            </a:r>
          </a:p>
        </p:txBody>
      </p:sp>
      <p:sp>
        <p:nvSpPr>
          <p:cNvPr id="92162" name="Rectangle 2"/>
          <p:cNvSpPr>
            <a:spLocks noGrp="1" noChangeArrowheads="1"/>
          </p:cNvSpPr>
          <p:nvPr>
            <p:ph type="title"/>
          </p:nvPr>
        </p:nvSpPr>
        <p:spPr/>
        <p:txBody>
          <a:bodyPr>
            <a:normAutofit fontScale="90000"/>
          </a:bodyPr>
          <a:lstStyle/>
          <a:p>
            <a:r>
              <a:rPr lang="ru-RU" sz="3200"/>
              <a:t>Программа развития - это важнейший стратегический документ образовательного учреждения.</a:t>
            </a:r>
            <a:r>
              <a:rPr lang="ru-RU" sz="4000"/>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2163">
                                            <p:txEl>
                                              <p:pRg st="0" end="0"/>
                                            </p:txEl>
                                          </p:spTgt>
                                        </p:tgtEl>
                                        <p:attrNameLst>
                                          <p:attrName>style.visibility</p:attrName>
                                        </p:attrNameLst>
                                      </p:cBhvr>
                                      <p:to>
                                        <p:strVal val="visible"/>
                                      </p:to>
                                    </p:set>
                                    <p:anim calcmode="lin" valueType="num">
                                      <p:cBhvr additive="base">
                                        <p:cTn id="7" dur="500" fill="hold"/>
                                        <p:tgtEl>
                                          <p:spTgt spid="9216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216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2163">
                                            <p:txEl>
                                              <p:pRg st="1" end="1"/>
                                            </p:txEl>
                                          </p:spTgt>
                                        </p:tgtEl>
                                        <p:attrNameLst>
                                          <p:attrName>style.visibility</p:attrName>
                                        </p:attrNameLst>
                                      </p:cBhvr>
                                      <p:to>
                                        <p:strVal val="visible"/>
                                      </p:to>
                                    </p:set>
                                    <p:anim calcmode="lin" valueType="num">
                                      <p:cBhvr additive="base">
                                        <p:cTn id="11" dur="500" fill="hold"/>
                                        <p:tgtEl>
                                          <p:spTgt spid="9216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9216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2163">
                                            <p:txEl>
                                              <p:pRg st="2" end="2"/>
                                            </p:txEl>
                                          </p:spTgt>
                                        </p:tgtEl>
                                        <p:attrNameLst>
                                          <p:attrName>style.visibility</p:attrName>
                                        </p:attrNameLst>
                                      </p:cBhvr>
                                      <p:to>
                                        <p:strVal val="visible"/>
                                      </p:to>
                                    </p:set>
                                    <p:anim calcmode="lin" valueType="num">
                                      <p:cBhvr additive="base">
                                        <p:cTn id="15" dur="500" fill="hold"/>
                                        <p:tgtEl>
                                          <p:spTgt spid="9216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9216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92163">
                                            <p:txEl>
                                              <p:pRg st="3" end="3"/>
                                            </p:txEl>
                                          </p:spTgt>
                                        </p:tgtEl>
                                        <p:attrNameLst>
                                          <p:attrName>style.visibility</p:attrName>
                                        </p:attrNameLst>
                                      </p:cBhvr>
                                      <p:to>
                                        <p:strVal val="visible"/>
                                      </p:to>
                                    </p:set>
                                    <p:anim calcmode="lin" valueType="num">
                                      <p:cBhvr additive="base">
                                        <p:cTn id="19" dur="500" fill="hold"/>
                                        <p:tgtEl>
                                          <p:spTgt spid="9216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216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92163">
                                            <p:txEl>
                                              <p:pRg st="4" end="4"/>
                                            </p:txEl>
                                          </p:spTgt>
                                        </p:tgtEl>
                                        <p:attrNameLst>
                                          <p:attrName>style.visibility</p:attrName>
                                        </p:attrNameLst>
                                      </p:cBhvr>
                                      <p:to>
                                        <p:strVal val="visible"/>
                                      </p:to>
                                    </p:set>
                                    <p:anim calcmode="lin" valueType="num">
                                      <p:cBhvr additive="base">
                                        <p:cTn id="23" dur="500" fill="hold"/>
                                        <p:tgtEl>
                                          <p:spTgt spid="9216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9216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92163">
                                            <p:txEl>
                                              <p:pRg st="5" end="5"/>
                                            </p:txEl>
                                          </p:spTgt>
                                        </p:tgtEl>
                                        <p:attrNameLst>
                                          <p:attrName>style.visibility</p:attrName>
                                        </p:attrNameLst>
                                      </p:cBhvr>
                                      <p:to>
                                        <p:strVal val="visible"/>
                                      </p:to>
                                    </p:set>
                                    <p:anim calcmode="lin" valueType="num">
                                      <p:cBhvr additive="base">
                                        <p:cTn id="27" dur="500" fill="hold"/>
                                        <p:tgtEl>
                                          <p:spTgt spid="9216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9216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7" name="Rectangle 3"/>
          <p:cNvSpPr>
            <a:spLocks noGrp="1" noChangeArrowheads="1"/>
          </p:cNvSpPr>
          <p:nvPr>
            <p:ph idx="1"/>
          </p:nvPr>
        </p:nvSpPr>
        <p:spPr>
          <a:xfrm>
            <a:off x="457200" y="990600"/>
            <a:ext cx="8229600" cy="5016691"/>
          </a:xfrm>
        </p:spPr>
        <p:txBody>
          <a:bodyPr/>
          <a:lstStyle/>
          <a:p>
            <a:pPr>
              <a:buFontTx/>
              <a:buNone/>
            </a:pPr>
            <a:r>
              <a:rPr lang="ru-RU" b="1" dirty="0"/>
              <a:t>  </a:t>
            </a:r>
            <a:r>
              <a:rPr lang="ru-RU" b="1" dirty="0" smtClean="0"/>
              <a:t> П</a:t>
            </a:r>
            <a:r>
              <a:rPr lang="ru-RU" dirty="0" smtClean="0"/>
              <a:t>рограмма </a:t>
            </a:r>
            <a:r>
              <a:rPr lang="ru-RU" dirty="0"/>
              <a:t>развития выступает в качестве </a:t>
            </a:r>
            <a:r>
              <a:rPr lang="ru-RU" b="1" dirty="0"/>
              <a:t>стратегического</a:t>
            </a:r>
            <a:r>
              <a:rPr lang="ru-RU" dirty="0"/>
              <a:t> плана осуществления основных </a:t>
            </a:r>
            <a:r>
              <a:rPr lang="ru-RU" b="1" dirty="0"/>
              <a:t>нововведений</a:t>
            </a:r>
            <a:r>
              <a:rPr lang="ru-RU" dirty="0"/>
              <a:t> в образовательном учреждении. Она ориентирована на </a:t>
            </a:r>
            <a:r>
              <a:rPr lang="ru-RU" b="1" dirty="0"/>
              <a:t>будущее</a:t>
            </a:r>
            <a:r>
              <a:rPr lang="ru-RU" dirty="0"/>
              <a:t>, на реализацию не только сегодняшних, но и </a:t>
            </a:r>
            <a:r>
              <a:rPr lang="ru-RU" b="1" dirty="0"/>
              <a:t>перспективных </a:t>
            </a:r>
            <a:r>
              <a:rPr lang="ru-RU" dirty="0"/>
              <a:t>образовательных потребностей.</a:t>
            </a:r>
          </a:p>
        </p:txBody>
      </p:sp>
      <p:sp>
        <p:nvSpPr>
          <p:cNvPr id="93186" name="Rectangle 2"/>
          <p:cNvSpPr>
            <a:spLocks noGrp="1" noChangeArrowheads="1"/>
          </p:cNvSpPr>
          <p:nvPr>
            <p:ph type="title"/>
          </p:nvPr>
        </p:nvSpPr>
        <p:spPr>
          <a:xfrm>
            <a:off x="457200" y="274638"/>
            <a:ext cx="8229600" cy="487362"/>
          </a:xfrm>
        </p:spPr>
        <p:txBody>
          <a:bodyPr>
            <a:normAutofit fontScale="90000"/>
          </a:bodyPr>
          <a:lstStyle/>
          <a:p>
            <a:endParaRPr lang="ru-RU" dirty="0"/>
          </a:p>
        </p:txBody>
      </p:sp>
      <p:pic>
        <p:nvPicPr>
          <p:cNvPr id="3074" name="Picture 2" descr="C:\Users\иоц\Documents\РМО\РМО ШБ\библиотека\untitled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4038600"/>
            <a:ext cx="3619500" cy="26003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1" name="Rectangle 3"/>
          <p:cNvSpPr>
            <a:spLocks noGrp="1" noChangeArrowheads="1"/>
          </p:cNvSpPr>
          <p:nvPr>
            <p:ph idx="1"/>
          </p:nvPr>
        </p:nvSpPr>
        <p:spPr/>
        <p:txBody>
          <a:bodyPr>
            <a:normAutofit/>
          </a:bodyPr>
          <a:lstStyle/>
          <a:p>
            <a:pPr>
              <a:lnSpc>
                <a:spcPct val="90000"/>
              </a:lnSpc>
              <a:buFontTx/>
              <a:buNone/>
            </a:pPr>
            <a:r>
              <a:rPr lang="ru-RU" sz="2400"/>
              <a:t>Программа поможет:</a:t>
            </a:r>
          </a:p>
          <a:p>
            <a:pPr>
              <a:lnSpc>
                <a:spcPct val="90000"/>
              </a:lnSpc>
            </a:pPr>
            <a:r>
              <a:rPr lang="ru-RU" sz="2400"/>
              <a:t>выявить слабые и сильные стороны библиотеки;</a:t>
            </a:r>
          </a:p>
          <a:p>
            <a:pPr>
              <a:lnSpc>
                <a:spcPct val="90000"/>
              </a:lnSpc>
            </a:pPr>
            <a:r>
              <a:rPr lang="ru-RU" sz="2400"/>
              <a:t>определить перспективу и стратегические направления развития;</a:t>
            </a:r>
          </a:p>
          <a:p>
            <a:pPr>
              <a:lnSpc>
                <a:spcPct val="90000"/>
              </a:lnSpc>
            </a:pPr>
            <a:r>
              <a:rPr lang="ru-RU" sz="2400"/>
              <a:t>определить приоритеты в выборе технологий;</a:t>
            </a:r>
          </a:p>
          <a:p>
            <a:pPr>
              <a:lnSpc>
                <a:spcPct val="90000"/>
              </a:lnSpc>
            </a:pPr>
            <a:r>
              <a:rPr lang="ru-RU" sz="2400"/>
              <a:t>организовать внедрение технологий в деятельность библиотеки;</a:t>
            </a:r>
          </a:p>
          <a:p>
            <a:pPr>
              <a:lnSpc>
                <a:spcPct val="90000"/>
              </a:lnSpc>
            </a:pPr>
            <a:r>
              <a:rPr lang="ru-RU" sz="2400"/>
              <a:t>поможет поставить внедрение технологий на твердую финансовую основу;</a:t>
            </a:r>
          </a:p>
          <a:p>
            <a:pPr>
              <a:lnSpc>
                <a:spcPct val="90000"/>
              </a:lnSpc>
            </a:pPr>
            <a:r>
              <a:rPr lang="ru-RU" sz="2400"/>
              <a:t>позволит измерить и оценить прогресс в инновационной деятельности и т.д.</a:t>
            </a:r>
          </a:p>
        </p:txBody>
      </p:sp>
      <p:sp>
        <p:nvSpPr>
          <p:cNvPr id="94210" name="Rectangle 2"/>
          <p:cNvSpPr>
            <a:spLocks noGrp="1" noChangeArrowheads="1"/>
          </p:cNvSpPr>
          <p:nvPr>
            <p:ph type="title"/>
          </p:nvPr>
        </p:nvSpPr>
        <p:spPr/>
        <p:txBody>
          <a:bodyPr>
            <a:normAutofit fontScale="90000"/>
          </a:bodyPr>
          <a:lstStyle/>
          <a:p>
            <a:r>
              <a:rPr lang="ru-RU" sz="3200" b="1"/>
              <a:t>С какой целью разрабатывается программа развития библиотеки?</a:t>
            </a:r>
            <a:r>
              <a:rPr lang="ru-RU" sz="3200"/>
              <a:t/>
            </a:r>
            <a:br>
              <a:rPr lang="ru-RU" sz="3200"/>
            </a:br>
            <a:endParaRPr lang="ru-RU"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4211">
                                            <p:txEl>
                                              <p:pRg st="0" end="0"/>
                                            </p:txEl>
                                          </p:spTgt>
                                        </p:tgtEl>
                                        <p:attrNameLst>
                                          <p:attrName>style.visibility</p:attrName>
                                        </p:attrNameLst>
                                      </p:cBhvr>
                                      <p:to>
                                        <p:strVal val="visible"/>
                                      </p:to>
                                    </p:set>
                                    <p:anim calcmode="lin" valueType="num">
                                      <p:cBhvr additive="base">
                                        <p:cTn id="7" dur="500" fill="hold"/>
                                        <p:tgtEl>
                                          <p:spTgt spid="942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4211">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4211">
                                            <p:txEl>
                                              <p:pRg st="1" end="1"/>
                                            </p:txEl>
                                          </p:spTgt>
                                        </p:tgtEl>
                                        <p:attrNameLst>
                                          <p:attrName>style.visibility</p:attrName>
                                        </p:attrNameLst>
                                      </p:cBhvr>
                                      <p:to>
                                        <p:strVal val="visible"/>
                                      </p:to>
                                    </p:set>
                                    <p:anim calcmode="lin" valueType="num">
                                      <p:cBhvr additive="base">
                                        <p:cTn id="11" dur="500" fill="hold"/>
                                        <p:tgtEl>
                                          <p:spTgt spid="94211">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94211">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4211">
                                            <p:txEl>
                                              <p:pRg st="2" end="2"/>
                                            </p:txEl>
                                          </p:spTgt>
                                        </p:tgtEl>
                                        <p:attrNameLst>
                                          <p:attrName>style.visibility</p:attrName>
                                        </p:attrNameLst>
                                      </p:cBhvr>
                                      <p:to>
                                        <p:strVal val="visible"/>
                                      </p:to>
                                    </p:set>
                                    <p:anim calcmode="lin" valueType="num">
                                      <p:cBhvr additive="base">
                                        <p:cTn id="15" dur="500" fill="hold"/>
                                        <p:tgtEl>
                                          <p:spTgt spid="94211">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94211">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94211">
                                            <p:txEl>
                                              <p:pRg st="3" end="3"/>
                                            </p:txEl>
                                          </p:spTgt>
                                        </p:tgtEl>
                                        <p:attrNameLst>
                                          <p:attrName>style.visibility</p:attrName>
                                        </p:attrNameLst>
                                      </p:cBhvr>
                                      <p:to>
                                        <p:strVal val="visible"/>
                                      </p:to>
                                    </p:set>
                                    <p:anim calcmode="lin" valueType="num">
                                      <p:cBhvr additive="base">
                                        <p:cTn id="19" dur="500" fill="hold"/>
                                        <p:tgtEl>
                                          <p:spTgt spid="94211">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4211">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94211">
                                            <p:txEl>
                                              <p:pRg st="4" end="4"/>
                                            </p:txEl>
                                          </p:spTgt>
                                        </p:tgtEl>
                                        <p:attrNameLst>
                                          <p:attrName>style.visibility</p:attrName>
                                        </p:attrNameLst>
                                      </p:cBhvr>
                                      <p:to>
                                        <p:strVal val="visible"/>
                                      </p:to>
                                    </p:set>
                                    <p:anim calcmode="lin" valueType="num">
                                      <p:cBhvr additive="base">
                                        <p:cTn id="23" dur="500" fill="hold"/>
                                        <p:tgtEl>
                                          <p:spTgt spid="94211">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94211">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94211">
                                            <p:txEl>
                                              <p:pRg st="5" end="5"/>
                                            </p:txEl>
                                          </p:spTgt>
                                        </p:tgtEl>
                                        <p:attrNameLst>
                                          <p:attrName>style.visibility</p:attrName>
                                        </p:attrNameLst>
                                      </p:cBhvr>
                                      <p:to>
                                        <p:strVal val="visible"/>
                                      </p:to>
                                    </p:set>
                                    <p:anim calcmode="lin" valueType="num">
                                      <p:cBhvr additive="base">
                                        <p:cTn id="27" dur="500" fill="hold"/>
                                        <p:tgtEl>
                                          <p:spTgt spid="94211">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94211">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94211">
                                            <p:txEl>
                                              <p:pRg st="6" end="6"/>
                                            </p:txEl>
                                          </p:spTgt>
                                        </p:tgtEl>
                                        <p:attrNameLst>
                                          <p:attrName>style.visibility</p:attrName>
                                        </p:attrNameLst>
                                      </p:cBhvr>
                                      <p:to>
                                        <p:strVal val="visible"/>
                                      </p:to>
                                    </p:set>
                                    <p:anim calcmode="lin" valueType="num">
                                      <p:cBhvr additive="base">
                                        <p:cTn id="31" dur="500" fill="hold"/>
                                        <p:tgtEl>
                                          <p:spTgt spid="94211">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4211">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5" name="Rectangle 3"/>
          <p:cNvSpPr>
            <a:spLocks noGrp="1" noChangeArrowheads="1"/>
          </p:cNvSpPr>
          <p:nvPr>
            <p:ph idx="1"/>
          </p:nvPr>
        </p:nvSpPr>
        <p:spPr>
          <a:xfrm>
            <a:off x="457200" y="1295400"/>
            <a:ext cx="8229600" cy="5334000"/>
          </a:xfrm>
        </p:spPr>
        <p:txBody>
          <a:bodyPr/>
          <a:lstStyle/>
          <a:p>
            <a:pPr>
              <a:lnSpc>
                <a:spcPct val="80000"/>
              </a:lnSpc>
            </a:pPr>
            <a:r>
              <a:rPr lang="ru-RU" sz="2400" dirty="0"/>
              <a:t>Титульный лист</a:t>
            </a:r>
          </a:p>
          <a:p>
            <a:pPr>
              <a:lnSpc>
                <a:spcPct val="80000"/>
              </a:lnSpc>
            </a:pPr>
            <a:r>
              <a:rPr lang="ru-RU" sz="2400" dirty="0">
                <a:hlinkClick r:id="rId2" action="ppaction://hlinkfile"/>
              </a:rPr>
              <a:t>Паспорт программы</a:t>
            </a:r>
            <a:endParaRPr lang="ru-RU" sz="2400" dirty="0"/>
          </a:p>
          <a:p>
            <a:pPr>
              <a:lnSpc>
                <a:spcPct val="80000"/>
              </a:lnSpc>
            </a:pPr>
            <a:r>
              <a:rPr lang="ru-RU" sz="2400" dirty="0"/>
              <a:t>Актуальность программы</a:t>
            </a:r>
          </a:p>
          <a:p>
            <a:pPr>
              <a:lnSpc>
                <a:spcPct val="80000"/>
              </a:lnSpc>
            </a:pPr>
            <a:r>
              <a:rPr lang="ru-RU" sz="2400" dirty="0">
                <a:hlinkClick r:id="rId3" action="ppaction://hlinksldjump"/>
              </a:rPr>
              <a:t>Информационная справка о школьной библиотеке </a:t>
            </a:r>
            <a:r>
              <a:rPr lang="ru-RU" sz="2400" dirty="0"/>
              <a:t>или анализ актуального состояния библиотеки образовательного учреждения</a:t>
            </a:r>
          </a:p>
          <a:p>
            <a:pPr>
              <a:lnSpc>
                <a:spcPct val="80000"/>
              </a:lnSpc>
            </a:pPr>
            <a:r>
              <a:rPr lang="ru-RU" sz="2400" dirty="0">
                <a:hlinkClick r:id="rId4" action="ppaction://hlinksldjump"/>
              </a:rPr>
              <a:t>Анализ состояния </a:t>
            </a:r>
            <a:r>
              <a:rPr lang="ru-RU" sz="2400" dirty="0"/>
              <a:t>и прогноз тенденций изменения социального заказа, адресуемого библиотеке образо­вательного учреждения</a:t>
            </a:r>
          </a:p>
          <a:p>
            <a:pPr>
              <a:lnSpc>
                <a:spcPct val="80000"/>
              </a:lnSpc>
            </a:pPr>
            <a:r>
              <a:rPr lang="ru-RU" sz="2400" dirty="0">
                <a:hlinkClick r:id="rId5" action="ppaction://hlinksldjump"/>
              </a:rPr>
              <a:t>Описание миссии, целей и задач развития библиотеки образовательного учреждения</a:t>
            </a:r>
            <a:endParaRPr lang="ru-RU" sz="2400" dirty="0"/>
          </a:p>
          <a:p>
            <a:pPr>
              <a:lnSpc>
                <a:spcPct val="80000"/>
              </a:lnSpc>
            </a:pPr>
            <a:r>
              <a:rPr lang="ru-RU" sz="2400" dirty="0"/>
              <a:t>Планирование деятельности по реализации целей и задач развития библиотеки образовательного учреждения</a:t>
            </a:r>
          </a:p>
          <a:p>
            <a:pPr>
              <a:lnSpc>
                <a:spcPct val="80000"/>
              </a:lnSpc>
            </a:pPr>
            <a:r>
              <a:rPr lang="ru-RU" sz="2400" dirty="0">
                <a:hlinkClick r:id="rId6" action="ppaction://hlinksldjump"/>
              </a:rPr>
              <a:t>Контроль и оценка эффективности развития библиотеки образовательного  учреждения</a:t>
            </a:r>
            <a:r>
              <a:rPr lang="ru-RU" sz="2400" b="1" i="1" dirty="0"/>
              <a:t>.</a:t>
            </a:r>
          </a:p>
        </p:txBody>
      </p:sp>
      <p:sp>
        <p:nvSpPr>
          <p:cNvPr id="95234" name="Rectangle 2"/>
          <p:cNvSpPr>
            <a:spLocks noGrp="1" noChangeArrowheads="1"/>
          </p:cNvSpPr>
          <p:nvPr>
            <p:ph type="title"/>
          </p:nvPr>
        </p:nvSpPr>
        <p:spPr/>
        <p:txBody>
          <a:bodyPr>
            <a:normAutofit fontScale="90000"/>
          </a:bodyPr>
          <a:lstStyle/>
          <a:p>
            <a:r>
              <a:rPr lang="ru-RU" sz="3200"/>
              <a:t>Структурные компоненты программы развития библиотеки ОУ</a:t>
            </a:r>
            <a:br>
              <a:rPr lang="ru-RU" sz="3200"/>
            </a:br>
            <a:endParaRPr lang="ru-RU" sz="320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9" name="Rectangle 3"/>
          <p:cNvSpPr>
            <a:spLocks noGrp="1" noChangeArrowheads="1"/>
          </p:cNvSpPr>
          <p:nvPr>
            <p:ph idx="1"/>
          </p:nvPr>
        </p:nvSpPr>
        <p:spPr>
          <a:xfrm>
            <a:off x="457200" y="1143000"/>
            <a:ext cx="8229600" cy="5715000"/>
          </a:xfrm>
        </p:spPr>
        <p:txBody>
          <a:bodyPr/>
          <a:lstStyle/>
          <a:p>
            <a:pPr>
              <a:lnSpc>
                <a:spcPct val="80000"/>
              </a:lnSpc>
            </a:pPr>
            <a:endParaRPr lang="ru-RU" sz="1600"/>
          </a:p>
          <a:p>
            <a:pPr>
              <a:lnSpc>
                <a:spcPct val="80000"/>
              </a:lnSpc>
            </a:pPr>
            <a:r>
              <a:rPr lang="ru-RU" sz="1600"/>
              <a:t>Дата создания библиотеки: _______ год </a:t>
            </a:r>
          </a:p>
          <a:p>
            <a:pPr>
              <a:lnSpc>
                <a:spcPct val="80000"/>
              </a:lnSpc>
            </a:pPr>
            <a:r>
              <a:rPr lang="ru-RU" sz="1600"/>
              <a:t>Помещение библиотеки: ________ кв.м., книгохранилище ____________ кв.м., читальный зал ___________ кв.м., помещение смежного компьютерного класса - _________кв.м., _______________________.</a:t>
            </a:r>
          </a:p>
          <a:p>
            <a:pPr>
              <a:lnSpc>
                <a:spcPct val="80000"/>
              </a:lnSpc>
            </a:pPr>
            <a:r>
              <a:rPr lang="ru-RU" sz="1600"/>
              <a:t>Режим работы.  </a:t>
            </a:r>
          </a:p>
          <a:p>
            <a:pPr>
              <a:lnSpc>
                <a:spcPct val="80000"/>
              </a:lnSpc>
            </a:pPr>
            <a:r>
              <a:rPr lang="ru-RU" sz="1600"/>
              <a:t>Кадровое обеспечение: _____________________- </a:t>
            </a:r>
          </a:p>
          <a:p>
            <a:pPr>
              <a:lnSpc>
                <a:spcPct val="80000"/>
              </a:lnSpc>
            </a:pPr>
            <a:r>
              <a:rPr lang="ru-RU" sz="1600"/>
              <a:t>Техническое оснащение, его использование.</a:t>
            </a:r>
          </a:p>
          <a:p>
            <a:pPr>
              <a:lnSpc>
                <a:spcPct val="80000"/>
              </a:lnSpc>
            </a:pPr>
            <a:r>
              <a:rPr lang="ru-RU" sz="1600"/>
              <a:t>Объем и состав фонда: основной - ________ экз., учебники - _________ экз. </a:t>
            </a:r>
          </a:p>
          <a:p>
            <a:pPr>
              <a:lnSpc>
                <a:spcPct val="80000"/>
              </a:lnSpc>
            </a:pPr>
            <a:r>
              <a:rPr lang="ru-RU" sz="1600"/>
              <a:t>Количество читателей: ________ч. </a:t>
            </a:r>
          </a:p>
          <a:p>
            <a:pPr>
              <a:lnSpc>
                <a:spcPct val="80000"/>
              </a:lnSpc>
            </a:pPr>
            <a:r>
              <a:rPr lang="ru-RU" sz="1600"/>
              <a:t>Количество посещений: _________ </a:t>
            </a:r>
          </a:p>
          <a:p>
            <a:pPr>
              <a:lnSpc>
                <a:spcPct val="80000"/>
              </a:lnSpc>
            </a:pPr>
            <a:r>
              <a:rPr lang="ru-RU" sz="1600"/>
              <a:t>Количество книговыдач:___________</a:t>
            </a:r>
          </a:p>
          <a:p>
            <a:pPr>
              <a:lnSpc>
                <a:spcPct val="80000"/>
              </a:lnSpc>
            </a:pPr>
            <a:r>
              <a:rPr lang="ru-RU" sz="1600"/>
              <a:t>Количество наименований подписных изданий, их направленность.</a:t>
            </a:r>
          </a:p>
          <a:p>
            <a:pPr>
              <a:lnSpc>
                <a:spcPct val="80000"/>
              </a:lnSpc>
            </a:pPr>
            <a:r>
              <a:rPr lang="ru-RU" sz="1600"/>
              <a:t>Состав читателей: учащиеся, педагоги, выпускники, прочие. </a:t>
            </a:r>
          </a:p>
          <a:p>
            <a:pPr>
              <a:lnSpc>
                <a:spcPct val="80000"/>
              </a:lnSpc>
            </a:pPr>
            <a:r>
              <a:rPr lang="ru-RU" sz="1600"/>
              <a:t>Используемые формы работы: проектная деятельность, индивидуальные консультации, общешкольные мероприятия, литературные гостиные, интеллектуальные игры; книжные выставки, рекомендательные списки, буклеты. </a:t>
            </a:r>
          </a:p>
          <a:p>
            <a:pPr>
              <a:lnSpc>
                <a:spcPct val="80000"/>
              </a:lnSpc>
            </a:pPr>
            <a:r>
              <a:rPr lang="ru-RU" sz="1600"/>
              <a:t>Взаимодействие с другими учреждениями. </a:t>
            </a:r>
          </a:p>
          <a:p>
            <a:pPr>
              <a:lnSpc>
                <a:spcPct val="80000"/>
              </a:lnSpc>
            </a:pPr>
            <a:r>
              <a:rPr lang="ru-RU" sz="1600"/>
              <a:t>Наличие сайта, блога библиотеки.</a:t>
            </a:r>
          </a:p>
          <a:p>
            <a:pPr>
              <a:lnSpc>
                <a:spcPct val="80000"/>
              </a:lnSpc>
            </a:pPr>
            <a:r>
              <a:rPr lang="ru-RU" sz="1600"/>
              <a:t> Взаимодействие с педагогами-предметниками в совместных проектах: с учителями ___________ , _______________.</a:t>
            </a:r>
          </a:p>
        </p:txBody>
      </p:sp>
      <p:sp>
        <p:nvSpPr>
          <p:cNvPr id="96258" name="Rectangle 2"/>
          <p:cNvSpPr>
            <a:spLocks noGrp="1" noChangeArrowheads="1"/>
          </p:cNvSpPr>
          <p:nvPr>
            <p:ph type="title"/>
          </p:nvPr>
        </p:nvSpPr>
        <p:spPr>
          <a:xfrm>
            <a:off x="457200" y="0"/>
            <a:ext cx="8229600" cy="1143000"/>
          </a:xfrm>
        </p:spPr>
        <p:txBody>
          <a:bodyPr/>
          <a:lstStyle/>
          <a:p>
            <a:r>
              <a:rPr lang="ru-RU" sz="3200"/>
              <a:t>Информационная справка о школьной библиотеке включает в себя:</a:t>
            </a:r>
          </a:p>
        </p:txBody>
      </p:sp>
      <p:sp>
        <p:nvSpPr>
          <p:cNvPr id="96260" name="AutoShape 4">
            <a:hlinkClick r:id="rId2" action="ppaction://hlinksldjump"/>
          </p:cNvPr>
          <p:cNvSpPr>
            <a:spLocks noChangeArrowheads="1"/>
          </p:cNvSpPr>
          <p:nvPr/>
        </p:nvSpPr>
        <p:spPr bwMode="auto">
          <a:xfrm>
            <a:off x="8229600" y="6324600"/>
            <a:ext cx="685800" cy="200025"/>
          </a:xfrm>
          <a:prstGeom prst="curvedUpArrow">
            <a:avLst>
              <a:gd name="adj1" fmla="val 68571"/>
              <a:gd name="adj2" fmla="val 137143"/>
              <a:gd name="adj3" fmla="val 33333"/>
            </a:avLst>
          </a:prstGeom>
          <a:solidFill>
            <a:schemeClr val="accent1"/>
          </a:solidFill>
          <a:ln w="9525">
            <a:solidFill>
              <a:schemeClr val="tx1"/>
            </a:solidFill>
            <a:miter lim="800000"/>
            <a:headEnd/>
            <a:tailEnd/>
          </a:ln>
          <a:effectLst/>
        </p:spPr>
        <p:txBody>
          <a:bodyPr wrap="none" anchor="ctr"/>
          <a:lstStyle/>
          <a:p>
            <a:endParaRPr lang="ru-R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5" name="Rectangle 3"/>
          <p:cNvSpPr>
            <a:spLocks noGrp="1" noChangeArrowheads="1"/>
          </p:cNvSpPr>
          <p:nvPr>
            <p:ph idx="1"/>
          </p:nvPr>
        </p:nvSpPr>
        <p:spPr/>
        <p:txBody>
          <a:bodyPr/>
          <a:lstStyle/>
          <a:p>
            <a:pPr algn="ctr">
              <a:buFontTx/>
              <a:buNone/>
            </a:pPr>
            <a:r>
              <a:rPr lang="ru-RU"/>
              <a:t>Какие современные требования предъявляются к библиотеке ОУ?</a:t>
            </a:r>
          </a:p>
        </p:txBody>
      </p:sp>
      <p:sp>
        <p:nvSpPr>
          <p:cNvPr id="131074" name="Rectangle 2"/>
          <p:cNvSpPr>
            <a:spLocks noGrp="1" noChangeArrowheads="1"/>
          </p:cNvSpPr>
          <p:nvPr>
            <p:ph type="title"/>
          </p:nvPr>
        </p:nvSpPr>
        <p:spPr/>
        <p:txBody>
          <a:bodyPr/>
          <a:lstStyle/>
          <a:p>
            <a:endParaRPr lang="ru-RU"/>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Rectangle 3"/>
          <p:cNvSpPr>
            <a:spLocks noGrp="1" noChangeArrowheads="1"/>
          </p:cNvSpPr>
          <p:nvPr>
            <p:ph idx="1"/>
          </p:nvPr>
        </p:nvSpPr>
        <p:spPr>
          <a:xfrm>
            <a:off x="457200" y="1524000"/>
            <a:ext cx="8229600" cy="4602163"/>
          </a:xfrm>
        </p:spPr>
        <p:txBody>
          <a:bodyPr/>
          <a:lstStyle/>
          <a:p>
            <a:pPr algn="ctr">
              <a:lnSpc>
                <a:spcPct val="90000"/>
              </a:lnSpc>
              <a:buFontTx/>
              <a:buNone/>
            </a:pPr>
            <a:r>
              <a:rPr lang="ru-RU" i="1" dirty="0"/>
              <a:t>SWOT-анализ</a:t>
            </a:r>
            <a:r>
              <a:rPr lang="ru-RU" dirty="0"/>
              <a:t> </a:t>
            </a:r>
            <a:endParaRPr lang="ru-RU" i="1" dirty="0"/>
          </a:p>
          <a:p>
            <a:pPr>
              <a:lnSpc>
                <a:spcPct val="90000"/>
              </a:lnSpc>
            </a:pPr>
            <a:r>
              <a:rPr lang="ru-RU" i="1" dirty="0"/>
              <a:t>S – сильные стороны внутренних ресурсов</a:t>
            </a:r>
            <a:r>
              <a:rPr lang="ru-RU" dirty="0"/>
              <a:t> </a:t>
            </a:r>
          </a:p>
          <a:p>
            <a:pPr>
              <a:lnSpc>
                <a:spcPct val="90000"/>
              </a:lnSpc>
            </a:pPr>
            <a:r>
              <a:rPr lang="ru-RU" i="1" dirty="0"/>
              <a:t>W – слабые стороны, внутренние проблемы</a:t>
            </a:r>
          </a:p>
          <a:p>
            <a:pPr>
              <a:lnSpc>
                <a:spcPct val="90000"/>
              </a:lnSpc>
              <a:buFontTx/>
              <a:buNone/>
            </a:pPr>
            <a:r>
              <a:rPr lang="ru-RU" sz="2800" dirty="0"/>
              <a:t>Внутренний диагноз1. 2. 3. …. 1. 2. 3. ….</a:t>
            </a:r>
          </a:p>
          <a:p>
            <a:pPr>
              <a:lnSpc>
                <a:spcPct val="90000"/>
              </a:lnSpc>
            </a:pPr>
            <a:r>
              <a:rPr lang="ru-RU" dirty="0"/>
              <a:t>О – внешние возможности для развития</a:t>
            </a:r>
          </a:p>
          <a:p>
            <a:pPr>
              <a:lnSpc>
                <a:spcPct val="90000"/>
              </a:lnSpc>
            </a:pPr>
            <a:r>
              <a:rPr lang="ru-RU" dirty="0"/>
              <a:t>Т – внешние угрозы</a:t>
            </a:r>
          </a:p>
          <a:p>
            <a:pPr>
              <a:lnSpc>
                <a:spcPct val="90000"/>
              </a:lnSpc>
              <a:buFontTx/>
              <a:buNone/>
            </a:pPr>
            <a:r>
              <a:rPr lang="ru-RU" sz="2800" dirty="0"/>
              <a:t>Внешний диагноз1. 2. 3. …1. 2. 3. </a:t>
            </a:r>
            <a:r>
              <a:rPr lang="ru-RU" sz="2800" dirty="0" smtClean="0"/>
              <a:t>…</a:t>
            </a:r>
          </a:p>
          <a:p>
            <a:pPr>
              <a:lnSpc>
                <a:spcPct val="90000"/>
              </a:lnSpc>
              <a:buFontTx/>
              <a:buNone/>
            </a:pPr>
            <a:endParaRPr lang="ru-RU" sz="2800" dirty="0"/>
          </a:p>
          <a:p>
            <a:pPr>
              <a:lnSpc>
                <a:spcPct val="90000"/>
              </a:lnSpc>
              <a:buFontTx/>
              <a:buNone/>
            </a:pPr>
            <a:r>
              <a:rPr lang="ru-RU" sz="2800" b="1" dirty="0" smtClean="0"/>
              <a:t>Анализ ресурсной базы ОУ</a:t>
            </a:r>
            <a:endParaRPr lang="ru-RU" sz="2800" b="1" dirty="0"/>
          </a:p>
        </p:txBody>
      </p:sp>
      <p:sp>
        <p:nvSpPr>
          <p:cNvPr id="97282" name="Rectangle 2"/>
          <p:cNvSpPr>
            <a:spLocks noGrp="1" noChangeArrowheads="1"/>
          </p:cNvSpPr>
          <p:nvPr>
            <p:ph type="title"/>
          </p:nvPr>
        </p:nvSpPr>
        <p:spPr>
          <a:xfrm>
            <a:off x="0" y="274638"/>
            <a:ext cx="8686800" cy="1143000"/>
          </a:xfrm>
        </p:spPr>
        <p:txBody>
          <a:bodyPr/>
          <a:lstStyle/>
          <a:p>
            <a:pPr>
              <a:lnSpc>
                <a:spcPct val="65000"/>
              </a:lnSpc>
            </a:pPr>
            <a:r>
              <a:rPr lang="ru-RU" sz="2400" b="1" i="1"/>
              <a:t>Как произвести анализ состояния библиотеки и спрогнозировать изменения, которые должны произойти в результате модернизации библиотеки?</a:t>
            </a:r>
            <a:r>
              <a:rPr lang="ru-RU" sz="4000"/>
              <a:t> </a:t>
            </a:r>
          </a:p>
        </p:txBody>
      </p:sp>
      <p:sp>
        <p:nvSpPr>
          <p:cNvPr id="97284" name="AutoShape 4">
            <a:hlinkClick r:id="rId2" action="ppaction://hlinksldjump"/>
          </p:cNvPr>
          <p:cNvSpPr>
            <a:spLocks noChangeArrowheads="1"/>
          </p:cNvSpPr>
          <p:nvPr/>
        </p:nvSpPr>
        <p:spPr bwMode="auto">
          <a:xfrm>
            <a:off x="8077200" y="6096000"/>
            <a:ext cx="762000" cy="352425"/>
          </a:xfrm>
          <a:prstGeom prst="curvedUpArrow">
            <a:avLst>
              <a:gd name="adj1" fmla="val 43243"/>
              <a:gd name="adj2" fmla="val 86486"/>
              <a:gd name="adj3" fmla="val 33333"/>
            </a:avLst>
          </a:prstGeom>
          <a:solidFill>
            <a:schemeClr val="accent1"/>
          </a:solidFill>
          <a:ln w="9525">
            <a:solidFill>
              <a:schemeClr val="tx1"/>
            </a:solidFill>
            <a:miter lim="800000"/>
            <a:headEnd/>
            <a:tailEnd/>
          </a:ln>
          <a:effectLst/>
        </p:spPr>
        <p:txBody>
          <a:bodyPr wrap="none" anchor="ctr"/>
          <a:lstStyle/>
          <a:p>
            <a:endParaRPr lang="ru-RU"/>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7" name="Rectangle 3"/>
          <p:cNvSpPr>
            <a:spLocks noGrp="1" noChangeArrowheads="1"/>
          </p:cNvSpPr>
          <p:nvPr>
            <p:ph idx="1"/>
          </p:nvPr>
        </p:nvSpPr>
        <p:spPr>
          <a:xfrm>
            <a:off x="457200" y="533400"/>
            <a:ext cx="8229600" cy="5592763"/>
          </a:xfrm>
        </p:spPr>
        <p:txBody>
          <a:bodyPr/>
          <a:lstStyle/>
          <a:p>
            <a:pPr>
              <a:lnSpc>
                <a:spcPct val="90000"/>
              </a:lnSpc>
              <a:buFontTx/>
              <a:buNone/>
            </a:pPr>
            <a:r>
              <a:rPr lang="ru-RU" dirty="0"/>
              <a:t>   </a:t>
            </a:r>
          </a:p>
          <a:p>
            <a:pPr>
              <a:lnSpc>
                <a:spcPct val="90000"/>
              </a:lnSpc>
              <a:buFontTx/>
              <a:buNone/>
            </a:pPr>
            <a:r>
              <a:rPr lang="ru-RU" dirty="0"/>
              <a:t>      Выбор правильного направления — ключевой момент, так как развитие, осуществляемое по ложно выбранному пути, более опасно, чем топтание на месте. </a:t>
            </a:r>
          </a:p>
          <a:p>
            <a:pPr>
              <a:lnSpc>
                <a:spcPct val="90000"/>
              </a:lnSpc>
              <a:buFontTx/>
              <a:buNone/>
            </a:pPr>
            <a:r>
              <a:rPr lang="ru-RU" dirty="0"/>
              <a:t>       Миссия библиотеки, сопоставленная с сильными и слабыми сторонами ее ресурсов, позволяет выбрать одну из стратегий дальнейшего развития библиотеки.</a:t>
            </a:r>
          </a:p>
        </p:txBody>
      </p:sp>
      <p:sp>
        <p:nvSpPr>
          <p:cNvPr id="98306" name="Rectangle 2"/>
          <p:cNvSpPr>
            <a:spLocks noGrp="1" noChangeArrowheads="1"/>
          </p:cNvSpPr>
          <p:nvPr>
            <p:ph type="title"/>
          </p:nvPr>
        </p:nvSpPr>
        <p:spPr>
          <a:xfrm>
            <a:off x="457200" y="274638"/>
            <a:ext cx="8229600" cy="258762"/>
          </a:xfrm>
        </p:spPr>
        <p:txBody>
          <a:bodyPr>
            <a:normAutofit fontScale="90000"/>
          </a:bodyPr>
          <a:lstStyle/>
          <a:p>
            <a:endParaRPr lang="ru-RU" sz="4000"/>
          </a:p>
        </p:txBody>
      </p:sp>
      <p:pic>
        <p:nvPicPr>
          <p:cNvPr id="4098" name="Picture 2" descr="C:\Users\иоц\Documents\РМО\РМО ШБ\библиотека\ыв.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600" y="4114800"/>
            <a:ext cx="3200400" cy="26003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Rectangle 3"/>
          <p:cNvSpPr>
            <a:spLocks noGrp="1" noChangeArrowheads="1"/>
          </p:cNvSpPr>
          <p:nvPr>
            <p:ph idx="1"/>
          </p:nvPr>
        </p:nvSpPr>
        <p:spPr>
          <a:xfrm>
            <a:off x="457200" y="1295400"/>
            <a:ext cx="8229600" cy="4830763"/>
          </a:xfrm>
        </p:spPr>
        <p:txBody>
          <a:bodyPr>
            <a:normAutofit lnSpcReduction="10000"/>
          </a:bodyPr>
          <a:lstStyle/>
          <a:p>
            <a:pPr>
              <a:lnSpc>
                <a:spcPct val="80000"/>
              </a:lnSpc>
              <a:buFontTx/>
              <a:buNone/>
            </a:pPr>
            <a:r>
              <a:rPr lang="ru-RU" sz="1800"/>
              <a:t>Требования к цели:</a:t>
            </a:r>
          </a:p>
          <a:p>
            <a:pPr>
              <a:lnSpc>
                <a:spcPct val="80000"/>
              </a:lnSpc>
              <a:buFontTx/>
              <a:buNone/>
            </a:pPr>
            <a:r>
              <a:rPr lang="ru-RU" sz="1800"/>
              <a:t>1.	</a:t>
            </a:r>
            <a:r>
              <a:rPr lang="ru-RU" sz="1800" b="1"/>
              <a:t>Конкретность и измеримость</a:t>
            </a:r>
            <a:r>
              <a:rPr lang="ru-RU" sz="1800"/>
              <a:t>. Цель должна быть сформулирована не только качественно, но и по возможности количественно. Кроме того, для диагностики результативности работы необходимо иметь инструментарий оценки степени достижения цели.</a:t>
            </a:r>
          </a:p>
          <a:p>
            <a:pPr>
              <a:lnSpc>
                <a:spcPct val="80000"/>
              </a:lnSpc>
              <a:buFontTx/>
              <a:buNone/>
            </a:pPr>
            <a:r>
              <a:rPr lang="ru-RU" sz="1800"/>
              <a:t>2.	</a:t>
            </a:r>
            <a:r>
              <a:rPr lang="ru-RU" sz="1800" b="1"/>
              <a:t>Определенность цели по времени</a:t>
            </a:r>
            <a:r>
              <a:rPr lang="ru-RU" sz="1800"/>
              <a:t> ее реализации. Цели формулируются на определенный обозримый промежуток времени.</a:t>
            </a:r>
          </a:p>
          <a:p>
            <a:pPr>
              <a:lnSpc>
                <a:spcPct val="80000"/>
              </a:lnSpc>
              <a:buFontTx/>
              <a:buNone/>
            </a:pPr>
            <a:r>
              <a:rPr lang="ru-RU" sz="1800"/>
              <a:t>3.</a:t>
            </a:r>
            <a:r>
              <a:rPr lang="ru-RU" sz="1800" b="1"/>
              <a:t>	Достижимость</a:t>
            </a:r>
            <a:r>
              <a:rPr lang="ru-RU" sz="1800"/>
              <a:t>. Цель должна быть определена с учетом реальных возможностей ее реализации.</a:t>
            </a:r>
          </a:p>
          <a:p>
            <a:pPr>
              <a:lnSpc>
                <a:spcPct val="80000"/>
              </a:lnSpc>
              <a:buFontTx/>
              <a:buNone/>
            </a:pPr>
            <a:r>
              <a:rPr lang="ru-RU" sz="1800"/>
              <a:t>4</a:t>
            </a:r>
            <a:r>
              <a:rPr lang="ru-RU" sz="1800" b="1"/>
              <a:t>. Непротиворечивость и согласованность с другими целями образовательного учреждения.</a:t>
            </a:r>
            <a:r>
              <a:rPr lang="ru-RU" sz="1800"/>
              <a:t> Все цели должны быть согласованы как по вертикали (цели, выстроенные в иерархической зависимости), так и по горизонтали (равнозначные по характеру цели). Достижение целей должно быть обеспечено ресурсами.</a:t>
            </a:r>
          </a:p>
          <a:p>
            <a:pPr>
              <a:lnSpc>
                <a:spcPct val="80000"/>
              </a:lnSpc>
              <a:buFontTx/>
              <a:buNone/>
            </a:pPr>
            <a:r>
              <a:rPr lang="ru-RU" sz="1800"/>
              <a:t>5. </a:t>
            </a:r>
            <a:r>
              <a:rPr lang="ru-RU" sz="1800" b="1"/>
              <a:t>Гибкость</a:t>
            </a:r>
            <a:r>
              <a:rPr lang="ru-RU" sz="1800"/>
              <a:t>. В условиях быстро меняющегося мира, когда изменения во внешней среде протекают настолько стремительно, что их невозможно во время спрогнозировать, цели должны постоянно корректироваться с учетом изменений внешней и внутренней среды.</a:t>
            </a:r>
          </a:p>
        </p:txBody>
      </p:sp>
      <p:sp>
        <p:nvSpPr>
          <p:cNvPr id="99330" name="Rectangle 2"/>
          <p:cNvSpPr>
            <a:spLocks noGrp="1" noChangeArrowheads="1"/>
          </p:cNvSpPr>
          <p:nvPr>
            <p:ph type="title"/>
          </p:nvPr>
        </p:nvSpPr>
        <p:spPr>
          <a:xfrm>
            <a:off x="0" y="533400"/>
            <a:ext cx="9144000" cy="884238"/>
          </a:xfrm>
        </p:spPr>
        <p:txBody>
          <a:bodyPr>
            <a:normAutofit fontScale="90000"/>
          </a:bodyPr>
          <a:lstStyle/>
          <a:p>
            <a:r>
              <a:rPr lang="ru-RU" sz="2800"/>
              <a:t>Цель - это ожидаемый результат деятельности за определенный промежуток времени.</a:t>
            </a:r>
            <a:br>
              <a:rPr lang="ru-RU" sz="2800"/>
            </a:br>
            <a:endParaRPr lang="ru-RU" sz="280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5" name="Rectangle 3"/>
          <p:cNvSpPr>
            <a:spLocks noGrp="1" noChangeArrowheads="1"/>
          </p:cNvSpPr>
          <p:nvPr>
            <p:ph idx="1"/>
          </p:nvPr>
        </p:nvSpPr>
        <p:spPr>
          <a:xfrm>
            <a:off x="457200" y="838200"/>
            <a:ext cx="8229600" cy="5169091"/>
          </a:xfrm>
        </p:spPr>
        <p:txBody>
          <a:bodyPr>
            <a:normAutofit/>
          </a:bodyPr>
          <a:lstStyle/>
          <a:p>
            <a:pPr>
              <a:lnSpc>
                <a:spcPct val="90000"/>
              </a:lnSpc>
              <a:buFontTx/>
              <a:buNone/>
            </a:pPr>
            <a:r>
              <a:rPr lang="ru-RU" sz="2400" b="1" dirty="0"/>
              <a:t>         </a:t>
            </a:r>
            <a:r>
              <a:rPr lang="ru-RU" sz="2400" dirty="0"/>
              <a:t>В задачах находят свое отражение в контексте реализации новых ФГОС совершенствование форм работы на основе современных ИКТ и Интернет-технологий (в </a:t>
            </a:r>
            <a:r>
              <a:rPr lang="ru-RU" sz="2400" dirty="0" err="1"/>
              <a:t>т.ч</a:t>
            </a:r>
            <a:r>
              <a:rPr lang="ru-RU" sz="2400" dirty="0"/>
              <a:t>. сервисы Веб 2.0), новые услуги, ориентация деятельности на взаимодействие, «со-творчество», «со-участие», сотрудничество с участниками учебного процесса, формирование информационной культуры не только учащихся, но и учителей, родителей.</a:t>
            </a:r>
          </a:p>
        </p:txBody>
      </p:sp>
      <p:sp>
        <p:nvSpPr>
          <p:cNvPr id="100354" name="Rectangle 2"/>
          <p:cNvSpPr>
            <a:spLocks noGrp="1" noChangeArrowheads="1"/>
          </p:cNvSpPr>
          <p:nvPr>
            <p:ph type="title"/>
          </p:nvPr>
        </p:nvSpPr>
        <p:spPr>
          <a:xfrm>
            <a:off x="457200" y="304800"/>
            <a:ext cx="8229600" cy="152400"/>
          </a:xfrm>
        </p:spPr>
        <p:txBody>
          <a:bodyPr>
            <a:normAutofit fontScale="90000"/>
          </a:bodyPr>
          <a:lstStyle/>
          <a:p>
            <a:endParaRPr lang="ru-RU" sz="4000"/>
          </a:p>
        </p:txBody>
      </p:sp>
      <p:pic>
        <p:nvPicPr>
          <p:cNvPr id="5122" name="Picture 2" descr="C:\Users\иоц\Documents\РМО\РМО ШБ\библиотека\7.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4191000"/>
            <a:ext cx="3190875" cy="24193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idx="1"/>
          </p:nvPr>
        </p:nvSpPr>
        <p:spPr/>
        <p:txBody>
          <a:bodyPr>
            <a:normAutofit lnSpcReduction="10000"/>
          </a:bodyPr>
          <a:lstStyle/>
          <a:p>
            <a:pPr>
              <a:lnSpc>
                <a:spcPct val="80000"/>
              </a:lnSpc>
            </a:pPr>
            <a:r>
              <a:rPr lang="ru-RU" sz="2000"/>
              <a:t>направить библиотекаря на курсы повышения квалификации;</a:t>
            </a:r>
          </a:p>
          <a:p>
            <a:pPr>
              <a:lnSpc>
                <a:spcPct val="80000"/>
              </a:lnSpc>
            </a:pPr>
            <a:r>
              <a:rPr lang="ru-RU" sz="2000"/>
              <a:t>предложить пройти обучение в ОУ, в котором ИБЦ работает достаточно успешно;</a:t>
            </a:r>
          </a:p>
          <a:p>
            <a:pPr>
              <a:lnSpc>
                <a:spcPct val="80000"/>
              </a:lnSpc>
            </a:pPr>
            <a:r>
              <a:rPr lang="ru-RU" sz="2000"/>
              <a:t>организовать на уровне ОУ группу поддержки, в которую бы входил учитель информатики, замдиректора по информатизации школы, продвинутые педагоги;</a:t>
            </a:r>
          </a:p>
          <a:p>
            <a:pPr>
              <a:lnSpc>
                <a:spcPct val="80000"/>
              </a:lnSpc>
            </a:pPr>
            <a:r>
              <a:rPr lang="ru-RU" sz="2000"/>
              <a:t>на этапе становления Центра включить в штат работы Центра педагога, отвечающего за техническую сторону работы Центра и т.д.;</a:t>
            </a:r>
          </a:p>
          <a:p>
            <a:pPr>
              <a:lnSpc>
                <a:spcPct val="80000"/>
              </a:lnSpc>
            </a:pPr>
            <a:r>
              <a:rPr lang="ru-RU" sz="2000"/>
              <a:t>организовать детское объединение, девиз  которого «сделаем нашу библиотеку суперсовременной (суперклассной)». В это объединение могут входить ребята старших классов (8-11 класс), школьники, которые во время оргдеятельностных игр, дискуссий проявили интерес, предлагали идеи, понимая важность развития библиотеки;</a:t>
            </a:r>
          </a:p>
          <a:p>
            <a:pPr>
              <a:lnSpc>
                <a:spcPct val="80000"/>
              </a:lnSpc>
            </a:pPr>
            <a:r>
              <a:rPr lang="ru-RU" sz="2000"/>
              <a:t>материальное стимулирование и т.д.</a:t>
            </a:r>
          </a:p>
        </p:txBody>
      </p:sp>
      <p:sp>
        <p:nvSpPr>
          <p:cNvPr id="17410" name="Rectangle 2"/>
          <p:cNvSpPr>
            <a:spLocks noGrp="1" noChangeArrowheads="1"/>
          </p:cNvSpPr>
          <p:nvPr>
            <p:ph type="title"/>
          </p:nvPr>
        </p:nvSpPr>
        <p:spPr>
          <a:xfrm>
            <a:off x="228600" y="274638"/>
            <a:ext cx="8915400" cy="1143000"/>
          </a:xfrm>
        </p:spPr>
        <p:txBody>
          <a:bodyPr>
            <a:normAutofit fontScale="90000"/>
          </a:bodyPr>
          <a:lstStyle/>
          <a:p>
            <a:r>
              <a:rPr lang="ru-RU" sz="4000"/>
              <a:t>Меры поддержки библиотекаря ОУ:</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idx="1"/>
          </p:nvPr>
        </p:nvSpPr>
        <p:spPr>
          <a:xfrm>
            <a:off x="457200" y="1295400"/>
            <a:ext cx="8229600" cy="4711891"/>
          </a:xfrm>
        </p:spPr>
        <p:txBody>
          <a:bodyPr/>
          <a:lstStyle/>
          <a:p>
            <a:pPr marL="457200" indent="-457200"/>
            <a:endParaRPr lang="ru-RU" sz="2000" dirty="0"/>
          </a:p>
          <a:p>
            <a:pPr marL="457200" indent="-457200"/>
            <a:r>
              <a:rPr lang="ru-RU" sz="2400" dirty="0"/>
              <a:t>ФГОС (урочная и внеурочная деятельность; личностные и </a:t>
            </a:r>
            <a:r>
              <a:rPr lang="ru-RU" sz="2400" dirty="0" err="1"/>
              <a:t>метапредметные</a:t>
            </a:r>
            <a:r>
              <a:rPr lang="ru-RU" sz="2400" dirty="0"/>
              <a:t> результаты и т.д.)</a:t>
            </a:r>
          </a:p>
          <a:p>
            <a:pPr marL="457200" indent="-457200"/>
            <a:r>
              <a:rPr lang="ru-RU" sz="2400" dirty="0"/>
              <a:t>Современные дети</a:t>
            </a:r>
          </a:p>
          <a:p>
            <a:pPr marL="457200" indent="-457200"/>
            <a:r>
              <a:rPr lang="ru-RU" sz="2400" dirty="0"/>
              <a:t>Современная школа</a:t>
            </a:r>
          </a:p>
          <a:p>
            <a:pPr marL="457200" indent="-457200"/>
            <a:r>
              <a:rPr lang="ru-RU" sz="2400" dirty="0"/>
              <a:t>Повышение качества обучения школьников и т.д.</a:t>
            </a:r>
          </a:p>
          <a:p>
            <a:pPr marL="457200" indent="-457200"/>
            <a:endParaRPr lang="ru-RU" sz="2400" dirty="0"/>
          </a:p>
          <a:p>
            <a:pPr marL="457200" indent="-457200">
              <a:buFontTx/>
              <a:buAutoNum type="arabicPeriod"/>
            </a:pPr>
            <a:endParaRPr lang="ru-RU" dirty="0"/>
          </a:p>
        </p:txBody>
      </p:sp>
      <p:sp>
        <p:nvSpPr>
          <p:cNvPr id="25602" name="Rectangle 2"/>
          <p:cNvSpPr>
            <a:spLocks noGrp="1" noChangeArrowheads="1"/>
          </p:cNvSpPr>
          <p:nvPr>
            <p:ph type="title"/>
          </p:nvPr>
        </p:nvSpPr>
        <p:spPr/>
        <p:txBody>
          <a:bodyPr>
            <a:normAutofit fontScale="90000"/>
          </a:bodyPr>
          <a:lstStyle/>
          <a:p>
            <a:r>
              <a:rPr lang="ru-RU" sz="3600"/>
              <a:t>Модернизация ШБ – </a:t>
            </a:r>
            <a:br>
              <a:rPr lang="ru-RU" sz="3600"/>
            </a:br>
            <a:r>
              <a:rPr lang="ru-RU" sz="3600"/>
              <a:t>необходимость времени</a:t>
            </a:r>
          </a:p>
        </p:txBody>
      </p:sp>
      <p:pic>
        <p:nvPicPr>
          <p:cNvPr id="6146" name="Picture 2" descr="C:\Users\иоц\Documents\РМО\РМО ШБ\библиотека\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600" y="4244760"/>
            <a:ext cx="3067050" cy="25241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5" name="Rectangle 3"/>
          <p:cNvSpPr>
            <a:spLocks noGrp="1" noChangeArrowheads="1"/>
          </p:cNvSpPr>
          <p:nvPr>
            <p:ph idx="1"/>
          </p:nvPr>
        </p:nvSpPr>
        <p:spPr>
          <a:xfrm>
            <a:off x="457200" y="1600200"/>
            <a:ext cx="8229600" cy="4343400"/>
          </a:xfrm>
        </p:spPr>
        <p:txBody>
          <a:bodyPr/>
          <a:lstStyle/>
          <a:p>
            <a:pPr>
              <a:lnSpc>
                <a:spcPct val="80000"/>
              </a:lnSpc>
              <a:buFontTx/>
              <a:buNone/>
            </a:pPr>
            <a:r>
              <a:rPr lang="ru-RU" sz="2000"/>
              <a:t>         «Остро до сих пор стоит вопрос о ставке библиотекаря, которая с советских времен зависит от количества классов-комплектов, а в условиях сегодняшней демографической ситуации они уменьшаются. По нашим оценкам, уже более чем в 40% школ России школьные библиотекари работают на полставки. Но если рассматривать библиотеку и как культурный центр школы, как кабинет №1, то независимо от того, сколько классов-комплектов в школе, необходимо иметь полноценную ставку, а может быть, и две. Ведь от этих специалистов зависит качество среды школы, в которой преподают учителя, учатся и развиваются наши дети».</a:t>
            </a:r>
          </a:p>
          <a:p>
            <a:pPr>
              <a:lnSpc>
                <a:spcPct val="80000"/>
              </a:lnSpc>
              <a:buFontTx/>
              <a:buNone/>
            </a:pPr>
            <a:r>
              <a:rPr lang="ru-RU" sz="2000"/>
              <a:t> </a:t>
            </a:r>
          </a:p>
          <a:p>
            <a:pPr algn="r">
              <a:lnSpc>
                <a:spcPct val="80000"/>
              </a:lnSpc>
              <a:buFontTx/>
              <a:buNone/>
            </a:pPr>
            <a:r>
              <a:rPr lang="ru-RU" sz="1800"/>
              <a:t>Т.Д. Жукова, </a:t>
            </a:r>
          </a:p>
          <a:p>
            <a:pPr algn="r">
              <a:lnSpc>
                <a:spcPct val="80000"/>
              </a:lnSpc>
              <a:buFontTx/>
              <a:buNone/>
            </a:pPr>
            <a:r>
              <a:rPr lang="ru-RU" sz="1800"/>
              <a:t>Президент Русской школьной библиотечной ассоциации. </a:t>
            </a:r>
          </a:p>
          <a:p>
            <a:pPr algn="r">
              <a:lnSpc>
                <a:spcPct val="80000"/>
              </a:lnSpc>
              <a:buFontTx/>
              <a:buNone/>
            </a:pPr>
            <a:r>
              <a:rPr lang="ru-RU" sz="1800"/>
              <a:t>Съезд школьных библиотекарей, 2008.</a:t>
            </a:r>
          </a:p>
        </p:txBody>
      </p:sp>
      <p:sp>
        <p:nvSpPr>
          <p:cNvPr id="105474" name="Rectangle 2"/>
          <p:cNvSpPr>
            <a:spLocks noGrp="1" noChangeArrowheads="1"/>
          </p:cNvSpPr>
          <p:nvPr>
            <p:ph type="title"/>
          </p:nvPr>
        </p:nvSpPr>
        <p:spPr/>
        <p:txBody>
          <a:bodyPr/>
          <a:lstStyle/>
          <a:p>
            <a:endParaRPr lang="ru-RU"/>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9" name="Rectangle 3"/>
          <p:cNvSpPr>
            <a:spLocks noGrp="1" noChangeArrowheads="1"/>
          </p:cNvSpPr>
          <p:nvPr>
            <p:ph idx="1"/>
          </p:nvPr>
        </p:nvSpPr>
        <p:spPr>
          <a:xfrm>
            <a:off x="457200" y="1600200"/>
            <a:ext cx="8229600" cy="5105400"/>
          </a:xfrm>
        </p:spPr>
        <p:txBody>
          <a:bodyPr/>
          <a:lstStyle/>
          <a:p>
            <a:pPr>
              <a:lnSpc>
                <a:spcPct val="80000"/>
              </a:lnSpc>
              <a:buFontTx/>
              <a:buNone/>
            </a:pPr>
            <a:r>
              <a:rPr lang="ru-RU" sz="2000"/>
              <a:t>      </a:t>
            </a:r>
          </a:p>
          <a:p>
            <a:pPr>
              <a:lnSpc>
                <a:spcPct val="80000"/>
              </a:lnSpc>
              <a:buFontTx/>
              <a:buNone/>
            </a:pPr>
            <a:r>
              <a:rPr lang="ru-RU" sz="2000"/>
              <a:t>       </a:t>
            </a:r>
            <a:r>
              <a:rPr lang="ru-RU" sz="2000">
                <a:hlinkClick r:id="rId2" action="ppaction://hlinkfile"/>
              </a:rPr>
              <a:t>Штат работников библиотеки ОУ </a:t>
            </a:r>
            <a:r>
              <a:rPr lang="ru-RU" sz="2000"/>
              <a:t>должен соответствовать размеру школы и её конкретным потребностям в библиотечном обслуживании.</a:t>
            </a:r>
          </a:p>
          <a:p>
            <a:pPr>
              <a:lnSpc>
                <a:spcPct val="80000"/>
              </a:lnSpc>
              <a:buFontTx/>
              <a:buNone/>
            </a:pPr>
            <a:r>
              <a:rPr lang="ru-RU" sz="2000"/>
              <a:t>      </a:t>
            </a:r>
            <a:r>
              <a:rPr lang="ru-RU" sz="2000" b="1"/>
              <a:t>Финансирование библиотеки ОУ.</a:t>
            </a:r>
          </a:p>
          <a:p>
            <a:pPr>
              <a:lnSpc>
                <a:spcPct val="80000"/>
              </a:lnSpc>
              <a:buFontTx/>
              <a:buNone/>
            </a:pPr>
            <a:r>
              <a:rPr lang="ru-RU" sz="2000"/>
              <a:t>        В сметный план нужно включать следующие статьи расходов: новые ресурсы (книги, периодика, диски, плакаты и т.д); информационные и коммуникационные технологии, программные средства и т.д. </a:t>
            </a:r>
          </a:p>
          <a:p>
            <a:pPr>
              <a:lnSpc>
                <a:spcPct val="80000"/>
              </a:lnSpc>
              <a:buFontTx/>
              <a:buNone/>
            </a:pPr>
            <a:r>
              <a:rPr lang="ru-RU" sz="2000"/>
              <a:t>        Как правило, средства на комплектование библиотеки /ИБЦ должны составлять не менее 5 % бюджета на одного учащегося. Сюда не входит фонд заработной платы, расходы на обучение, транспортный фонд и фонд модификации оборудования. </a:t>
            </a:r>
          </a:p>
          <a:p>
            <a:pPr>
              <a:lnSpc>
                <a:spcPct val="80000"/>
              </a:lnSpc>
              <a:buFontTx/>
              <a:buNone/>
            </a:pPr>
            <a:r>
              <a:rPr lang="ru-RU" sz="2000" b="1" i="1"/>
              <a:t>          Справочник школьного библиотекаря/О.Р. Старовойтова, С.М. Плескачевская; Т.Д. Жукова; Под ред. Ю.Н. Столярова. – М.: Школьная библиотека, 2006. – 448.</a:t>
            </a:r>
          </a:p>
          <a:p>
            <a:pPr>
              <a:lnSpc>
                <a:spcPct val="80000"/>
              </a:lnSpc>
              <a:buFontTx/>
              <a:buNone/>
            </a:pPr>
            <a:endParaRPr lang="ru-RU" sz="2000"/>
          </a:p>
        </p:txBody>
      </p:sp>
      <p:sp>
        <p:nvSpPr>
          <p:cNvPr id="106498" name="Rectangle 2"/>
          <p:cNvSpPr>
            <a:spLocks noGrp="1" noChangeArrowheads="1"/>
          </p:cNvSpPr>
          <p:nvPr>
            <p:ph type="title"/>
          </p:nvPr>
        </p:nvSpPr>
        <p:spPr/>
        <p:txBody>
          <a:bodyPr>
            <a:normAutofit fontScale="90000"/>
          </a:bodyPr>
          <a:lstStyle/>
          <a:p>
            <a:r>
              <a:rPr lang="ru-RU" sz="2800"/>
              <a:t>Концепция модели библиотеки ОУ: Региональный вариант (Уральский федеральный округ), 2010 г.</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3" name="Rectangle 3"/>
          <p:cNvSpPr>
            <a:spLocks noGrp="1" noChangeArrowheads="1"/>
          </p:cNvSpPr>
          <p:nvPr>
            <p:ph idx="1"/>
          </p:nvPr>
        </p:nvSpPr>
        <p:spPr/>
        <p:txBody>
          <a:bodyPr/>
          <a:lstStyle/>
          <a:p>
            <a:r>
              <a:rPr lang="ru-RU"/>
              <a:t>актуальность, </a:t>
            </a:r>
          </a:p>
          <a:p>
            <a:r>
              <a:rPr lang="ru-RU"/>
              <a:t>значимость, </a:t>
            </a:r>
          </a:p>
          <a:p>
            <a:r>
              <a:rPr lang="ru-RU"/>
              <a:t>достоверность, </a:t>
            </a:r>
          </a:p>
          <a:p>
            <a:r>
              <a:rPr lang="ru-RU"/>
              <a:t>полезность, </a:t>
            </a:r>
          </a:p>
          <a:p>
            <a:r>
              <a:rPr lang="ru-RU"/>
              <a:t>безопасность. </a:t>
            </a:r>
          </a:p>
        </p:txBody>
      </p:sp>
      <p:sp>
        <p:nvSpPr>
          <p:cNvPr id="107522" name="Rectangle 2"/>
          <p:cNvSpPr>
            <a:spLocks noGrp="1" noChangeArrowheads="1"/>
          </p:cNvSpPr>
          <p:nvPr>
            <p:ph type="title"/>
          </p:nvPr>
        </p:nvSpPr>
        <p:spPr/>
        <p:txBody>
          <a:bodyPr>
            <a:normAutofit fontScale="90000"/>
          </a:bodyPr>
          <a:lstStyle/>
          <a:p>
            <a:r>
              <a:rPr lang="ru-RU" sz="3600"/>
              <a:t>Критерием отбора издания в фонд является его ценность:</a:t>
            </a:r>
          </a:p>
        </p:txBody>
      </p:sp>
      <p:pic>
        <p:nvPicPr>
          <p:cNvPr id="8194" name="Picture 2" descr="C:\Users\иоц\Documents\РМО\РМО ШБ\библиотека\untitled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79936" y="2590800"/>
            <a:ext cx="3619500" cy="26003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4"/>
          <p:cNvSpPr>
            <a:spLocks noChangeArrowheads="1"/>
          </p:cNvSpPr>
          <p:nvPr/>
        </p:nvSpPr>
        <p:spPr bwMode="auto">
          <a:xfrm>
            <a:off x="395288" y="392113"/>
            <a:ext cx="8353425" cy="5294312"/>
          </a:xfrm>
          <a:prstGeom prst="rect">
            <a:avLst/>
          </a:prstGeom>
          <a:noFill/>
          <a:ln w="9525">
            <a:noFill/>
            <a:miter lim="800000"/>
            <a:headEnd/>
            <a:tailEnd/>
          </a:ln>
        </p:spPr>
        <p:txBody>
          <a:bodyPr anchor="ctr">
            <a:spAutoFit/>
          </a:bodyPr>
          <a:lstStyle/>
          <a:p>
            <a:pPr marL="265113" indent="-265113" algn="just">
              <a:spcAft>
                <a:spcPts val="1800"/>
              </a:spcAft>
              <a:buFont typeface="Wingdings" pitchFamily="2" charset="2"/>
              <a:buChar char="Ø"/>
            </a:pPr>
            <a:r>
              <a:rPr lang="ru-RU" sz="2200" b="1">
                <a:solidFill>
                  <a:srgbClr val="006666"/>
                </a:solidFill>
                <a:latin typeface="Times New Roman" pitchFamily="18" charset="0"/>
              </a:rPr>
              <a:t>Федеральный закон</a:t>
            </a:r>
            <a:r>
              <a:rPr lang="ru-RU" sz="2200">
                <a:solidFill>
                  <a:srgbClr val="006666"/>
                </a:solidFill>
                <a:latin typeface="Times New Roman" pitchFamily="18" charset="0"/>
              </a:rPr>
              <a:t> № 114-ФЗ «О противодействии экстремистской деятельности», ст. 13 пункт 7 (от 25.07.2002) </a:t>
            </a:r>
          </a:p>
          <a:p>
            <a:pPr marL="265113" indent="-265113" algn="just">
              <a:spcAft>
                <a:spcPts val="1800"/>
              </a:spcAft>
              <a:buFont typeface="Wingdings" pitchFamily="2" charset="2"/>
              <a:buChar char="Ø"/>
            </a:pPr>
            <a:r>
              <a:rPr lang="ru-RU" sz="2200">
                <a:solidFill>
                  <a:srgbClr val="006666"/>
                </a:solidFill>
                <a:latin typeface="Times New Roman" pitchFamily="18" charset="0"/>
              </a:rPr>
              <a:t> </a:t>
            </a:r>
            <a:r>
              <a:rPr lang="ru-RU" sz="2200" b="1">
                <a:solidFill>
                  <a:srgbClr val="006666"/>
                </a:solidFill>
                <a:latin typeface="Times New Roman" pitchFamily="18" charset="0"/>
              </a:rPr>
              <a:t>Положение о Министерстве юстиции Российской Федерации</a:t>
            </a:r>
            <a:r>
              <a:rPr lang="ru-RU" sz="2200">
                <a:solidFill>
                  <a:srgbClr val="006666"/>
                </a:solidFill>
                <a:latin typeface="Times New Roman" pitchFamily="18" charset="0"/>
              </a:rPr>
              <a:t>, утверждено Указом Президента Российской Федерации от 13.10.2004 № 1313, на Министерство юстиции РФ возложены функции по ведению, опубликованию и размещению в сети Интернет федерального списка экстремистских материалов.</a:t>
            </a:r>
          </a:p>
          <a:p>
            <a:pPr marL="265113" indent="-265113" algn="just">
              <a:spcAft>
                <a:spcPts val="1800"/>
              </a:spcAft>
              <a:buFont typeface="Wingdings" pitchFamily="2" charset="2"/>
              <a:buChar char="Ø"/>
            </a:pPr>
            <a:r>
              <a:rPr lang="ru-RU" sz="2200" b="1">
                <a:solidFill>
                  <a:srgbClr val="006666"/>
                </a:solidFill>
                <a:latin typeface="Times New Roman" pitchFamily="18" charset="0"/>
              </a:rPr>
              <a:t>Информационные материалы</a:t>
            </a:r>
            <a:r>
              <a:rPr lang="ru-RU" sz="2200">
                <a:solidFill>
                  <a:srgbClr val="006666"/>
                </a:solidFill>
                <a:latin typeface="Times New Roman" pitchFamily="18" charset="0"/>
              </a:rPr>
              <a:t> признаются экстремистскими федеральным судом по месту их обнаружения, распространения или нахождения организации, осуществившей производство таких материалов, на основании представления прокурора или при производстве по соответствующему делу об административном правонарушении, гражданскому или уголовному делу.</a:t>
            </a:r>
            <a:endParaRPr lang="ru-RU" sz="2200">
              <a:solidFill>
                <a:srgbClr val="006666"/>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9" name="Rectangle 3"/>
          <p:cNvSpPr>
            <a:spLocks noGrp="1" noChangeArrowheads="1"/>
          </p:cNvSpPr>
          <p:nvPr>
            <p:ph idx="1"/>
          </p:nvPr>
        </p:nvSpPr>
        <p:spPr>
          <a:xfrm>
            <a:off x="457200" y="1989138"/>
            <a:ext cx="8229600" cy="4137025"/>
          </a:xfrm>
        </p:spPr>
        <p:txBody>
          <a:bodyPr/>
          <a:lstStyle/>
          <a:p>
            <a:r>
              <a:rPr lang="ru-RU"/>
              <a:t>к результатам освоения  основных образовательных программ;</a:t>
            </a:r>
          </a:p>
          <a:p>
            <a:r>
              <a:rPr lang="ru-RU"/>
              <a:t>к структуре этих программ;</a:t>
            </a:r>
          </a:p>
          <a:p>
            <a:r>
              <a:rPr lang="ru-RU" b="1"/>
              <a:t>к условиям реализации</a:t>
            </a:r>
            <a:r>
              <a:rPr lang="ru-RU"/>
              <a:t> программ.</a:t>
            </a:r>
          </a:p>
        </p:txBody>
      </p:sp>
      <p:sp>
        <p:nvSpPr>
          <p:cNvPr id="132098" name="Rectangle 2"/>
          <p:cNvSpPr>
            <a:spLocks noGrp="1" noChangeArrowheads="1"/>
          </p:cNvSpPr>
          <p:nvPr>
            <p:ph type="title"/>
          </p:nvPr>
        </p:nvSpPr>
        <p:spPr/>
        <p:txBody>
          <a:bodyPr>
            <a:normAutofit fontScale="90000"/>
          </a:bodyPr>
          <a:lstStyle/>
          <a:p>
            <a:r>
              <a:rPr lang="ru-RU" sz="4000"/>
              <a:t>ФГОС – совокупность трёх требований:</a:t>
            </a:r>
          </a:p>
        </p:txBody>
      </p:sp>
      <p:pic>
        <p:nvPicPr>
          <p:cNvPr id="1026" name="Picture 2" descr="C:\Users\иоц\Documents\РМО\РМО ШБ\библиотека\5.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3820332"/>
            <a:ext cx="3429000" cy="2819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4"/>
          <p:cNvSpPr>
            <a:spLocks noChangeArrowheads="1"/>
          </p:cNvSpPr>
          <p:nvPr/>
        </p:nvSpPr>
        <p:spPr bwMode="auto">
          <a:xfrm>
            <a:off x="914400" y="1069975"/>
            <a:ext cx="7315200" cy="3478213"/>
          </a:xfrm>
          <a:prstGeom prst="rect">
            <a:avLst/>
          </a:prstGeom>
          <a:noFill/>
          <a:ln w="9525">
            <a:noFill/>
            <a:miter lim="800000"/>
            <a:headEnd/>
            <a:tailEnd/>
          </a:ln>
        </p:spPr>
        <p:txBody>
          <a:bodyPr anchor="ctr">
            <a:spAutoFit/>
          </a:bodyPr>
          <a:lstStyle/>
          <a:p>
            <a:pPr algn="ctr"/>
            <a:r>
              <a:rPr lang="ru-RU" sz="3600">
                <a:solidFill>
                  <a:srgbClr val="006666"/>
                </a:solidFill>
                <a:latin typeface="Times New Roman" pitchFamily="18" charset="0"/>
              </a:rPr>
              <a:t>Официальный сайт Министерства юстиции Российской Федерации, Федеральный список экстремистской литературы опубликован по адресу:</a:t>
            </a:r>
          </a:p>
          <a:p>
            <a:pPr algn="ctr"/>
            <a:r>
              <a:rPr lang="en-US" sz="4000" b="1">
                <a:solidFill>
                  <a:srgbClr val="006666"/>
                </a:solidFill>
                <a:latin typeface="Times New Roman" pitchFamily="18" charset="0"/>
              </a:rPr>
              <a:t>minjust</a:t>
            </a:r>
            <a:r>
              <a:rPr lang="ru-RU" sz="4000" b="1">
                <a:solidFill>
                  <a:srgbClr val="006666"/>
                </a:solidFill>
                <a:latin typeface="Times New Roman" pitchFamily="18" charset="0"/>
              </a:rPr>
              <a:t>.</a:t>
            </a:r>
            <a:r>
              <a:rPr lang="en-US" sz="4000" b="1">
                <a:solidFill>
                  <a:srgbClr val="006666"/>
                </a:solidFill>
                <a:latin typeface="Times New Roman" pitchFamily="18" charset="0"/>
              </a:rPr>
              <a:t>ru</a:t>
            </a:r>
            <a:r>
              <a:rPr lang="ru-RU" sz="4000" b="1">
                <a:solidFill>
                  <a:srgbClr val="006666"/>
                </a:solidFill>
                <a:latin typeface="Times New Roman" pitchFamily="18" charset="0"/>
              </a:rPr>
              <a:t> </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4"/>
          <p:cNvSpPr>
            <a:spLocks noChangeArrowheads="1"/>
          </p:cNvSpPr>
          <p:nvPr/>
        </p:nvSpPr>
        <p:spPr bwMode="auto">
          <a:xfrm>
            <a:off x="1403350" y="188913"/>
            <a:ext cx="6149975" cy="1384300"/>
          </a:xfrm>
          <a:prstGeom prst="rect">
            <a:avLst/>
          </a:prstGeom>
          <a:noFill/>
          <a:ln w="9525">
            <a:noFill/>
            <a:miter lim="800000"/>
            <a:headEnd/>
            <a:tailEnd/>
          </a:ln>
        </p:spPr>
        <p:txBody>
          <a:bodyPr tIns="76176" bIns="76176" anchor="ctr">
            <a:spAutoFit/>
          </a:bodyPr>
          <a:lstStyle/>
          <a:p>
            <a:pPr algn="ctr"/>
            <a:r>
              <a:rPr lang="ru-RU" sz="2800" b="1">
                <a:solidFill>
                  <a:srgbClr val="006666"/>
                </a:solidFill>
              </a:rPr>
              <a:t>Федеральный список </a:t>
            </a:r>
          </a:p>
          <a:p>
            <a:pPr algn="ctr"/>
            <a:r>
              <a:rPr lang="ru-RU" sz="2800" b="1">
                <a:solidFill>
                  <a:srgbClr val="006666"/>
                </a:solidFill>
              </a:rPr>
              <a:t>экстремистских материалов</a:t>
            </a:r>
          </a:p>
          <a:p>
            <a:pPr eaLnBrk="0" hangingPunct="0"/>
            <a:endParaRPr lang="ru-RU" sz="2400">
              <a:solidFill>
                <a:srgbClr val="006666"/>
              </a:solidFill>
            </a:endParaRPr>
          </a:p>
        </p:txBody>
      </p:sp>
      <p:sp>
        <p:nvSpPr>
          <p:cNvPr id="110595" name="Rectangle 5"/>
          <p:cNvSpPr>
            <a:spLocks noChangeArrowheads="1"/>
          </p:cNvSpPr>
          <p:nvPr/>
        </p:nvSpPr>
        <p:spPr bwMode="auto">
          <a:xfrm>
            <a:off x="323850" y="1501775"/>
            <a:ext cx="8569325" cy="4611688"/>
          </a:xfrm>
          <a:prstGeom prst="rect">
            <a:avLst/>
          </a:prstGeom>
          <a:noFill/>
          <a:ln w="9525">
            <a:noFill/>
            <a:miter lim="800000"/>
            <a:headEnd/>
            <a:tailEnd/>
          </a:ln>
        </p:spPr>
        <p:txBody>
          <a:bodyPr anchor="ctr">
            <a:spAutoFit/>
          </a:bodyPr>
          <a:lstStyle/>
          <a:p>
            <a:pPr algn="just">
              <a:lnSpc>
                <a:spcPct val="150000"/>
              </a:lnSpc>
            </a:pPr>
            <a:r>
              <a:rPr lang="ru-RU">
                <a:solidFill>
                  <a:srgbClr val="006666"/>
                </a:solidFill>
              </a:rPr>
              <a:t>Федеральный список экстремистских материалов формируется на основании поступающих в Минюст России копий вступивших в законную силу решений судов о признании информационных материалов экстремистскими.</a:t>
            </a:r>
          </a:p>
          <a:p>
            <a:pPr algn="just">
              <a:lnSpc>
                <a:spcPct val="150000"/>
              </a:lnSpc>
            </a:pPr>
            <a:r>
              <a:rPr lang="ru-RU">
                <a:solidFill>
                  <a:srgbClr val="006666"/>
                </a:solidFill>
              </a:rPr>
              <a:t>При этом наименования и индивидуализирующие признаки информационных материалов включаются в федеральный список экстремистских материалов в строгом соответствии с резолютивной частью решения суда.</a:t>
            </a:r>
          </a:p>
          <a:p>
            <a:pPr algn="just">
              <a:lnSpc>
                <a:spcPct val="150000"/>
              </a:lnSpc>
            </a:pPr>
            <a:r>
              <a:rPr lang="ru-RU">
                <a:solidFill>
                  <a:srgbClr val="006666"/>
                </a:solidFill>
              </a:rPr>
              <a:t>Обжалование решений судов о признании информационных материалов экстремистскими осуществляется в порядке, предусмотренном законодательством Российской Федерации.</a:t>
            </a:r>
          </a:p>
          <a:p>
            <a:pPr algn="just">
              <a:lnSpc>
                <a:spcPct val="150000"/>
              </a:lnSpc>
            </a:pPr>
            <a:r>
              <a:rPr lang="ru-RU">
                <a:solidFill>
                  <a:srgbClr val="006666"/>
                </a:solidFill>
              </a:rPr>
              <a:t>Законодательством Российской Федерации предусмотрена ответственность за производство, хранение или распространение экстремистских материалов.</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4"/>
          <p:cNvSpPr>
            <a:spLocks noChangeArrowheads="1"/>
          </p:cNvSpPr>
          <p:nvPr/>
        </p:nvSpPr>
        <p:spPr bwMode="auto">
          <a:xfrm>
            <a:off x="250825" y="-119063"/>
            <a:ext cx="8713788" cy="6554788"/>
          </a:xfrm>
          <a:prstGeom prst="rect">
            <a:avLst/>
          </a:prstGeom>
          <a:noFill/>
          <a:ln w="9525">
            <a:noFill/>
            <a:miter lim="800000"/>
            <a:headEnd/>
            <a:tailEnd/>
          </a:ln>
          <a:effectLst/>
        </p:spPr>
        <p:txBody>
          <a:bodyPr anchor="ctr">
            <a:spAutoFit/>
          </a:bodyPr>
          <a:lstStyle/>
          <a:p>
            <a:pPr marL="342900" indent="-342900" algn="ctr"/>
            <a:endParaRPr lang="ru-RU" sz="2000" b="1">
              <a:solidFill>
                <a:srgbClr val="006666"/>
              </a:solidFill>
              <a:latin typeface="Times New Roman" pitchFamily="18" charset="0"/>
            </a:endParaRPr>
          </a:p>
          <a:p>
            <a:pPr marL="342900" indent="-342900" algn="ctr"/>
            <a:r>
              <a:rPr lang="ru-RU" sz="2400" b="1">
                <a:solidFill>
                  <a:srgbClr val="006666"/>
                </a:solidFill>
                <a:latin typeface="Times New Roman" pitchFamily="18" charset="0"/>
              </a:rPr>
              <a:t>Начало списка</a:t>
            </a:r>
          </a:p>
          <a:p>
            <a:pPr marL="342900" indent="-342900" algn="ctr"/>
            <a:endParaRPr lang="ru-RU" sz="800" b="1">
              <a:solidFill>
                <a:srgbClr val="006666"/>
              </a:solidFill>
              <a:latin typeface="Times New Roman" pitchFamily="18" charset="0"/>
            </a:endParaRPr>
          </a:p>
          <a:p>
            <a:pPr marL="342900" indent="-342900" algn="just">
              <a:spcAft>
                <a:spcPts val="1200"/>
              </a:spcAft>
              <a:buFont typeface="Arial" charset="0"/>
              <a:buAutoNum type="arabicPeriod"/>
            </a:pPr>
            <a:r>
              <a:rPr lang="ru-RU" sz="2000">
                <a:solidFill>
                  <a:srgbClr val="006666"/>
                </a:solidFill>
                <a:latin typeface="Times New Roman" pitchFamily="18" charset="0"/>
              </a:rPr>
              <a:t>Музыкальный альбом "Музыка белых", автор - Музыкальная группа Order, решение вынесено Первомайским районным судом г. Омска от 23.11.2006; </a:t>
            </a:r>
          </a:p>
          <a:p>
            <a:pPr marL="342900" indent="-342900" algn="just">
              <a:spcAft>
                <a:spcPts val="1200"/>
              </a:spcAft>
              <a:buFont typeface="Arial" charset="0"/>
              <a:buAutoNum type="arabicPeriod"/>
            </a:pPr>
            <a:r>
              <a:rPr lang="ru-RU" sz="2000">
                <a:solidFill>
                  <a:srgbClr val="006666"/>
                </a:solidFill>
                <a:latin typeface="Times New Roman" pitchFamily="18" charset="0"/>
              </a:rPr>
              <a:t>Книга "Книга единобожия", автор - Мухаммад ибн Сулейман ат-Тамими, источник публикации - Некоммерческое партнерство "Издательский дом "Бадр", решение вынесено Савеловским районным судом г. Москвы от 02.04.2004;</a:t>
            </a:r>
          </a:p>
          <a:p>
            <a:pPr marL="342900" indent="-342900" algn="just">
              <a:spcAft>
                <a:spcPts val="1200"/>
              </a:spcAft>
              <a:buFont typeface="Arial" charset="0"/>
              <a:buAutoNum type="arabicPeriod"/>
            </a:pPr>
            <a:r>
              <a:rPr lang="ru-RU" sz="2000">
                <a:solidFill>
                  <a:srgbClr val="006666"/>
                </a:solidFill>
                <a:latin typeface="Times New Roman" pitchFamily="18" charset="0"/>
              </a:rPr>
              <a:t>Письма Рады земли Кубанской духовно-родовой державы Русь, авторы - Н.М. Лозинский, В.М. Герасев, решение вынесено Первомайским районным судом г. Краснодара от 20.03.2006;</a:t>
            </a:r>
          </a:p>
          <a:p>
            <a:pPr marL="342900" indent="-342900" algn="just">
              <a:spcAft>
                <a:spcPts val="1200"/>
              </a:spcAft>
              <a:buFont typeface="Arial" charset="0"/>
              <a:buAutoNum type="arabicPeriod"/>
            </a:pPr>
            <a:r>
              <a:rPr lang="ru-RU" sz="2000">
                <a:solidFill>
                  <a:srgbClr val="006666"/>
                </a:solidFill>
                <a:latin typeface="Times New Roman" pitchFamily="18" charset="0"/>
              </a:rPr>
              <a:t>Печатные материалы в газете "Для русских людей" N 1(1), июнь 2002 г.; N 2 (2), август 2002 г.; N 3, октябрь 2002 г.; N 4, ноябрь 2002 г.; N 5, декабрь 2002 г.; 2003 г. N 6, 7, решение вынесено Тихвинским городским судом Ленинградской области от 25.05.2004;</a:t>
            </a:r>
          </a:p>
          <a:p>
            <a:pPr marL="342900" indent="-342900" algn="just">
              <a:spcAft>
                <a:spcPts val="1200"/>
              </a:spcAft>
              <a:buFont typeface="Arial" charset="0"/>
              <a:buAutoNum type="arabicPeriod"/>
            </a:pPr>
            <a:r>
              <a:rPr lang="ru-RU" sz="2000">
                <a:solidFill>
                  <a:srgbClr val="006666"/>
                </a:solidFill>
                <a:latin typeface="Times New Roman" pitchFamily="18" charset="0"/>
              </a:rPr>
              <a:t> Кинофильм "Вечный жид", решение вынесено Тихвинским городским судом Ленинградской области от 25.05.2004;</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4"/>
          <p:cNvSpPr>
            <a:spLocks noChangeArrowheads="1"/>
          </p:cNvSpPr>
          <p:nvPr/>
        </p:nvSpPr>
        <p:spPr bwMode="auto">
          <a:xfrm>
            <a:off x="179388" y="150813"/>
            <a:ext cx="8785225" cy="6003925"/>
          </a:xfrm>
          <a:prstGeom prst="rect">
            <a:avLst/>
          </a:prstGeom>
          <a:noFill/>
          <a:ln w="9525">
            <a:noFill/>
            <a:miter lim="800000"/>
            <a:headEnd/>
            <a:tailEnd/>
          </a:ln>
          <a:effectLst/>
        </p:spPr>
        <p:txBody>
          <a:bodyPr anchor="ctr">
            <a:spAutoFit/>
          </a:bodyPr>
          <a:lstStyle/>
          <a:p>
            <a:pPr marL="342900" indent="-342900" algn="ctr"/>
            <a:r>
              <a:rPr lang="ru-RU" sz="2400" b="1">
                <a:solidFill>
                  <a:srgbClr val="006666"/>
                </a:solidFill>
                <a:latin typeface="Times New Roman" pitchFamily="18" charset="0"/>
              </a:rPr>
              <a:t>Окончание списка по состоянию на январь 2015 г.</a:t>
            </a:r>
          </a:p>
          <a:p>
            <a:pPr marL="342900" indent="-342900" algn="ctr"/>
            <a:endParaRPr lang="ru-RU" sz="2400" b="1">
              <a:solidFill>
                <a:srgbClr val="006666"/>
              </a:solidFill>
              <a:latin typeface="Times New Roman" pitchFamily="18" charset="0"/>
            </a:endParaRPr>
          </a:p>
          <a:p>
            <a:pPr marL="342900" indent="-342900"/>
            <a:r>
              <a:rPr lang="ru-RU" sz="2000">
                <a:solidFill>
                  <a:srgbClr val="006666"/>
                </a:solidFill>
                <a:latin typeface="Times New Roman" pitchFamily="18" charset="0"/>
              </a:rPr>
              <a:t>2610.Печатное издание – книга «Религиоведение советской эпохи – самое гуманное религиоведение в мире» (Учебное пособие. Прогнозно-аналитический центр академии Управления. -М.: НОУ «Академия Управления», 2010 г.) (решение Фрунзенского районного суда г. Владивостока от 30.09.2014);</a:t>
            </a:r>
          </a:p>
          <a:p>
            <a:pPr marL="342900" indent="-342900"/>
            <a:endParaRPr lang="ru-RU" sz="2000">
              <a:solidFill>
                <a:srgbClr val="006666"/>
              </a:solidFill>
              <a:latin typeface="Times New Roman" pitchFamily="18" charset="0"/>
            </a:endParaRPr>
          </a:p>
          <a:p>
            <a:pPr marL="342900" indent="-342900"/>
            <a:r>
              <a:rPr lang="ru-RU" sz="2000">
                <a:solidFill>
                  <a:srgbClr val="006666"/>
                </a:solidFill>
                <a:latin typeface="Times New Roman" pitchFamily="18" charset="0"/>
              </a:rPr>
              <a:t>2611.Информационные материалы – статьи «История воинов Ичкерии» (с подзаголовком «Его зовут Абдуль-Вахид»; с подзаголовком «Тернистый путь к шахаде. Часть 1») и «История воинов Ичкерии. История Джихада на территории Урус-Мартановского района ВН (2008 год)» (с подзаголовком «Записки муджахида (июль 2008 – июль 2012)»; с подзаголовком «Как я вышел на Джихад. Записки муджахида (июль 2008 – март 2009)»), размещенные на Интернет-странице с адресом: http://vk.com/iriucliahideen (решение советского районного суда г. Краснодара от 06.11.2014);</a:t>
            </a:r>
          </a:p>
          <a:p>
            <a:pPr marL="342900" indent="-342900"/>
            <a:endParaRPr lang="ru-RU" sz="2000">
              <a:solidFill>
                <a:srgbClr val="006666"/>
              </a:solidFill>
              <a:latin typeface="Times New Roman" pitchFamily="18" charset="0"/>
            </a:endParaRPr>
          </a:p>
          <a:p>
            <a:pPr marL="342900" indent="-342900"/>
            <a:r>
              <a:rPr lang="ru-RU" sz="2000">
                <a:solidFill>
                  <a:srgbClr val="006666"/>
                </a:solidFill>
                <a:latin typeface="Times New Roman" pitchFamily="18" charset="0"/>
              </a:rPr>
              <a:t>2612.Аудиокомпозиция «Нигеры на снегу» - Валерий Шунт (решение Первореченского районного суда г. Владивостока от 28.10.2014).</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7" name="Rectangle 3"/>
          <p:cNvSpPr>
            <a:spLocks noGrp="1" noChangeArrowheads="1"/>
          </p:cNvSpPr>
          <p:nvPr>
            <p:ph idx="1"/>
          </p:nvPr>
        </p:nvSpPr>
        <p:spPr/>
        <p:txBody>
          <a:bodyPr/>
          <a:lstStyle/>
          <a:p>
            <a:r>
              <a:rPr lang="ru-RU" sz="2800"/>
              <a:t>выявление экстремистских материалов в процессе комплектования библиотек ОУ; </a:t>
            </a:r>
          </a:p>
          <a:p>
            <a:r>
              <a:rPr lang="ru-RU" sz="2800"/>
              <a:t>выявление экстремистских материалов в основном фонде библиотеки ОУ; </a:t>
            </a:r>
          </a:p>
          <a:p>
            <a:r>
              <a:rPr lang="ru-RU" sz="2800"/>
              <a:t>изъятие выявленных экстремистских материалов из обращения, </a:t>
            </a:r>
          </a:p>
          <a:p>
            <a:r>
              <a:rPr lang="ru-RU" sz="2800"/>
              <a:t>списание по причине включения документов в Федеральный список экстремистских материалов по постановлению суда.</a:t>
            </a:r>
          </a:p>
        </p:txBody>
      </p:sp>
      <p:sp>
        <p:nvSpPr>
          <p:cNvPr id="113666" name="Rectangle 2"/>
          <p:cNvSpPr>
            <a:spLocks noGrp="1" noChangeArrowheads="1"/>
          </p:cNvSpPr>
          <p:nvPr>
            <p:ph type="title"/>
          </p:nvPr>
        </p:nvSpPr>
        <p:spPr/>
        <p:txBody>
          <a:bodyPr>
            <a:normAutofit fontScale="90000"/>
          </a:bodyPr>
          <a:lstStyle/>
          <a:p>
            <a:r>
              <a:rPr lang="ru-RU" sz="3200" b="1"/>
              <a:t>В чём состоит задача работников библиотек ОУ?</a:t>
            </a:r>
            <a:r>
              <a:rPr lang="ru-RU" sz="3200"/>
              <a:t/>
            </a:r>
            <a:br>
              <a:rPr lang="ru-RU" sz="3200"/>
            </a:br>
            <a:endParaRPr lang="ru-RU" sz="320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ChangeArrowheads="1"/>
          </p:cNvSpPr>
          <p:nvPr/>
        </p:nvSpPr>
        <p:spPr bwMode="auto">
          <a:xfrm>
            <a:off x="323850" y="333375"/>
            <a:ext cx="8353425" cy="5416550"/>
          </a:xfrm>
          <a:prstGeom prst="rect">
            <a:avLst/>
          </a:prstGeom>
          <a:noFill/>
          <a:ln w="9525">
            <a:noFill/>
            <a:miter lim="800000"/>
            <a:headEnd/>
            <a:tailEnd/>
          </a:ln>
          <a:effectLst/>
        </p:spPr>
        <p:txBody>
          <a:bodyPr>
            <a:spAutoFit/>
          </a:bodyPr>
          <a:lstStyle/>
          <a:p>
            <a:pPr marL="0" lvl="4" algn="ctr"/>
            <a:r>
              <a:rPr lang="ru-RU" b="1">
                <a:solidFill>
                  <a:srgbClr val="006666"/>
                </a:solidFill>
                <a:latin typeface="Times New Roman" pitchFamily="18" charset="0"/>
              </a:rPr>
              <a:t>ИНСТРУКЦИЯ </a:t>
            </a:r>
          </a:p>
          <a:p>
            <a:pPr marL="0" lvl="4" algn="ctr"/>
            <a:r>
              <a:rPr lang="ru-RU" sz="2000" b="1">
                <a:solidFill>
                  <a:srgbClr val="006666"/>
                </a:solidFill>
                <a:latin typeface="Times New Roman" pitchFamily="18" charset="0"/>
              </a:rPr>
              <a:t>о работе с изданиями, включенными в «Федеральный список экстремистских материалов»</a:t>
            </a:r>
            <a:endParaRPr lang="ru-RU" sz="2000">
              <a:solidFill>
                <a:srgbClr val="006666"/>
              </a:solidFill>
              <a:latin typeface="Times New Roman" pitchFamily="18" charset="0"/>
            </a:endParaRPr>
          </a:p>
          <a:p>
            <a:pPr marL="0" lvl="4" algn="ctr"/>
            <a:r>
              <a:rPr lang="ru-RU" i="1">
                <a:solidFill>
                  <a:srgbClr val="006666"/>
                </a:solidFill>
                <a:latin typeface="Times New Roman" pitchFamily="18" charset="0"/>
              </a:rPr>
              <a:t>[Утверждена Приказом Генерального директора ФГБУ «Российская национальная библиотека» В.Н. Зайцева № 109 от 29 марта 2010 г.]</a:t>
            </a:r>
          </a:p>
          <a:p>
            <a:pPr marL="0" lvl="4" algn="ctr"/>
            <a:endParaRPr lang="ru-RU">
              <a:solidFill>
                <a:srgbClr val="006666"/>
              </a:solidFill>
              <a:latin typeface="Times New Roman" pitchFamily="18" charset="0"/>
            </a:endParaRPr>
          </a:p>
          <a:p>
            <a:pPr marL="0" lvl="4" algn="just">
              <a:buFont typeface="Arial" charset="0"/>
              <a:buAutoNum type="arabicPeriod"/>
            </a:pPr>
            <a:r>
              <a:rPr lang="ru-RU" b="1">
                <a:solidFill>
                  <a:srgbClr val="006666"/>
                </a:solidFill>
                <a:latin typeface="Times New Roman" pitchFamily="18" charset="0"/>
              </a:rPr>
              <a:t>Общие положения </a:t>
            </a:r>
          </a:p>
          <a:p>
            <a:pPr marL="0" lvl="4" algn="just"/>
            <a:r>
              <a:rPr lang="ru-RU">
                <a:solidFill>
                  <a:srgbClr val="006666"/>
                </a:solidFill>
                <a:latin typeface="Times New Roman" pitchFamily="18" charset="0"/>
              </a:rPr>
              <a:t>Настоящая инструкция регламентирует порядок выявления, хранения и использования (выдачи читателям) сотрудниками РНБ изданий, включенных в «Федеральный список экстремистских материалов», опубликованный на официальном сайте Министерства юстиции РФ. (http://www.minjust.ru/ru/activity/nko/fedspisok/) (далее – федеральный список), в соответствии со ст. 13 Федерального закона РФ «О противодействии экстремистской деятельности» от 25.07.2002 года № 114 в ред. 29.04.2008 г.</a:t>
            </a:r>
          </a:p>
          <a:p>
            <a:pPr marL="0" lvl="4" algn="just">
              <a:buFont typeface="Arial" charset="0"/>
              <a:buAutoNum type="arabicPeriod" startAt="2"/>
            </a:pPr>
            <a:r>
              <a:rPr lang="ru-RU" b="1">
                <a:solidFill>
                  <a:srgbClr val="006666"/>
                </a:solidFill>
                <a:latin typeface="Times New Roman" pitchFamily="18" charset="0"/>
              </a:rPr>
              <a:t>Выявление и хранение изданий</a:t>
            </a:r>
            <a:endParaRPr lang="ru-RU">
              <a:solidFill>
                <a:srgbClr val="006666"/>
              </a:solidFill>
              <a:latin typeface="Times New Roman" pitchFamily="18" charset="0"/>
            </a:endParaRPr>
          </a:p>
          <a:p>
            <a:pPr marL="0" lvl="4" algn="just"/>
            <a:r>
              <a:rPr lang="ru-RU">
                <a:solidFill>
                  <a:srgbClr val="006666"/>
                </a:solidFill>
                <a:latin typeface="Times New Roman" pitchFamily="18" charset="0"/>
              </a:rPr>
              <a:t>В целях исключения возможности массового распространения экстремистских материалов проводится следующая работа:</a:t>
            </a:r>
          </a:p>
          <a:p>
            <a:pPr marL="0" lvl="4" algn="just"/>
            <a:r>
              <a:rPr lang="ru-RU" b="1">
                <a:solidFill>
                  <a:srgbClr val="006666"/>
                </a:solidFill>
                <a:latin typeface="Times New Roman" pitchFamily="18" charset="0"/>
              </a:rPr>
              <a:t>2.1. Отдел комплектования (ОК) </a:t>
            </a:r>
            <a:r>
              <a:rPr lang="ru-RU">
                <a:solidFill>
                  <a:srgbClr val="006666"/>
                </a:solidFill>
                <a:latin typeface="Times New Roman" pitchFamily="18" charset="0"/>
              </a:rPr>
              <a:t>издания, включенные в федеральный список направляет в фонды отдельным документом;</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4"/>
          <p:cNvSpPr>
            <a:spLocks noChangeArrowheads="1"/>
          </p:cNvSpPr>
          <p:nvPr/>
        </p:nvSpPr>
        <p:spPr bwMode="auto">
          <a:xfrm>
            <a:off x="179388" y="188913"/>
            <a:ext cx="8785225" cy="5981700"/>
          </a:xfrm>
          <a:prstGeom prst="rect">
            <a:avLst/>
          </a:prstGeom>
          <a:noFill/>
          <a:ln w="9525">
            <a:noFill/>
            <a:miter lim="800000"/>
            <a:headEnd/>
            <a:tailEnd/>
          </a:ln>
        </p:spPr>
        <p:txBody>
          <a:bodyPr>
            <a:spAutoFit/>
          </a:bodyPr>
          <a:lstStyle/>
          <a:p>
            <a:pPr marL="354013" lvl="4" indent="-354013" algn="just"/>
            <a:endParaRPr lang="ru-RU" sz="800">
              <a:solidFill>
                <a:srgbClr val="006666"/>
              </a:solidFill>
              <a:latin typeface="Times New Roman" pitchFamily="18" charset="0"/>
            </a:endParaRPr>
          </a:p>
          <a:p>
            <a:pPr marL="354013" lvl="4" indent="-354013" algn="just"/>
            <a:r>
              <a:rPr lang="ru-RU">
                <a:solidFill>
                  <a:srgbClr val="006666"/>
                </a:solidFill>
                <a:latin typeface="Times New Roman" pitchFamily="18" charset="0"/>
              </a:rPr>
              <a:t>2.2.</a:t>
            </a:r>
            <a:r>
              <a:rPr lang="ru-RU" b="1">
                <a:solidFill>
                  <a:srgbClr val="006666"/>
                </a:solidFill>
                <a:latin typeface="Times New Roman" pitchFamily="18" charset="0"/>
              </a:rPr>
              <a:t>Сектор изданий с грифом «Для служебного пользования» (ДСП) Отдела фондов и обслуживания (ОФО) следит за обновлением федерального списка</a:t>
            </a:r>
            <a:r>
              <a:rPr lang="ru-RU">
                <a:solidFill>
                  <a:srgbClr val="006666"/>
                </a:solidFill>
                <a:latin typeface="Times New Roman" pitchFamily="18" charset="0"/>
              </a:rPr>
              <a:t> и информирует по электронной почте отделы, ответственные за исполнение данной инструкции; </a:t>
            </a:r>
            <a:r>
              <a:rPr lang="ru-RU" b="1">
                <a:solidFill>
                  <a:srgbClr val="006666"/>
                </a:solidFill>
                <a:latin typeface="Times New Roman" pitchFamily="18" charset="0"/>
              </a:rPr>
              <a:t>осуществляет выявление</a:t>
            </a:r>
            <a:r>
              <a:rPr lang="ru-RU">
                <a:solidFill>
                  <a:srgbClr val="006666"/>
                </a:solidFill>
                <a:latin typeface="Times New Roman" pitchFamily="18" charset="0"/>
              </a:rPr>
              <a:t> в отделах (фондах) РНБ </a:t>
            </a:r>
            <a:r>
              <a:rPr lang="ru-RU" b="1">
                <a:solidFill>
                  <a:srgbClr val="006666"/>
                </a:solidFill>
                <a:latin typeface="Times New Roman" pitchFamily="18" charset="0"/>
              </a:rPr>
              <a:t>изданий, включенных в федеральный список</a:t>
            </a:r>
            <a:r>
              <a:rPr lang="ru-RU">
                <a:solidFill>
                  <a:srgbClr val="006666"/>
                </a:solidFill>
                <a:latin typeface="Times New Roman" pitchFamily="18" charset="0"/>
              </a:rPr>
              <a:t>, информирует отделы (фонды) о наличии в их составе изданий, включенных в федеральный список, и порядке работы с ними. Выявление в отделах (фондах) РНБ изданий, включенных в федеральный список, производится сектором ДСП по мере пополнения федерального списка.</a:t>
            </a:r>
          </a:p>
          <a:p>
            <a:pPr marL="354013" lvl="4" indent="-354013" algn="just"/>
            <a:r>
              <a:rPr lang="ru-RU">
                <a:solidFill>
                  <a:srgbClr val="006666"/>
                </a:solidFill>
                <a:latin typeface="Times New Roman" pitchFamily="18" charset="0"/>
              </a:rPr>
              <a:t>2.3.Издания, включенные в федеральный список, на которые не формируется отдельная библиографическая запись (отдельные номера газет, листовки, плакаты и т.д.), выявляются отделами (фондами) по месту хранения. Издания из основных фондов, включенные в федеральный список, остаются по прежнему месту хранения. Указанные </a:t>
            </a:r>
            <a:r>
              <a:rPr lang="ru-RU" b="1">
                <a:solidFill>
                  <a:srgbClr val="006666"/>
                </a:solidFill>
                <a:latin typeface="Times New Roman" pitchFamily="18" charset="0"/>
              </a:rPr>
              <a:t>издания исключаются</a:t>
            </a:r>
            <a:r>
              <a:rPr lang="ru-RU">
                <a:solidFill>
                  <a:srgbClr val="006666"/>
                </a:solidFill>
                <a:latin typeface="Times New Roman" pitchFamily="18" charset="0"/>
              </a:rPr>
              <a:t> из подсобных </a:t>
            </a:r>
            <a:r>
              <a:rPr lang="ru-RU" b="1">
                <a:solidFill>
                  <a:srgbClr val="006666"/>
                </a:solidFill>
                <a:latin typeface="Times New Roman" pitchFamily="18" charset="0"/>
              </a:rPr>
              <a:t>фондов</a:t>
            </a:r>
            <a:r>
              <a:rPr lang="ru-RU">
                <a:solidFill>
                  <a:srgbClr val="006666"/>
                </a:solidFill>
                <a:latin typeface="Times New Roman" pitchFamily="18" charset="0"/>
              </a:rPr>
              <a:t> (Приложение № 1) и </a:t>
            </a:r>
            <a:r>
              <a:rPr lang="ru-RU" b="1">
                <a:solidFill>
                  <a:srgbClr val="006666"/>
                </a:solidFill>
                <a:latin typeface="Times New Roman" pitchFamily="18" charset="0"/>
              </a:rPr>
              <a:t>не подлежат любым видам копирования и передаче на выставки, по межбиблиотечному абонементу (МБА), международному межбиблиотечному абонементу (ММБА) и электронной доставке документов (ЭДД).</a:t>
            </a:r>
          </a:p>
          <a:p>
            <a:pPr marL="354013" lvl="4" indent="-354013" algn="just"/>
            <a:r>
              <a:rPr lang="ru-RU" b="1">
                <a:solidFill>
                  <a:srgbClr val="006666"/>
                </a:solidFill>
                <a:latin typeface="Times New Roman" pitchFamily="18" charset="0"/>
              </a:rPr>
              <a:t>2.5.На изданиях, включенных в федеральный список, отделы (фонды), имеющие данные издания, проставляют специальный опознавательный знак («восклицательный знак в круге»), означающий, что доступ к изданию ограничен.</a:t>
            </a:r>
            <a:r>
              <a:rPr lang="ru-RU">
                <a:solidFill>
                  <a:srgbClr val="006666"/>
                </a:solidFill>
                <a:latin typeface="Times New Roman" pitchFamily="18" charset="0"/>
              </a:rPr>
              <a:t> Соответствующие отметки делаются отделами (фондами) в топографическом каталоге. </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ChangeArrowheads="1"/>
          </p:cNvSpPr>
          <p:nvPr/>
        </p:nvSpPr>
        <p:spPr bwMode="auto">
          <a:xfrm>
            <a:off x="179388" y="404813"/>
            <a:ext cx="8785225" cy="4760912"/>
          </a:xfrm>
          <a:prstGeom prst="rect">
            <a:avLst/>
          </a:prstGeom>
          <a:noFill/>
          <a:ln w="9525">
            <a:noFill/>
            <a:miter lim="800000"/>
            <a:headEnd/>
            <a:tailEnd/>
          </a:ln>
        </p:spPr>
        <p:txBody>
          <a:bodyPr>
            <a:spAutoFit/>
          </a:bodyPr>
          <a:lstStyle/>
          <a:p>
            <a:pPr marL="0" lvl="4" algn="just"/>
            <a:r>
              <a:rPr lang="ru-RU" b="1">
                <a:solidFill>
                  <a:srgbClr val="006666"/>
                </a:solidFill>
                <a:latin typeface="Times New Roman" pitchFamily="18" charset="0"/>
              </a:rPr>
              <a:t>3. Обслуживание пользователей</a:t>
            </a:r>
            <a:endParaRPr lang="ru-RU">
              <a:solidFill>
                <a:srgbClr val="006666"/>
              </a:solidFill>
              <a:latin typeface="Times New Roman" pitchFamily="18" charset="0"/>
            </a:endParaRPr>
          </a:p>
          <a:p>
            <a:pPr marL="0" lvl="4" algn="just"/>
            <a:r>
              <a:rPr lang="ru-RU">
                <a:solidFill>
                  <a:srgbClr val="006666"/>
                </a:solidFill>
                <a:latin typeface="Times New Roman" pitchFamily="18" charset="0"/>
              </a:rPr>
              <a:t>3.1. При поступлении в фонд, издания из которого выдаются через кафедры выдачи из основного фонда № 1 и № 2 в Новом здании РНБ, читательского требования на издание, включенное в федеральный список, читателю направляется приглашение в читальный зал сектора ДСП, где издание выдается читателю. </a:t>
            </a:r>
          </a:p>
          <a:p>
            <a:pPr marL="0" lvl="4" algn="just"/>
            <a:r>
              <a:rPr lang="ru-RU" b="1">
                <a:solidFill>
                  <a:srgbClr val="006666"/>
                </a:solidFill>
                <a:latin typeface="Times New Roman" pitchFamily="18" charset="0"/>
              </a:rPr>
              <a:t>Если издание, включенное в федеральный список, хранится в отделах (фондах), имеющих свои специализированные читальные залы, оно выдается непосредственно в этих залах.</a:t>
            </a:r>
          </a:p>
          <a:p>
            <a:pPr marL="0" lvl="4" algn="just"/>
            <a:r>
              <a:rPr lang="ru-RU">
                <a:solidFill>
                  <a:srgbClr val="006666"/>
                </a:solidFill>
                <a:latin typeface="Times New Roman" pitchFamily="18" charset="0"/>
              </a:rPr>
              <a:t>3.2. </a:t>
            </a:r>
            <a:r>
              <a:rPr lang="ru-RU" b="1">
                <a:solidFill>
                  <a:srgbClr val="006666"/>
                </a:solidFill>
                <a:latin typeface="Times New Roman" pitchFamily="18" charset="0"/>
              </a:rPr>
              <a:t>Перед выдачей издания читатель предупреждается об особом характере его использования, так как издание включено в федеральный список и на него распространяются ограничения, указанные в п. 2.4. настоящей инструкции. </a:t>
            </a:r>
          </a:p>
          <a:p>
            <a:pPr marL="0" lvl="4" algn="just"/>
            <a:r>
              <a:rPr lang="ru-RU">
                <a:solidFill>
                  <a:srgbClr val="006666"/>
                </a:solidFill>
                <a:latin typeface="Times New Roman" pitchFamily="18" charset="0"/>
              </a:rPr>
              <a:t>3.3. </a:t>
            </a:r>
            <a:r>
              <a:rPr lang="ru-RU" b="1">
                <a:solidFill>
                  <a:srgbClr val="006666"/>
                </a:solidFill>
                <a:latin typeface="Times New Roman" pitchFamily="18" charset="0"/>
              </a:rPr>
              <a:t>Читатель оформляет заявление по форме</a:t>
            </a:r>
            <a:r>
              <a:rPr lang="ru-RU">
                <a:solidFill>
                  <a:srgbClr val="006666"/>
                </a:solidFill>
                <a:latin typeface="Times New Roman" pitchFamily="18" charset="0"/>
              </a:rPr>
              <a:t> (Приложение № 2) и после этого получает заказанные издания. Заявления читателей и отработанные требования на издания, включенные в федеральный список, хранятся в секторе «ДСП» или в читальном зале, где выдано такое издание.</a:t>
            </a:r>
          </a:p>
          <a:p>
            <a:pPr marL="0" lvl="4" algn="just"/>
            <a:r>
              <a:rPr lang="ru-RU">
                <a:solidFill>
                  <a:srgbClr val="006666"/>
                </a:solidFill>
                <a:latin typeface="Times New Roman" pitchFamily="18" charset="0"/>
              </a:rPr>
              <a:t>3.4. После сдачи издания дежурный читального зала «ДСП» или специализированного читального зала возвращает его по месту хранения.</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ChangeArrowheads="1"/>
          </p:cNvSpPr>
          <p:nvPr/>
        </p:nvSpPr>
        <p:spPr bwMode="auto">
          <a:xfrm>
            <a:off x="250825" y="476250"/>
            <a:ext cx="8642350" cy="4340225"/>
          </a:xfrm>
          <a:prstGeom prst="rect">
            <a:avLst/>
          </a:prstGeom>
          <a:noFill/>
          <a:ln w="9525">
            <a:noFill/>
            <a:miter lim="800000"/>
            <a:headEnd/>
            <a:tailEnd/>
          </a:ln>
        </p:spPr>
        <p:txBody>
          <a:bodyPr>
            <a:spAutoFit/>
          </a:bodyPr>
          <a:lstStyle/>
          <a:p>
            <a:pPr marL="457200" lvl="4" indent="-457200">
              <a:buFont typeface="Arial" charset="0"/>
              <a:buAutoNum type="arabicPeriod" startAt="4"/>
            </a:pPr>
            <a:r>
              <a:rPr lang="ru-RU" b="1">
                <a:solidFill>
                  <a:srgbClr val="006666"/>
                </a:solidFill>
                <a:latin typeface="Times New Roman" pitchFamily="18" charset="0"/>
              </a:rPr>
              <a:t>Контроль</a:t>
            </a:r>
            <a:endParaRPr lang="ru-RU">
              <a:solidFill>
                <a:srgbClr val="006666"/>
              </a:solidFill>
              <a:latin typeface="Times New Roman" pitchFamily="18" charset="0"/>
            </a:endParaRPr>
          </a:p>
          <a:p>
            <a:pPr marL="457200" lvl="4" indent="-457200" algn="just"/>
            <a:r>
              <a:rPr lang="ru-RU">
                <a:solidFill>
                  <a:srgbClr val="006666"/>
                </a:solidFill>
                <a:latin typeface="Times New Roman" pitchFamily="18" charset="0"/>
              </a:rPr>
              <a:t>Контроль за исполнением данной инструкции возлагается на администрацию Библиотеки в лице заместителя генерального директора РНБ по библиотечной работе и автоматизации.</a:t>
            </a:r>
          </a:p>
          <a:p>
            <a:pPr marL="457200" lvl="4" indent="-457200" algn="just">
              <a:buFont typeface="Arial" charset="0"/>
              <a:buAutoNum type="arabicPeriod" startAt="5"/>
            </a:pPr>
            <a:r>
              <a:rPr lang="ru-RU" b="1">
                <a:solidFill>
                  <a:srgbClr val="006666"/>
                </a:solidFill>
                <a:latin typeface="Times New Roman" pitchFamily="18" charset="0"/>
              </a:rPr>
              <a:t>Ответственность</a:t>
            </a:r>
            <a:endParaRPr lang="ru-RU">
              <a:solidFill>
                <a:srgbClr val="006666"/>
              </a:solidFill>
              <a:latin typeface="Times New Roman" pitchFamily="18" charset="0"/>
            </a:endParaRPr>
          </a:p>
          <a:p>
            <a:pPr marL="457200" lvl="4" indent="-457200" algn="just"/>
            <a:r>
              <a:rPr lang="ru-RU">
                <a:solidFill>
                  <a:srgbClr val="006666"/>
                </a:solidFill>
                <a:latin typeface="Times New Roman" pitchFamily="18" charset="0"/>
              </a:rPr>
              <a:t>Ответственность за выполнение данной инструкции несут руководители нижеперечисленных подразделений:</a:t>
            </a:r>
          </a:p>
          <a:p>
            <a:pPr marL="457200" lvl="4" indent="-457200" algn="just">
              <a:buFont typeface="Wingdings" pitchFamily="2" charset="2"/>
              <a:buChar char="Ø"/>
            </a:pPr>
            <a:r>
              <a:rPr lang="ru-RU" b="1">
                <a:solidFill>
                  <a:srgbClr val="006666"/>
                </a:solidFill>
                <a:latin typeface="Times New Roman" pitchFamily="18" charset="0"/>
              </a:rPr>
              <a:t> Заведующие отделами – фондодержателями; </a:t>
            </a:r>
            <a:endParaRPr lang="ru-RU">
              <a:solidFill>
                <a:srgbClr val="006666"/>
              </a:solidFill>
              <a:latin typeface="Times New Roman" pitchFamily="18" charset="0"/>
            </a:endParaRPr>
          </a:p>
          <a:p>
            <a:pPr marL="457200" lvl="4" indent="-457200" algn="just">
              <a:buFont typeface="Wingdings" pitchFamily="2" charset="2"/>
              <a:buChar char="Ø"/>
            </a:pPr>
            <a:r>
              <a:rPr lang="ru-RU" b="1">
                <a:solidFill>
                  <a:srgbClr val="006666"/>
                </a:solidFill>
                <a:latin typeface="Times New Roman" pitchFamily="18" charset="0"/>
              </a:rPr>
              <a:t> Заведующий сектором изданий с грифом «Для служебного пользования»</a:t>
            </a:r>
          </a:p>
          <a:p>
            <a:pPr marL="457200" lvl="4" indent="-457200" algn="just"/>
            <a:r>
              <a:rPr lang="ru-RU" b="1">
                <a:solidFill>
                  <a:srgbClr val="006666"/>
                </a:solidFill>
                <a:latin typeface="Times New Roman" pitchFamily="18" charset="0"/>
              </a:rPr>
              <a:t> отдела фондов и обслуживания; </a:t>
            </a:r>
            <a:endParaRPr lang="ru-RU">
              <a:solidFill>
                <a:srgbClr val="006666"/>
              </a:solidFill>
              <a:latin typeface="Times New Roman" pitchFamily="18" charset="0"/>
            </a:endParaRPr>
          </a:p>
          <a:p>
            <a:pPr marL="457200" lvl="4" indent="-457200" algn="just">
              <a:buFont typeface="Wingdings" pitchFamily="2" charset="2"/>
              <a:buChar char="Ø"/>
            </a:pPr>
            <a:r>
              <a:rPr lang="ru-RU" b="1">
                <a:solidFill>
                  <a:srgbClr val="006666"/>
                </a:solidFill>
                <a:latin typeface="Times New Roman" pitchFamily="18" charset="0"/>
              </a:rPr>
              <a:t> Заведующий отделом комплектования; </a:t>
            </a:r>
            <a:endParaRPr lang="ru-RU">
              <a:solidFill>
                <a:srgbClr val="006666"/>
              </a:solidFill>
              <a:latin typeface="Times New Roman" pitchFamily="18" charset="0"/>
            </a:endParaRPr>
          </a:p>
          <a:p>
            <a:pPr marL="457200" lvl="4" indent="-457200" algn="just">
              <a:buFont typeface="Wingdings" pitchFamily="2" charset="2"/>
              <a:buChar char="Ø"/>
            </a:pPr>
            <a:r>
              <a:rPr lang="ru-RU" b="1">
                <a:solidFill>
                  <a:srgbClr val="006666"/>
                </a:solidFill>
                <a:latin typeface="Times New Roman" pitchFamily="18" charset="0"/>
              </a:rPr>
              <a:t> Заведующий отделом межбиблиотечного абонемента и </a:t>
            </a:r>
            <a:r>
              <a:rPr lang="ru-RU">
                <a:solidFill>
                  <a:srgbClr val="006666"/>
                </a:solidFill>
                <a:latin typeface="Times New Roman" pitchFamily="18" charset="0"/>
              </a:rPr>
              <a:t>электронной</a:t>
            </a:r>
          </a:p>
          <a:p>
            <a:pPr marL="457200" lvl="4" indent="-457200" algn="just"/>
            <a:r>
              <a:rPr lang="ru-RU">
                <a:solidFill>
                  <a:srgbClr val="006666"/>
                </a:solidFill>
                <a:latin typeface="Times New Roman" pitchFamily="18" charset="0"/>
              </a:rPr>
              <a:t> доставки документов;</a:t>
            </a:r>
          </a:p>
          <a:p>
            <a:pPr marL="457200" lvl="4" indent="-457200" algn="just">
              <a:buFont typeface="Wingdings" pitchFamily="2" charset="2"/>
              <a:buChar char="Ø"/>
            </a:pPr>
            <a:r>
              <a:rPr lang="ru-RU" b="1">
                <a:solidFill>
                  <a:srgbClr val="006666"/>
                </a:solidFill>
                <a:latin typeface="Times New Roman" pitchFamily="18" charset="0"/>
              </a:rPr>
              <a:t> Заведующий отделом внешнего обслуживания.</a:t>
            </a:r>
            <a:endParaRPr lang="ru-RU">
              <a:solidFill>
                <a:srgbClr val="006666"/>
              </a:solidFill>
              <a:latin typeface="Times New Roman" pitchFamily="18" charset="0"/>
            </a:endParaRPr>
          </a:p>
          <a:p>
            <a:pPr marL="457200" lvl="4" indent="-457200"/>
            <a:endParaRPr lang="ru-RU" sz="2400">
              <a:solidFill>
                <a:srgbClr val="006666"/>
              </a:solidFill>
              <a:latin typeface="Times New Roman" pitchFamily="18"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ChangeArrowheads="1"/>
          </p:cNvSpPr>
          <p:nvPr/>
        </p:nvSpPr>
        <p:spPr bwMode="auto">
          <a:xfrm>
            <a:off x="395288" y="188913"/>
            <a:ext cx="8424862" cy="5948362"/>
          </a:xfrm>
          <a:prstGeom prst="rect">
            <a:avLst/>
          </a:prstGeom>
          <a:noFill/>
          <a:ln w="9525">
            <a:noFill/>
            <a:miter lim="800000"/>
            <a:headEnd/>
            <a:tailEnd/>
          </a:ln>
        </p:spPr>
        <p:txBody>
          <a:bodyPr>
            <a:spAutoFit/>
          </a:bodyPr>
          <a:lstStyle/>
          <a:p>
            <a:pPr marL="0" lvl="4" algn="r"/>
            <a:r>
              <a:rPr lang="ru-RU" i="1">
                <a:solidFill>
                  <a:srgbClr val="006666"/>
                </a:solidFill>
                <a:latin typeface="Times New Roman" pitchFamily="18" charset="0"/>
              </a:rPr>
              <a:t>.</a:t>
            </a:r>
            <a:endParaRPr lang="ru-RU">
              <a:solidFill>
                <a:srgbClr val="006666"/>
              </a:solidFill>
              <a:latin typeface="Times New Roman" pitchFamily="18" charset="0"/>
            </a:endParaRPr>
          </a:p>
          <a:p>
            <a:pPr marL="0" lvl="4"/>
            <a:r>
              <a:rPr lang="ru-RU" sz="1400">
                <a:solidFill>
                  <a:srgbClr val="006666"/>
                </a:solidFill>
                <a:latin typeface="Times New Roman" pitchFamily="18" charset="0"/>
              </a:rPr>
              <a:t>Приложение 1.  Акт сверки-передачи имеющихся в фонде библиотеки документов с «Федеральным списком экстремистских материалов» </a:t>
            </a:r>
          </a:p>
          <a:p>
            <a:pPr marL="0" lvl="4"/>
            <a:endParaRPr lang="ru-RU" sz="1400">
              <a:solidFill>
                <a:srgbClr val="006666"/>
              </a:solidFill>
              <a:latin typeface="Times New Roman" pitchFamily="18" charset="0"/>
            </a:endParaRPr>
          </a:p>
          <a:p>
            <a:pPr marL="0" lvl="4"/>
            <a:endParaRPr lang="ru-RU">
              <a:solidFill>
                <a:srgbClr val="006666"/>
              </a:solidFill>
              <a:latin typeface="Times New Roman" pitchFamily="18" charset="0"/>
            </a:endParaRPr>
          </a:p>
          <a:p>
            <a:pPr marL="0" lvl="4" algn="r"/>
            <a:r>
              <a:rPr lang="ru-RU">
                <a:solidFill>
                  <a:srgbClr val="006666"/>
                </a:solidFill>
                <a:latin typeface="Times New Roman" pitchFamily="18" charset="0"/>
              </a:rPr>
              <a:t>«Утверждаю» </a:t>
            </a:r>
          </a:p>
          <a:p>
            <a:pPr marL="0" lvl="4" algn="r"/>
            <a:r>
              <a:rPr lang="ru-RU">
                <a:solidFill>
                  <a:srgbClr val="006666"/>
                </a:solidFill>
                <a:latin typeface="Times New Roman" pitchFamily="18" charset="0"/>
              </a:rPr>
              <a:t> Генеральный директор РНБ </a:t>
            </a:r>
          </a:p>
          <a:p>
            <a:pPr marL="0" lvl="4" algn="r"/>
            <a:r>
              <a:rPr lang="ru-RU">
                <a:solidFill>
                  <a:srgbClr val="006666"/>
                </a:solidFill>
                <a:latin typeface="Times New Roman" pitchFamily="18" charset="0"/>
              </a:rPr>
              <a:t>________________   Зайцев В.Н. </a:t>
            </a:r>
          </a:p>
          <a:p>
            <a:pPr marL="0" lvl="4" algn="ctr"/>
            <a:r>
              <a:rPr lang="ru-RU" b="1">
                <a:solidFill>
                  <a:srgbClr val="006666"/>
                </a:solidFill>
                <a:latin typeface="Times New Roman" pitchFamily="18" charset="0"/>
              </a:rPr>
              <a:t>АКТ</a:t>
            </a:r>
            <a:endParaRPr lang="ru-RU">
              <a:solidFill>
                <a:srgbClr val="006666"/>
              </a:solidFill>
              <a:latin typeface="Times New Roman" pitchFamily="18" charset="0"/>
            </a:endParaRPr>
          </a:p>
          <a:p>
            <a:pPr marL="0" lvl="4" algn="ctr"/>
            <a:r>
              <a:rPr lang="ru-RU">
                <a:solidFill>
                  <a:srgbClr val="006666"/>
                </a:solidFill>
                <a:latin typeface="Times New Roman" pitchFamily="18" charset="0"/>
              </a:rPr>
              <a:t>от «____» ________________20… г.</a:t>
            </a:r>
          </a:p>
          <a:p>
            <a:pPr marL="0" lvl="4" algn="just"/>
            <a:r>
              <a:rPr lang="ru-RU">
                <a:solidFill>
                  <a:srgbClr val="006666"/>
                </a:solidFill>
                <a:latin typeface="Times New Roman" pitchFamily="18" charset="0"/>
              </a:rPr>
              <a:t>Я, в присутствии следующих лиц:</a:t>
            </a:r>
          </a:p>
          <a:p>
            <a:pPr marL="0" lvl="4" algn="just"/>
            <a:r>
              <a:rPr lang="ru-RU" i="1">
                <a:solidFill>
                  <a:srgbClr val="006666"/>
                </a:solidFill>
                <a:latin typeface="Times New Roman" pitchFamily="18" charset="0"/>
              </a:rPr>
              <a:t>(фамилия, инициалы, должность, структурное подразделение)</a:t>
            </a:r>
            <a:endParaRPr lang="ru-RU">
              <a:solidFill>
                <a:srgbClr val="006666"/>
              </a:solidFill>
              <a:latin typeface="Times New Roman" pitchFamily="18" charset="0"/>
            </a:endParaRPr>
          </a:p>
          <a:p>
            <a:pPr marL="0" lvl="4" algn="just"/>
            <a:r>
              <a:rPr lang="ru-RU">
                <a:solidFill>
                  <a:srgbClr val="006666"/>
                </a:solidFill>
                <a:latin typeface="Times New Roman" pitchFamily="18" charset="0"/>
              </a:rPr>
              <a:t>(</a:t>
            </a:r>
            <a:r>
              <a:rPr lang="ru-RU" i="1">
                <a:solidFill>
                  <a:srgbClr val="006666"/>
                </a:solidFill>
                <a:latin typeface="Times New Roman" pitchFamily="18" charset="0"/>
              </a:rPr>
              <a:t>фамилия, инициалы, должность, структурное подразделение)</a:t>
            </a:r>
            <a:endParaRPr lang="ru-RU">
              <a:solidFill>
                <a:srgbClr val="006666"/>
              </a:solidFill>
              <a:latin typeface="Times New Roman" pitchFamily="18" charset="0"/>
            </a:endParaRPr>
          </a:p>
          <a:p>
            <a:pPr marL="0" lvl="4" algn="just"/>
            <a:r>
              <a:rPr lang="ru-RU" i="1">
                <a:solidFill>
                  <a:srgbClr val="006666"/>
                </a:solidFill>
                <a:latin typeface="Times New Roman" pitchFamily="18" charset="0"/>
              </a:rPr>
              <a:t>(фамилия, инициалы, должность, структурное подразделение)</a:t>
            </a:r>
            <a:endParaRPr lang="ru-RU">
              <a:solidFill>
                <a:srgbClr val="006666"/>
              </a:solidFill>
              <a:latin typeface="Times New Roman" pitchFamily="18" charset="0"/>
            </a:endParaRPr>
          </a:p>
          <a:p>
            <a:pPr algn="just"/>
            <a:r>
              <a:rPr lang="ru-RU">
                <a:solidFill>
                  <a:srgbClr val="006666"/>
                </a:solidFill>
                <a:latin typeface="Times New Roman" pitchFamily="18" charset="0"/>
              </a:rPr>
              <a:t>Составил(а) настоящий акт в том, что в результате сверки имеющихся в фонде документов с «Федеральным списком экстремистских материалов» выявлено ______________ </a:t>
            </a:r>
            <a:r>
              <a:rPr lang="ru-RU" i="1">
                <a:solidFill>
                  <a:srgbClr val="006666"/>
                </a:solidFill>
                <a:latin typeface="Times New Roman" pitchFamily="18" charset="0"/>
              </a:rPr>
              <a:t>(количество)</a:t>
            </a:r>
            <a:r>
              <a:rPr lang="ru-RU">
                <a:solidFill>
                  <a:srgbClr val="006666"/>
                </a:solidFill>
                <a:latin typeface="Times New Roman" pitchFamily="18" charset="0"/>
              </a:rPr>
              <a:t>изданий (список прилагается), включенных в указанный список, подлежащих передаче в основной фонд РНБ</a:t>
            </a:r>
          </a:p>
          <a:p>
            <a:pPr algn="just"/>
            <a:r>
              <a:rPr lang="ru-RU">
                <a:solidFill>
                  <a:srgbClr val="006666"/>
                </a:solidFill>
                <a:latin typeface="Times New Roman" pitchFamily="18" charset="0"/>
              </a:rPr>
              <a:t> </a:t>
            </a:r>
          </a:p>
          <a:p>
            <a:pPr marL="0" lvl="4" algn="just"/>
            <a:r>
              <a:rPr lang="ru-RU">
                <a:solidFill>
                  <a:srgbClr val="006666"/>
                </a:solidFill>
                <a:latin typeface="Times New Roman" pitchFamily="18" charset="0"/>
              </a:rPr>
              <a:t>Приложение. Список изданий. </a:t>
            </a:r>
          </a:p>
          <a:p>
            <a:pPr marL="0" lvl="4" algn="just"/>
            <a:r>
              <a:rPr lang="ru-RU">
                <a:solidFill>
                  <a:srgbClr val="006666"/>
                </a:solidFill>
                <a:latin typeface="Times New Roman" pitchFamily="18" charset="0"/>
              </a:rPr>
              <a:t>Подписи </a:t>
            </a:r>
          </a:p>
          <a:p>
            <a:endParaRPr lang="ru-RU">
              <a:solidFill>
                <a:srgbClr val="006666"/>
              </a:solidFill>
              <a:latin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3" name="Rectangle 3"/>
          <p:cNvSpPr>
            <a:spLocks noGrp="1" noChangeArrowheads="1"/>
          </p:cNvSpPr>
          <p:nvPr>
            <p:ph idx="1"/>
          </p:nvPr>
        </p:nvSpPr>
        <p:spPr>
          <a:xfrm>
            <a:off x="457200" y="1981200"/>
            <a:ext cx="8229600" cy="4144963"/>
          </a:xfrm>
        </p:spPr>
        <p:txBody>
          <a:bodyPr>
            <a:normAutofit fontScale="92500" lnSpcReduction="10000"/>
          </a:bodyPr>
          <a:lstStyle/>
          <a:p>
            <a:r>
              <a:rPr lang="ru-RU" sz="2800" dirty="0"/>
              <a:t>укомплектованность образовательного учреждения педагогическими, руководящими и иными работниками;</a:t>
            </a:r>
          </a:p>
          <a:p>
            <a:r>
              <a:rPr lang="ru-RU" sz="2800" dirty="0"/>
              <a:t>уровень квалификации педагогических и иных работников образовательного учреждения;</a:t>
            </a:r>
          </a:p>
          <a:p>
            <a:r>
              <a:rPr lang="ru-RU" sz="2800" dirty="0"/>
              <a:t>непрерывность профессионального развития педагогических работников образовательного учреждения, реализующего образовательную программу основного общего образования.</a:t>
            </a:r>
          </a:p>
          <a:p>
            <a:endParaRPr lang="ru-RU" sz="2800" dirty="0"/>
          </a:p>
        </p:txBody>
      </p:sp>
      <p:sp>
        <p:nvSpPr>
          <p:cNvPr id="133122" name="Rectangle 2"/>
          <p:cNvSpPr>
            <a:spLocks noGrp="1" noChangeArrowheads="1"/>
          </p:cNvSpPr>
          <p:nvPr>
            <p:ph type="title"/>
          </p:nvPr>
        </p:nvSpPr>
        <p:spPr>
          <a:xfrm>
            <a:off x="609600" y="685800"/>
            <a:ext cx="8077200" cy="731838"/>
          </a:xfrm>
        </p:spPr>
        <p:txBody>
          <a:bodyPr>
            <a:normAutofit fontScale="90000"/>
          </a:bodyPr>
          <a:lstStyle/>
          <a:p>
            <a:r>
              <a:rPr lang="ru-RU" sz="2800" b="1"/>
              <a:t>Требования к кадровым условиям </a:t>
            </a:r>
            <a:r>
              <a:rPr lang="ru-RU" sz="2400"/>
              <a:t>реализации основной образовательной программы основного общего образования включают:</a:t>
            </a:r>
            <a:br>
              <a:rPr lang="ru-RU" sz="2400"/>
            </a:br>
            <a:endParaRPr lang="ru-RU" sz="240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1" name="Rectangle 3"/>
          <p:cNvSpPr>
            <a:spLocks noGrp="1" noChangeArrowheads="1"/>
          </p:cNvSpPr>
          <p:nvPr>
            <p:ph idx="1"/>
          </p:nvPr>
        </p:nvSpPr>
        <p:spPr/>
        <p:txBody>
          <a:bodyPr/>
          <a:lstStyle/>
          <a:p>
            <a:pPr>
              <a:lnSpc>
                <a:spcPct val="80000"/>
              </a:lnSpc>
              <a:buFontTx/>
              <a:buNone/>
            </a:pPr>
            <a:r>
              <a:rPr lang="ru-RU" sz="2000"/>
              <a:t>VI. Обязанности библиотеки</a:t>
            </a:r>
          </a:p>
          <a:p>
            <a:pPr>
              <a:lnSpc>
                <a:spcPct val="80000"/>
              </a:lnSpc>
            </a:pPr>
            <a:r>
              <a:rPr lang="ru-RU" sz="2000"/>
              <a:t>несет ответственность за наличие и распространение в библиотеке экстремистских материалов, включенных в опубликованный федеральный список экстремистских материалов, а равно их производство либо хранение в целях массового распространения;</a:t>
            </a:r>
          </a:p>
          <a:p>
            <a:pPr>
              <a:lnSpc>
                <a:spcPct val="80000"/>
              </a:lnSpc>
            </a:pPr>
            <a:r>
              <a:rPr lang="ru-RU" sz="2000"/>
              <a:t>не допускает пользователей библиотеки к вредоносным ресурсам сети Интернет, препятствуя информационному потоку (фильтры), который содействует распространению информации об экстремизме и терроризме;</a:t>
            </a:r>
          </a:p>
          <a:p>
            <a:pPr>
              <a:lnSpc>
                <a:spcPct val="80000"/>
              </a:lnSpc>
            </a:pPr>
            <a:r>
              <a:rPr lang="ru-RU" sz="2000"/>
              <a:t>организует профилактические меры, направленные на предупреждение экстремистской деятельности, в том числе на выявление и последующее устранение причин и условий, способствующих экстремистской деятельности. Следит за  постоянным обновлением федерального списка экстремистских материалов и изданий.</a:t>
            </a:r>
          </a:p>
        </p:txBody>
      </p:sp>
      <p:sp>
        <p:nvSpPr>
          <p:cNvPr id="119810" name="Rectangle 2"/>
          <p:cNvSpPr>
            <a:spLocks noGrp="1" noChangeArrowheads="1"/>
          </p:cNvSpPr>
          <p:nvPr>
            <p:ph type="title"/>
          </p:nvPr>
        </p:nvSpPr>
        <p:spPr/>
        <p:txBody>
          <a:bodyPr/>
          <a:lstStyle/>
          <a:p>
            <a:r>
              <a:rPr lang="ru-RU" sz="3200"/>
              <a:t>Внесение дополнений </a:t>
            </a:r>
            <a:br>
              <a:rPr lang="ru-RU" sz="3200"/>
            </a:br>
            <a:r>
              <a:rPr lang="ru-RU" sz="3200"/>
              <a:t>в Положение о библиотеке ОУ</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3" name="Rectangle 3"/>
          <p:cNvSpPr>
            <a:spLocks noGrp="1" noChangeArrowheads="1"/>
          </p:cNvSpPr>
          <p:nvPr>
            <p:ph idx="1"/>
          </p:nvPr>
        </p:nvSpPr>
        <p:spPr/>
        <p:txBody>
          <a:bodyPr>
            <a:normAutofit lnSpcReduction="10000"/>
          </a:bodyPr>
          <a:lstStyle/>
          <a:p>
            <a:pPr>
              <a:lnSpc>
                <a:spcPct val="80000"/>
              </a:lnSpc>
            </a:pPr>
            <a:r>
              <a:rPr lang="ru-RU" sz="2400"/>
              <a:t>не менее 50% художественной литературы;</a:t>
            </a:r>
          </a:p>
          <a:p>
            <a:pPr>
              <a:lnSpc>
                <a:spcPct val="80000"/>
              </a:lnSpc>
            </a:pPr>
            <a:r>
              <a:rPr lang="ru-RU" sz="2400"/>
              <a:t>30% научно-познавательной;</a:t>
            </a:r>
          </a:p>
          <a:p>
            <a:pPr>
              <a:lnSpc>
                <a:spcPct val="80000"/>
              </a:lnSpc>
            </a:pPr>
            <a:r>
              <a:rPr lang="ru-RU" sz="2400"/>
              <a:t>10% документальной и справочной.</a:t>
            </a:r>
          </a:p>
          <a:p>
            <a:pPr>
              <a:lnSpc>
                <a:spcPct val="80000"/>
              </a:lnSpc>
              <a:buFontTx/>
              <a:buNone/>
            </a:pPr>
            <a:endParaRPr lang="ru-RU" sz="2400"/>
          </a:p>
          <a:p>
            <a:pPr algn="ctr">
              <a:lnSpc>
                <a:spcPct val="80000"/>
              </a:lnSpc>
              <a:buFontTx/>
              <a:buNone/>
            </a:pPr>
            <a:r>
              <a:rPr lang="ru-RU">
                <a:solidFill>
                  <a:schemeClr val="tx2"/>
                </a:solidFill>
              </a:rPr>
              <a:t>Нормативы по обновляемости</a:t>
            </a:r>
            <a:r>
              <a:rPr lang="ru-RU" sz="2800">
                <a:solidFill>
                  <a:schemeClr val="tx2"/>
                </a:solidFill>
              </a:rPr>
              <a:t> </a:t>
            </a:r>
            <a:r>
              <a:rPr lang="ru-RU">
                <a:solidFill>
                  <a:schemeClr val="tx2"/>
                </a:solidFill>
              </a:rPr>
              <a:t>фонда </a:t>
            </a:r>
          </a:p>
          <a:p>
            <a:pPr>
              <a:lnSpc>
                <a:spcPct val="80000"/>
              </a:lnSpc>
            </a:pPr>
            <a:r>
              <a:rPr lang="ru-RU" sz="2400"/>
              <a:t>на 5-10% ежегодно, </a:t>
            </a:r>
          </a:p>
          <a:p>
            <a:pPr>
              <a:lnSpc>
                <a:spcPct val="80000"/>
              </a:lnSpc>
            </a:pPr>
            <a:r>
              <a:rPr lang="ru-RU" sz="2400"/>
              <a:t>фонд должен полностью обновляться каждые 10 лет. </a:t>
            </a:r>
          </a:p>
          <a:p>
            <a:pPr algn="r">
              <a:lnSpc>
                <a:spcPct val="80000"/>
              </a:lnSpc>
              <a:buFontTx/>
              <a:buNone/>
            </a:pPr>
            <a:r>
              <a:rPr lang="ru-RU" sz="2400"/>
              <a:t>   </a:t>
            </a:r>
          </a:p>
          <a:p>
            <a:pPr algn="r">
              <a:lnSpc>
                <a:spcPct val="80000"/>
              </a:lnSpc>
              <a:buFontTx/>
              <a:buNone/>
            </a:pPr>
            <a:endParaRPr lang="ru-RU" sz="2000"/>
          </a:p>
          <a:p>
            <a:pPr algn="r">
              <a:lnSpc>
                <a:spcPct val="80000"/>
              </a:lnSpc>
              <a:buFontTx/>
              <a:buNone/>
            </a:pPr>
            <a:r>
              <a:rPr lang="ru-RU" sz="2000"/>
              <a:t>Региональный проект </a:t>
            </a:r>
          </a:p>
          <a:p>
            <a:pPr algn="r">
              <a:lnSpc>
                <a:spcPct val="80000"/>
              </a:lnSpc>
              <a:buFontTx/>
              <a:buNone/>
            </a:pPr>
            <a:r>
              <a:rPr lang="ru-RU" sz="2000"/>
              <a:t>Уральского Федерального Округа </a:t>
            </a:r>
          </a:p>
          <a:p>
            <a:pPr algn="r">
              <a:lnSpc>
                <a:spcPct val="80000"/>
              </a:lnSpc>
              <a:buFontTx/>
              <a:buNone/>
            </a:pPr>
            <a:r>
              <a:rPr lang="ru-RU" sz="2000"/>
              <a:t>«Концепция модели библиотеки образовательного учреждения»</a:t>
            </a:r>
          </a:p>
        </p:txBody>
      </p:sp>
      <p:sp>
        <p:nvSpPr>
          <p:cNvPr id="122882" name="Rectangle 2"/>
          <p:cNvSpPr>
            <a:spLocks noGrp="1" noChangeArrowheads="1"/>
          </p:cNvSpPr>
          <p:nvPr>
            <p:ph type="title"/>
          </p:nvPr>
        </p:nvSpPr>
        <p:spPr/>
        <p:txBody>
          <a:bodyPr/>
          <a:lstStyle/>
          <a:p>
            <a:r>
              <a:rPr lang="ru-RU" sz="3200"/>
              <a:t>Нормативы обеспеченности основных фондов школьных библиотек</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7" name="Rectangle 3"/>
          <p:cNvSpPr>
            <a:spLocks noGrp="1" noChangeArrowheads="1"/>
          </p:cNvSpPr>
          <p:nvPr>
            <p:ph idx="1"/>
          </p:nvPr>
        </p:nvSpPr>
        <p:spPr>
          <a:xfrm>
            <a:off x="0" y="381000"/>
            <a:ext cx="9144000" cy="5745163"/>
          </a:xfrm>
        </p:spPr>
        <p:txBody>
          <a:bodyPr/>
          <a:lstStyle/>
          <a:p>
            <a:pPr algn="ctr">
              <a:buFontTx/>
              <a:buNone/>
            </a:pPr>
            <a:r>
              <a:rPr lang="ru-RU"/>
              <a:t>Международные рекомендации по величине и видовому составу фондов (ИФЛА) </a:t>
            </a:r>
          </a:p>
          <a:p>
            <a:pPr algn="ctr">
              <a:buFontTx/>
              <a:buNone/>
            </a:pPr>
            <a:endParaRPr lang="ru-RU"/>
          </a:p>
          <a:p>
            <a:r>
              <a:rPr lang="ru-RU" sz="2400"/>
              <a:t>Первоначальный фонд для школы с 500 учащимися должен составлять 6 тыс. учетных единиц. </a:t>
            </a:r>
          </a:p>
          <a:p>
            <a:r>
              <a:rPr lang="ru-RU" sz="2400"/>
              <a:t>На каждого ученика должно приходиться 3 учетные единицы новых поступлений в год. </a:t>
            </a:r>
          </a:p>
          <a:p>
            <a:r>
              <a:rPr lang="ru-RU" sz="2400"/>
              <a:t>За год рост фонда составит 3 х 500 = 1500 экз. </a:t>
            </a:r>
          </a:p>
          <a:p>
            <a:r>
              <a:rPr lang="ru-RU" sz="2400"/>
              <a:t>Верхний предел фонда для такой школьной библиотеки - 20 000 экз. </a:t>
            </a:r>
          </a:p>
        </p:txBody>
      </p:sp>
      <p:sp>
        <p:nvSpPr>
          <p:cNvPr id="123906" name="Rectangle 2"/>
          <p:cNvSpPr>
            <a:spLocks noGrp="1" noChangeArrowheads="1"/>
          </p:cNvSpPr>
          <p:nvPr>
            <p:ph type="title"/>
          </p:nvPr>
        </p:nvSpPr>
        <p:spPr>
          <a:xfrm>
            <a:off x="457200" y="274638"/>
            <a:ext cx="8229600" cy="106362"/>
          </a:xfrm>
        </p:spPr>
        <p:txBody>
          <a:bodyPr>
            <a:normAutofit fontScale="90000"/>
          </a:bodyPr>
          <a:lstStyle/>
          <a:p>
            <a:endParaRPr lang="ru-RU" sz="400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idx="1"/>
          </p:nvPr>
        </p:nvSpPr>
        <p:spPr/>
        <p:txBody>
          <a:bodyPr/>
          <a:lstStyle/>
          <a:p>
            <a:endParaRPr lang="ru-RU"/>
          </a:p>
          <a:p>
            <a:pPr>
              <a:buFontTx/>
              <a:buNone/>
            </a:pPr>
            <a:r>
              <a:rPr lang="ru-RU"/>
              <a:t>размеры штата и фонда ШБ – </a:t>
            </a:r>
          </a:p>
          <a:p>
            <a:pPr>
              <a:buFontTx/>
              <a:buNone/>
            </a:pPr>
            <a:r>
              <a:rPr lang="ru-RU"/>
              <a:t>    наилучший </a:t>
            </a:r>
          </a:p>
          <a:p>
            <a:pPr>
              <a:buFontTx/>
              <a:buNone/>
            </a:pPr>
            <a:r>
              <a:rPr lang="ru-RU"/>
              <a:t>              прогнозирующий показатель  </a:t>
            </a:r>
          </a:p>
          <a:p>
            <a:pPr>
              <a:buFontTx/>
              <a:buNone/>
            </a:pPr>
            <a:r>
              <a:rPr lang="ru-RU"/>
              <a:t>                    </a:t>
            </a:r>
            <a:r>
              <a:rPr lang="ru-RU" b="1" i="1"/>
              <a:t>успеваемости школьников</a:t>
            </a:r>
            <a:r>
              <a:rPr lang="ru-RU" b="1"/>
              <a:t>!</a:t>
            </a:r>
          </a:p>
        </p:txBody>
      </p:sp>
      <p:sp>
        <p:nvSpPr>
          <p:cNvPr id="22530" name="Rectangle 2"/>
          <p:cNvSpPr>
            <a:spLocks noGrp="1" noChangeArrowheads="1"/>
          </p:cNvSpPr>
          <p:nvPr>
            <p:ph type="title"/>
          </p:nvPr>
        </p:nvSpPr>
        <p:spPr>
          <a:xfrm>
            <a:off x="304800" y="274638"/>
            <a:ext cx="8686800" cy="1143000"/>
          </a:xfrm>
        </p:spPr>
        <p:txBody>
          <a:bodyPr>
            <a:normAutofit fontScale="90000"/>
          </a:bodyPr>
          <a:lstStyle/>
          <a:p>
            <a:r>
              <a:rPr lang="ru-RU" sz="3200" dirty="0"/>
              <a:t>Основной довод  увеличения финансовой поддержки библиотеки/ИБЦ:</a:t>
            </a:r>
          </a:p>
        </p:txBody>
      </p:sp>
      <p:pic>
        <p:nvPicPr>
          <p:cNvPr id="7170" name="Picture 2" descr="C:\Users\иоц\Documents\РМО\РМО ШБ\библиотека\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4400" y="4014545"/>
            <a:ext cx="3876675" cy="28098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idx="1"/>
          </p:nvPr>
        </p:nvSpPr>
        <p:spPr>
          <a:xfrm>
            <a:off x="457200" y="1219200"/>
            <a:ext cx="8229600" cy="5638800"/>
          </a:xfrm>
        </p:spPr>
        <p:txBody>
          <a:bodyPr/>
          <a:lstStyle/>
          <a:p>
            <a:pPr>
              <a:lnSpc>
                <a:spcPct val="80000"/>
              </a:lnSpc>
              <a:buFontTx/>
              <a:buNone/>
            </a:pPr>
            <a:r>
              <a:rPr lang="ru-RU" sz="2000" b="1" u="sng"/>
              <a:t>зона занятий и исследований</a:t>
            </a:r>
            <a:r>
              <a:rPr lang="ru-RU" sz="2000"/>
              <a:t>, где размещается справочный стол, каталоги, онлайновые рабочие станции, столы для учебной и научной работы, справочные материалы (уроки по библиотечные ИГ, внеучебная работа (кружки), проектная деятельность).</a:t>
            </a:r>
          </a:p>
          <a:p>
            <a:pPr>
              <a:lnSpc>
                <a:spcPct val="80000"/>
              </a:lnSpc>
              <a:buFontTx/>
              <a:buNone/>
            </a:pPr>
            <a:r>
              <a:rPr lang="ru-RU" sz="2000" b="1" u="sng"/>
              <a:t>неформальная читательская зона</a:t>
            </a:r>
            <a:r>
              <a:rPr lang="ru-RU" sz="2000"/>
              <a:t> для книг и периодики, которая способствует развитию грамотности, непрерывному образованию и чтению для удовольствия.</a:t>
            </a:r>
          </a:p>
          <a:p>
            <a:pPr>
              <a:lnSpc>
                <a:spcPct val="80000"/>
              </a:lnSpc>
              <a:buFontTx/>
              <a:buNone/>
            </a:pPr>
            <a:r>
              <a:rPr lang="ru-RU" sz="2000" b="1" u="sng"/>
              <a:t>учебная зона</a:t>
            </a:r>
            <a:r>
              <a:rPr lang="ru-RU" sz="2000"/>
              <a:t> с сидениями для организационных занятий небольших групп, больших групп и целого класса, а также учебная доска с соответствующими техническими средствами обучения.</a:t>
            </a:r>
          </a:p>
          <a:p>
            <a:pPr>
              <a:lnSpc>
                <a:spcPct val="80000"/>
              </a:lnSpc>
              <a:buFontTx/>
              <a:buNone/>
            </a:pPr>
            <a:r>
              <a:rPr lang="ru-RU" sz="2000" b="1" u="sng"/>
              <a:t>производственная и проектная зона</a:t>
            </a:r>
            <a:r>
              <a:rPr lang="ru-RU" sz="2000"/>
              <a:t>, где проводятся практические занятия и встречи отдельных лиц команд и классов, а также находится оборудование для создания мультимедийных материалов</a:t>
            </a:r>
          </a:p>
          <a:p>
            <a:pPr>
              <a:lnSpc>
                <a:spcPct val="80000"/>
              </a:lnSpc>
              <a:buFontTx/>
              <a:buNone/>
            </a:pPr>
            <a:r>
              <a:rPr lang="ru-RU" sz="2000" b="1" u="sng"/>
              <a:t>административная зона</a:t>
            </a:r>
            <a:r>
              <a:rPr lang="ru-RU" sz="2000"/>
              <a:t>: абонементный стол, рабочие помещения, место для хранения различного оборудования и материалов.</a:t>
            </a:r>
          </a:p>
        </p:txBody>
      </p:sp>
      <p:sp>
        <p:nvSpPr>
          <p:cNvPr id="24578" name="Rectangle 2"/>
          <p:cNvSpPr>
            <a:spLocks noGrp="1" noChangeArrowheads="1"/>
          </p:cNvSpPr>
          <p:nvPr>
            <p:ph type="title"/>
          </p:nvPr>
        </p:nvSpPr>
        <p:spPr>
          <a:xfrm>
            <a:off x="228600" y="609600"/>
            <a:ext cx="8915400" cy="808038"/>
          </a:xfrm>
        </p:spPr>
        <p:txBody>
          <a:bodyPr>
            <a:normAutofit fontScale="90000"/>
          </a:bodyPr>
          <a:lstStyle/>
          <a:p>
            <a:r>
              <a:rPr lang="ru-RU" sz="2800" b="1"/>
              <a:t>Пространственное расширение библиотеки за счёт выделения зон с чётким назначением:</a:t>
            </a:r>
            <a:br>
              <a:rPr lang="ru-RU" sz="2800" b="1"/>
            </a:br>
            <a:endParaRPr lang="ru-RU" sz="2800" b="1"/>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1" name="Rectangle 3"/>
          <p:cNvSpPr>
            <a:spLocks noGrp="1" noChangeArrowheads="1"/>
          </p:cNvSpPr>
          <p:nvPr>
            <p:ph idx="1"/>
          </p:nvPr>
        </p:nvSpPr>
        <p:spPr>
          <a:xfrm>
            <a:off x="457200" y="533400"/>
            <a:ext cx="8229600" cy="5592763"/>
          </a:xfrm>
        </p:spPr>
        <p:txBody>
          <a:bodyPr/>
          <a:lstStyle/>
          <a:p>
            <a:r>
              <a:rPr lang="ru-RU" sz="2800" b="1"/>
              <a:t>Информационным продуктом</a:t>
            </a:r>
            <a:r>
              <a:rPr lang="ru-RU" sz="2800"/>
              <a:t> называется результат создания или переработки информации в документированной форме, допускающей многократное использование (статьи, обзоры, дайджесты). </a:t>
            </a:r>
          </a:p>
          <a:p>
            <a:r>
              <a:rPr lang="ru-RU" sz="2800" b="1"/>
              <a:t>Информационной услугой</a:t>
            </a:r>
            <a:r>
              <a:rPr lang="ru-RU" sz="2800"/>
              <a:t> считается предоставление пользователю информационных продуктов в соответствии с запросом. </a:t>
            </a:r>
          </a:p>
          <a:p>
            <a:r>
              <a:rPr lang="ru-RU" sz="2800" b="1"/>
              <a:t>Информационный сервис</a:t>
            </a:r>
            <a:r>
              <a:rPr lang="ru-RU" sz="2800"/>
              <a:t> сочетает информационные продукты и услуги. </a:t>
            </a:r>
          </a:p>
        </p:txBody>
      </p:sp>
      <p:sp>
        <p:nvSpPr>
          <p:cNvPr id="124930" name="Rectangle 2"/>
          <p:cNvSpPr>
            <a:spLocks noGrp="1" noChangeArrowheads="1"/>
          </p:cNvSpPr>
          <p:nvPr>
            <p:ph type="title"/>
          </p:nvPr>
        </p:nvSpPr>
        <p:spPr>
          <a:xfrm flipV="1">
            <a:off x="457200" y="200025"/>
            <a:ext cx="8229600" cy="74613"/>
          </a:xfrm>
        </p:spPr>
        <p:txBody>
          <a:bodyPr>
            <a:normAutofit fontScale="90000"/>
          </a:bodyPr>
          <a:lstStyle/>
          <a:p>
            <a:endParaRPr lang="ru-RU" sz="4000"/>
          </a:p>
        </p:txBody>
      </p:sp>
      <p:sp>
        <p:nvSpPr>
          <p:cNvPr id="124932" name="AutoShape 4">
            <a:hlinkClick r:id="rId2" action="ppaction://hlinksldjump"/>
          </p:cNvPr>
          <p:cNvSpPr>
            <a:spLocks noChangeArrowheads="1"/>
          </p:cNvSpPr>
          <p:nvPr/>
        </p:nvSpPr>
        <p:spPr bwMode="auto">
          <a:xfrm>
            <a:off x="7696200" y="6096000"/>
            <a:ext cx="762000" cy="276225"/>
          </a:xfrm>
          <a:prstGeom prst="curvedUpArrow">
            <a:avLst>
              <a:gd name="adj1" fmla="val 55172"/>
              <a:gd name="adj2" fmla="val 110345"/>
              <a:gd name="adj3" fmla="val 33333"/>
            </a:avLst>
          </a:prstGeom>
          <a:solidFill>
            <a:schemeClr val="accent1"/>
          </a:solidFill>
          <a:ln w="9525">
            <a:solidFill>
              <a:schemeClr val="tx1"/>
            </a:solidFill>
            <a:miter lim="800000"/>
            <a:headEnd/>
            <a:tailEnd/>
          </a:ln>
          <a:effectLst/>
        </p:spPr>
        <p:txBody>
          <a:bodyPr wrap="none" anchor="ctr"/>
          <a:lstStyle/>
          <a:p>
            <a:endParaRPr lang="ru-RU"/>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5" name="Rectangle 3"/>
          <p:cNvSpPr>
            <a:spLocks noGrp="1" noChangeArrowheads="1"/>
          </p:cNvSpPr>
          <p:nvPr>
            <p:ph idx="1"/>
          </p:nvPr>
        </p:nvSpPr>
        <p:spPr>
          <a:xfrm>
            <a:off x="457200" y="2438400"/>
            <a:ext cx="8229600" cy="3687763"/>
          </a:xfrm>
        </p:spPr>
        <p:txBody>
          <a:bodyPr/>
          <a:lstStyle/>
          <a:p>
            <a:pPr>
              <a:buFontTx/>
              <a:buNone/>
            </a:pPr>
            <a:r>
              <a:rPr lang="ru-RU" sz="2400" dirty="0" smtClean="0">
                <a:hlinkClick r:id="rId2" action="ppaction://hlinkfile"/>
              </a:rPr>
              <a:t>Концепция </a:t>
            </a:r>
            <a:r>
              <a:rPr lang="ru-RU" sz="2400" dirty="0">
                <a:hlinkClick r:id="rId2" action="ppaction://hlinkfile"/>
              </a:rPr>
              <a:t>модели библиотеки образовательного учреждения: Региональный вариант (Уральский федеральный округ)</a:t>
            </a:r>
            <a:endParaRPr lang="ru-RU" sz="2400" dirty="0"/>
          </a:p>
          <a:p>
            <a:pPr>
              <a:buFontTx/>
              <a:buNone/>
            </a:pPr>
            <a:endParaRPr lang="ru-RU" sz="2400" dirty="0">
              <a:hlinkClick r:id="rId3" action="ppaction://hlinkfile"/>
            </a:endParaRPr>
          </a:p>
          <a:p>
            <a:pPr>
              <a:buFontTx/>
              <a:buNone/>
            </a:pPr>
            <a:r>
              <a:rPr lang="ru-RU" sz="1800" dirty="0" smtClean="0">
                <a:hlinkClick r:id="rId3" action="ppaction://hlinkfile"/>
              </a:rPr>
              <a:t>РУКОВОДСТВО </a:t>
            </a:r>
            <a:r>
              <a:rPr lang="ru-RU" sz="1800" dirty="0">
                <a:hlinkClick r:id="rId3" action="ppaction://hlinkfile"/>
              </a:rPr>
              <a:t>ПО ОБЕСПЕЧЕНИЮ КАЧЕСТВА ИНФОРМАЦИОННО-БИБЛИОТЕЧНОГО ОБСЛУЖИВАНИЯ (Российская библиотечная ассоциация) </a:t>
            </a:r>
            <a:endParaRPr lang="ru-RU" sz="1800" dirty="0"/>
          </a:p>
        </p:txBody>
      </p:sp>
      <p:sp>
        <p:nvSpPr>
          <p:cNvPr id="125954" name="Rectangle 2"/>
          <p:cNvSpPr>
            <a:spLocks noGrp="1" noChangeArrowheads="1"/>
          </p:cNvSpPr>
          <p:nvPr>
            <p:ph type="title"/>
          </p:nvPr>
        </p:nvSpPr>
        <p:spPr/>
        <p:txBody>
          <a:bodyPr>
            <a:normAutofit fontScale="90000"/>
          </a:bodyPr>
          <a:lstStyle/>
          <a:p>
            <a:r>
              <a:rPr lang="ru-RU" sz="3200" b="1"/>
              <a:t>Критерии оценки деятельности библиотеки образовательного</a:t>
            </a:r>
            <a:br>
              <a:rPr lang="ru-RU" sz="3200" b="1"/>
            </a:br>
            <a:r>
              <a:rPr lang="ru-RU" sz="3200" b="1"/>
              <a:t>учреждения</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9" name="Rectangle 3"/>
          <p:cNvSpPr>
            <a:spLocks noGrp="1" noChangeArrowheads="1"/>
          </p:cNvSpPr>
          <p:nvPr>
            <p:ph idx="1"/>
          </p:nvPr>
        </p:nvSpPr>
        <p:spPr>
          <a:xfrm>
            <a:off x="457200" y="1600200"/>
            <a:ext cx="8229600" cy="5029200"/>
          </a:xfrm>
        </p:spPr>
        <p:txBody>
          <a:bodyPr>
            <a:normAutofit lnSpcReduction="10000"/>
          </a:bodyPr>
          <a:lstStyle/>
          <a:p>
            <a:pPr>
              <a:lnSpc>
                <a:spcPct val="80000"/>
              </a:lnSpc>
              <a:buFontTx/>
              <a:buNone/>
            </a:pPr>
            <a:r>
              <a:rPr lang="ru-RU" sz="1600"/>
              <a:t>1. Довольны ли Вы режимом работы библиотеки? </a:t>
            </a:r>
            <a:r>
              <a:rPr lang="ru-RU" sz="1600" b="1"/>
              <a:t>да/нет </a:t>
            </a:r>
            <a:endParaRPr lang="ru-RU" sz="1600"/>
          </a:p>
          <a:p>
            <a:pPr>
              <a:lnSpc>
                <a:spcPct val="80000"/>
              </a:lnSpc>
              <a:buFontTx/>
              <a:buNone/>
            </a:pPr>
            <a:r>
              <a:rPr lang="ru-RU" sz="1600"/>
              <a:t>Если нет, то какой режим работы библиотеки устроил бы Вас? _________________________ </a:t>
            </a:r>
          </a:p>
          <a:p>
            <a:pPr>
              <a:lnSpc>
                <a:spcPct val="80000"/>
              </a:lnSpc>
              <a:buFontTx/>
              <a:buNone/>
            </a:pPr>
            <a:r>
              <a:rPr lang="ru-RU" sz="1600"/>
              <a:t>2. Довольны ли Вы правилами обслуживания библиотекой? </a:t>
            </a:r>
            <a:r>
              <a:rPr lang="ru-RU" sz="1600" b="1"/>
              <a:t>да/нет </a:t>
            </a:r>
            <a:endParaRPr lang="ru-RU" sz="1600"/>
          </a:p>
          <a:p>
            <a:pPr>
              <a:lnSpc>
                <a:spcPct val="80000"/>
              </a:lnSpc>
              <a:buFontTx/>
              <a:buNone/>
            </a:pPr>
            <a:r>
              <a:rPr lang="ru-RU" sz="1600"/>
              <a:t>Если нет, то что бы Вы хотели изменить в правилах обслуживания? _____________________ </a:t>
            </a:r>
          </a:p>
          <a:p>
            <a:pPr>
              <a:lnSpc>
                <a:spcPct val="80000"/>
              </a:lnSpc>
              <a:buFontTx/>
              <a:buNone/>
            </a:pPr>
            <a:r>
              <a:rPr lang="ru-RU" sz="1600"/>
              <a:t>3. Ваша оценка комфортности условий в библиотеке по пятибалльной шкале: </a:t>
            </a:r>
          </a:p>
          <a:p>
            <a:pPr>
              <a:lnSpc>
                <a:spcPct val="80000"/>
              </a:lnSpc>
              <a:buFontTx/>
              <a:buNone/>
            </a:pPr>
            <a:r>
              <a:rPr lang="ru-RU" sz="1600"/>
              <a:t>помещение (стены, пол, потолки, вентиляция)  ______ чистота _ _____; освещенность  ______; мебель  ______ </a:t>
            </a:r>
          </a:p>
          <a:p>
            <a:pPr>
              <a:lnSpc>
                <a:spcPct val="80000"/>
              </a:lnSpc>
              <a:buFontTx/>
              <a:buNone/>
            </a:pPr>
            <a:r>
              <a:rPr lang="ru-RU" sz="1600"/>
              <a:t>Что Вы считаете нужным улучшить в комфортности помещений библиотеки? ____________ </a:t>
            </a:r>
          </a:p>
          <a:p>
            <a:pPr>
              <a:lnSpc>
                <a:spcPct val="80000"/>
              </a:lnSpc>
              <a:buFontTx/>
              <a:buNone/>
            </a:pPr>
            <a:r>
              <a:rPr lang="ru-RU" sz="1600"/>
              <a:t>4. Ваша оценка работы персонала библиотеки по пятибалльной шкале: </a:t>
            </a:r>
          </a:p>
          <a:p>
            <a:pPr>
              <a:lnSpc>
                <a:spcPct val="80000"/>
              </a:lnSpc>
              <a:buFontTx/>
              <a:buNone/>
            </a:pPr>
            <a:r>
              <a:rPr lang="ru-RU" sz="1600"/>
              <a:t>внешний вид    ______ вежливость _ _____ компетентность _ _____ отзывчивость _ _____ скорость обслуживания  слаженность работы сотрудников  ______ </a:t>
            </a:r>
          </a:p>
          <a:p>
            <a:pPr>
              <a:lnSpc>
                <a:spcPct val="80000"/>
              </a:lnSpc>
              <a:buFontTx/>
              <a:buNone/>
            </a:pPr>
            <a:r>
              <a:rPr lang="ru-RU" sz="1600"/>
              <a:t>Что Вы считаете нужным улучшить в работе персонала библиотеки ___________________ </a:t>
            </a:r>
          </a:p>
          <a:p>
            <a:pPr>
              <a:lnSpc>
                <a:spcPct val="80000"/>
              </a:lnSpc>
              <a:buFontTx/>
              <a:buNone/>
            </a:pPr>
            <a:r>
              <a:rPr lang="ru-RU" sz="1600"/>
              <a:t>5. Ваша оценка электронных библиографических каталогов по пятибалльной шкале: доступность  ______ достоверность полученной информации _ ____ </a:t>
            </a:r>
          </a:p>
          <a:p>
            <a:pPr>
              <a:lnSpc>
                <a:spcPct val="80000"/>
              </a:lnSpc>
              <a:buFontTx/>
              <a:buNone/>
            </a:pPr>
            <a:r>
              <a:rPr lang="ru-RU" sz="1600"/>
              <a:t>6. Как бы Вы оценили состав библиотечного фонда по пятибалльной шкале: ______ </a:t>
            </a:r>
          </a:p>
          <a:p>
            <a:pPr>
              <a:lnSpc>
                <a:spcPct val="80000"/>
              </a:lnSpc>
              <a:buFontTx/>
              <a:buNone/>
            </a:pPr>
            <a:r>
              <a:rPr lang="ru-RU" sz="1600"/>
              <a:t>Что бы Вы хотели улучшить в составе библиотечных фондов: _________________________</a:t>
            </a:r>
          </a:p>
        </p:txBody>
      </p:sp>
      <p:sp>
        <p:nvSpPr>
          <p:cNvPr id="126978" name="Rectangle 2"/>
          <p:cNvSpPr>
            <a:spLocks noGrp="1" noChangeArrowheads="1"/>
          </p:cNvSpPr>
          <p:nvPr>
            <p:ph type="title"/>
          </p:nvPr>
        </p:nvSpPr>
        <p:spPr>
          <a:xfrm>
            <a:off x="457200" y="274638"/>
            <a:ext cx="8229600" cy="1477962"/>
          </a:xfrm>
        </p:spPr>
        <p:txBody>
          <a:bodyPr/>
          <a:lstStyle/>
          <a:p>
            <a:r>
              <a:rPr lang="ru-RU" sz="1800" b="1" i="1"/>
              <a:t>Уважаемый пользователь услуг библиотеки …! </a:t>
            </a:r>
            <a:br>
              <a:rPr lang="ru-RU" sz="1800" b="1" i="1"/>
            </a:br>
            <a:r>
              <a:rPr lang="ru-RU" sz="1800" b="1" i="1"/>
              <a:t>Предлагаем Вам пройти анкетирование по вопросам удовлетворенности качеством услуг, предоставляемых нашей библиотекой. Ваше мнение очень важно для нас. </a:t>
            </a:r>
            <a:r>
              <a:rPr lang="ru-RU" sz="1800"/>
              <a:t/>
            </a:r>
            <a:br>
              <a:rPr lang="ru-RU" sz="1800"/>
            </a:br>
            <a:endParaRPr lang="ru-RU" sz="180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idx="1"/>
          </p:nvPr>
        </p:nvSpPr>
        <p:spPr/>
        <p:txBody>
          <a:bodyPr/>
          <a:lstStyle/>
          <a:p>
            <a:r>
              <a:rPr lang="ru-RU" dirty="0"/>
              <a:t>Я съел бы еще </a:t>
            </a:r>
            <a:r>
              <a:rPr lang="ru-RU"/>
              <a:t>этого</a:t>
            </a:r>
            <a:r>
              <a:rPr lang="ru-RU" smtClean="0"/>
              <a:t>…</a:t>
            </a:r>
            <a:r>
              <a:rPr lang="ru-RU" dirty="0"/>
              <a:t> </a:t>
            </a:r>
          </a:p>
          <a:p>
            <a:r>
              <a:rPr lang="ru-RU" dirty="0"/>
              <a:t>Я почти переварил… </a:t>
            </a:r>
          </a:p>
          <a:p>
            <a:r>
              <a:rPr lang="ru-RU" dirty="0"/>
              <a:t>Я переел… </a:t>
            </a:r>
          </a:p>
          <a:p>
            <a:r>
              <a:rPr lang="ru-RU" dirty="0"/>
              <a:t>Пожалуйста, добавьте… </a:t>
            </a:r>
          </a:p>
          <a:p>
            <a:r>
              <a:rPr lang="ru-RU" dirty="0"/>
              <a:t>Я ещё не распробовал …</a:t>
            </a:r>
          </a:p>
          <a:p>
            <a:r>
              <a:rPr lang="ru-RU" dirty="0"/>
              <a:t>Мне принесли другое блюдо …</a:t>
            </a:r>
          </a:p>
        </p:txBody>
      </p:sp>
      <p:sp>
        <p:nvSpPr>
          <p:cNvPr id="29698" name="Rectangle 2"/>
          <p:cNvSpPr>
            <a:spLocks noGrp="1" noChangeArrowheads="1"/>
          </p:cNvSpPr>
          <p:nvPr>
            <p:ph type="title"/>
          </p:nvPr>
        </p:nvSpPr>
        <p:spPr>
          <a:xfrm>
            <a:off x="457200" y="533400"/>
            <a:ext cx="8229600" cy="884238"/>
          </a:xfrm>
        </p:spPr>
        <p:txBody>
          <a:bodyPr>
            <a:normAutofit fontScale="90000"/>
          </a:bodyPr>
          <a:lstStyle/>
          <a:p>
            <a:r>
              <a:rPr lang="ru-RU" sz="4000" b="1"/>
              <a:t>Рефлексия «Ресторан»</a:t>
            </a:r>
            <a:r>
              <a:rPr lang="ru-RU" sz="4000"/>
              <a:t/>
            </a:r>
            <a:br>
              <a:rPr lang="ru-RU" sz="4000"/>
            </a:br>
            <a:endParaRPr lang="ru-RU" sz="40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7" name="Rectangle 3"/>
          <p:cNvSpPr>
            <a:spLocks noGrp="1" noChangeArrowheads="1"/>
          </p:cNvSpPr>
          <p:nvPr>
            <p:ph idx="1"/>
          </p:nvPr>
        </p:nvSpPr>
        <p:spPr>
          <a:xfrm>
            <a:off x="457200" y="1752600"/>
            <a:ext cx="8229600" cy="4373563"/>
          </a:xfrm>
        </p:spPr>
        <p:txBody>
          <a:bodyPr>
            <a:normAutofit fontScale="92500" lnSpcReduction="10000"/>
          </a:bodyPr>
          <a:lstStyle/>
          <a:p>
            <a:pPr indent="-252000" algn="just">
              <a:lnSpc>
                <a:spcPct val="110000"/>
              </a:lnSpc>
              <a:buFontTx/>
              <a:buNone/>
            </a:pPr>
            <a:r>
              <a:rPr lang="ru-RU" sz="2400" dirty="0"/>
              <a:t>        Финансирование осуществляются по принципу нормативного </a:t>
            </a:r>
            <a:r>
              <a:rPr lang="ru-RU" sz="2400" dirty="0" err="1"/>
              <a:t>подушевого</a:t>
            </a:r>
            <a:r>
              <a:rPr lang="ru-RU" sz="2400" dirty="0"/>
              <a:t> финансирования. </a:t>
            </a:r>
          </a:p>
          <a:p>
            <a:pPr indent="-252000" algn="just">
              <a:lnSpc>
                <a:spcPct val="110000"/>
              </a:lnSpc>
              <a:buFontTx/>
              <a:buNone/>
            </a:pPr>
            <a:r>
              <a:rPr lang="ru-RU" sz="2400" dirty="0"/>
              <a:t>        Образовательное учреждение самостоятельно определяет </a:t>
            </a:r>
            <a:r>
              <a:rPr lang="ru-RU" sz="2400" dirty="0" smtClean="0"/>
              <a:t>объем </a:t>
            </a:r>
            <a:r>
              <a:rPr lang="ru-RU" sz="2400" dirty="0"/>
              <a:t>финансовых средств виды и объемы расходов.</a:t>
            </a:r>
          </a:p>
          <a:p>
            <a:pPr indent="-252000" algn="just">
              <a:lnSpc>
                <a:spcPct val="110000"/>
              </a:lnSpc>
              <a:buFontTx/>
              <a:buNone/>
            </a:pPr>
            <a:r>
              <a:rPr lang="ru-RU" sz="2400" dirty="0"/>
              <a:t>        Расчетный </a:t>
            </a:r>
            <a:r>
              <a:rPr lang="ru-RU" sz="2400" dirty="0" err="1"/>
              <a:t>подушевой</a:t>
            </a:r>
            <a:r>
              <a:rPr lang="ru-RU" sz="2400" dirty="0"/>
              <a:t> норматив включает: </a:t>
            </a:r>
          </a:p>
          <a:p>
            <a:pPr indent="-252000" algn="just">
              <a:lnSpc>
                <a:spcPct val="110000"/>
              </a:lnSpc>
              <a:buFontTx/>
              <a:buNone/>
            </a:pPr>
            <a:r>
              <a:rPr lang="ru-RU" sz="2400" dirty="0"/>
              <a:t>   </a:t>
            </a:r>
            <a:r>
              <a:rPr lang="ru-RU" sz="2400" dirty="0" smtClean="0"/>
              <a:t>расходы </a:t>
            </a:r>
            <a:r>
              <a:rPr lang="ru-RU" sz="2400" dirty="0"/>
              <a:t>на учебно-методическое  и информационное обеспечение образовательного процесса (учебники и учебные пособия, учебно-методическую литературу, технические средства обучения, услуги связи, в том числе интернет-трафика  и др.).</a:t>
            </a:r>
          </a:p>
        </p:txBody>
      </p:sp>
      <p:sp>
        <p:nvSpPr>
          <p:cNvPr id="134146" name="Rectangle 2"/>
          <p:cNvSpPr>
            <a:spLocks noGrp="1" noChangeArrowheads="1"/>
          </p:cNvSpPr>
          <p:nvPr>
            <p:ph type="title"/>
          </p:nvPr>
        </p:nvSpPr>
        <p:spPr/>
        <p:txBody>
          <a:bodyPr>
            <a:normAutofit fontScale="90000"/>
          </a:bodyPr>
          <a:lstStyle/>
          <a:p>
            <a:r>
              <a:rPr lang="ru-RU" sz="2800" b="1"/>
              <a:t>Финансово-экономические условия </a:t>
            </a:r>
            <a:r>
              <a:rPr lang="ru-RU" sz="2400"/>
              <a:t>реализации основной образовательной программы основного общего образования должны:</a:t>
            </a:r>
            <a:endParaRPr lang="ru-RU" sz="40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1" name="Rectangle 3"/>
          <p:cNvSpPr>
            <a:spLocks noGrp="1" noChangeArrowheads="1"/>
          </p:cNvSpPr>
          <p:nvPr>
            <p:ph idx="1"/>
          </p:nvPr>
        </p:nvSpPr>
        <p:spPr>
          <a:xfrm>
            <a:off x="457200" y="1828800"/>
            <a:ext cx="8229600" cy="4572000"/>
          </a:xfrm>
        </p:spPr>
        <p:txBody>
          <a:bodyPr>
            <a:normAutofit lnSpcReduction="10000"/>
          </a:bodyPr>
          <a:lstStyle/>
          <a:p>
            <a:pPr>
              <a:lnSpc>
                <a:spcPct val="80000"/>
              </a:lnSpc>
            </a:pPr>
            <a:endParaRPr lang="ru-RU" sz="2400" dirty="0"/>
          </a:p>
          <a:p>
            <a:pPr>
              <a:lnSpc>
                <a:spcPct val="110000"/>
              </a:lnSpc>
            </a:pPr>
            <a:r>
              <a:rPr lang="ru-RU" sz="2200" dirty="0"/>
              <a:t>информационно-библиотечные центры с рабочими зонами,  оборудованными читальными залами и книгохранилищами, обеспечивающими сохранность книжного фонда, медиатекой</a:t>
            </a:r>
            <a:r>
              <a:rPr lang="ru-RU" sz="2200" dirty="0" smtClean="0"/>
              <a:t>;</a:t>
            </a:r>
            <a:endParaRPr lang="ru-RU" sz="2200" dirty="0"/>
          </a:p>
          <a:p>
            <a:pPr>
              <a:lnSpc>
                <a:spcPct val="110000"/>
              </a:lnSpc>
            </a:pPr>
            <a:r>
              <a:rPr lang="ru-RU" sz="2200" dirty="0" smtClean="0"/>
              <a:t>доступ </a:t>
            </a:r>
            <a:r>
              <a:rPr lang="ru-RU" sz="2200" dirty="0"/>
              <a:t>в школьной библиотеке к информационным ресурсам Интернета, учебной и художественной литературе, коллекциям медиа-ресурсов на электронных носителях, к множительной технике для тиражирования учебных и методических </a:t>
            </a:r>
            <a:r>
              <a:rPr lang="ru-RU" sz="2200" dirty="0" err="1"/>
              <a:t>тексто</a:t>
            </a:r>
            <a:r>
              <a:rPr lang="ru-RU" sz="2200" dirty="0"/>
              <a:t>-графических и </a:t>
            </a:r>
            <a:r>
              <a:rPr lang="ru-RU" sz="2200" dirty="0" err="1"/>
              <a:t>аудиовидеоматериалов</a:t>
            </a:r>
            <a:r>
              <a:rPr lang="ru-RU" sz="2200" dirty="0"/>
              <a:t>, результатов творческой, научно-исследовательской и проектной деятельности учащихся.</a:t>
            </a:r>
          </a:p>
        </p:txBody>
      </p:sp>
      <p:sp>
        <p:nvSpPr>
          <p:cNvPr id="135170" name="Rectangle 2"/>
          <p:cNvSpPr>
            <a:spLocks noGrp="1" noChangeArrowheads="1"/>
          </p:cNvSpPr>
          <p:nvPr>
            <p:ph type="title"/>
          </p:nvPr>
        </p:nvSpPr>
        <p:spPr>
          <a:xfrm>
            <a:off x="609600" y="533400"/>
            <a:ext cx="8077200" cy="884238"/>
          </a:xfrm>
        </p:spPr>
        <p:txBody>
          <a:bodyPr>
            <a:normAutofit fontScale="90000"/>
          </a:bodyPr>
          <a:lstStyle/>
          <a:p>
            <a:r>
              <a:rPr lang="ru-RU" sz="2800" b="1"/>
              <a:t>Материально-технические условия</a:t>
            </a:r>
            <a:r>
              <a:rPr lang="ru-RU" sz="2800"/>
              <a:t> </a:t>
            </a:r>
            <a:r>
              <a:rPr lang="ru-RU" sz="2400"/>
              <a:t>реализации основной образовательной программы основного общего образования должны обеспечивать:</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5" name="Rectangle 3"/>
          <p:cNvSpPr>
            <a:spLocks noGrp="1" noChangeArrowheads="1"/>
          </p:cNvSpPr>
          <p:nvPr>
            <p:ph idx="1"/>
          </p:nvPr>
        </p:nvSpPr>
        <p:spPr>
          <a:xfrm>
            <a:off x="457200" y="1600200"/>
            <a:ext cx="8229600" cy="4572000"/>
          </a:xfrm>
        </p:spPr>
        <p:txBody>
          <a:bodyPr>
            <a:normAutofit fontScale="92500" lnSpcReduction="20000"/>
          </a:bodyPr>
          <a:lstStyle/>
          <a:p>
            <a:pPr>
              <a:lnSpc>
                <a:spcPct val="110000"/>
              </a:lnSpc>
            </a:pPr>
            <a:r>
              <a:rPr lang="ru-RU" sz="2000" b="1" dirty="0"/>
              <a:t>информационную поддержку</a:t>
            </a:r>
            <a:r>
              <a:rPr lang="ru-RU" sz="2000" dirty="0"/>
              <a:t> образовательной деятельности обучающихся и педагогических работников на </a:t>
            </a:r>
            <a:r>
              <a:rPr lang="ru-RU" sz="2000" b="1" dirty="0"/>
              <a:t>основе современных информационных технологий в области библиотечных услуг</a:t>
            </a:r>
            <a:r>
              <a:rPr lang="ru-RU" sz="2000" dirty="0"/>
              <a:t> (создание и ведение электронных каталогов и полнотекстовых баз данных, поиск документов по любому критерию, доступ к электронным учебным материалам и образовательным ресурсам Интернета</a:t>
            </a:r>
            <a:r>
              <a:rPr lang="ru-RU" sz="2000" dirty="0" smtClean="0"/>
              <a:t>);</a:t>
            </a:r>
            <a:endParaRPr lang="ru-RU" sz="2000" dirty="0"/>
          </a:p>
          <a:p>
            <a:pPr>
              <a:lnSpc>
                <a:spcPct val="110000"/>
              </a:lnSpc>
            </a:pPr>
            <a:r>
              <a:rPr lang="ru-RU" sz="2000" b="1" dirty="0"/>
              <a:t>укомплектованность печатными и электронными информационно- образовательными ресурсами по всем предметам учебного плана</a:t>
            </a:r>
            <a:r>
              <a:rPr lang="ru-RU" sz="2000" dirty="0"/>
              <a:t>: учебниками, в том числе учебниками с электронными приложениями, являющимися их составной частью, учебно-методической литературой и материалами по всем учебным предметам основной образовательной программы основного общего образования на определенных учредителем образовательного учреждения языках обучения, </a:t>
            </a:r>
            <a:r>
              <a:rPr lang="ru-RU" sz="2000" b="1" dirty="0"/>
              <a:t>дополнительной литературой</a:t>
            </a:r>
            <a:r>
              <a:rPr lang="ru-RU" sz="2000" dirty="0"/>
              <a:t>.</a:t>
            </a:r>
          </a:p>
        </p:txBody>
      </p:sp>
      <p:sp>
        <p:nvSpPr>
          <p:cNvPr id="136194" name="Rectangle 2"/>
          <p:cNvSpPr>
            <a:spLocks noGrp="1" noChangeArrowheads="1"/>
          </p:cNvSpPr>
          <p:nvPr>
            <p:ph type="title"/>
          </p:nvPr>
        </p:nvSpPr>
        <p:spPr>
          <a:xfrm>
            <a:off x="533400" y="609600"/>
            <a:ext cx="8153400" cy="808038"/>
          </a:xfrm>
        </p:spPr>
        <p:txBody>
          <a:bodyPr>
            <a:normAutofit fontScale="90000"/>
          </a:bodyPr>
          <a:lstStyle/>
          <a:p>
            <a:r>
              <a:rPr lang="ru-RU" sz="2400" b="1"/>
              <a:t>Учебно-методическое и информационное обеспечение</a:t>
            </a:r>
            <a:r>
              <a:rPr lang="ru-RU" sz="2400"/>
              <a:t> </a:t>
            </a:r>
            <a:br>
              <a:rPr lang="ru-RU" sz="2400"/>
            </a:br>
            <a:r>
              <a:rPr lang="ru-RU" sz="2400"/>
              <a:t>реализации основной образовательной программы основного общего образования должно обеспечивать:</a:t>
            </a:r>
            <a:br>
              <a:rPr lang="ru-RU" sz="2400"/>
            </a:br>
            <a:endParaRPr lang="ru-RU" sz="24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9" name="Rectangle 3"/>
          <p:cNvSpPr>
            <a:spLocks noGrp="1" noChangeArrowheads="1"/>
          </p:cNvSpPr>
          <p:nvPr>
            <p:ph idx="1"/>
          </p:nvPr>
        </p:nvSpPr>
        <p:spPr>
          <a:xfrm>
            <a:off x="457200" y="1295400"/>
            <a:ext cx="8229600" cy="4800600"/>
          </a:xfrm>
        </p:spPr>
        <p:txBody>
          <a:bodyPr/>
          <a:lstStyle/>
          <a:p>
            <a:pPr>
              <a:lnSpc>
                <a:spcPct val="90000"/>
              </a:lnSpc>
              <a:buFontTx/>
              <a:buNone/>
            </a:pPr>
            <a:r>
              <a:rPr lang="ru-RU"/>
              <a:t>   </a:t>
            </a:r>
          </a:p>
          <a:p>
            <a:pPr>
              <a:lnSpc>
                <a:spcPct val="90000"/>
              </a:lnSpc>
            </a:pPr>
            <a:r>
              <a:rPr lang="ru-RU" sz="2400"/>
              <a:t>отечественную и зарубежную, классическую и современную художественную литературу; </a:t>
            </a:r>
          </a:p>
          <a:p>
            <a:pPr>
              <a:lnSpc>
                <a:spcPct val="90000"/>
              </a:lnSpc>
            </a:pPr>
            <a:r>
              <a:rPr lang="ru-RU" sz="2400"/>
              <a:t> научно-популярную и научно-техническую литературу; </a:t>
            </a:r>
          </a:p>
          <a:p>
            <a:pPr>
              <a:lnSpc>
                <a:spcPct val="90000"/>
              </a:lnSpc>
            </a:pPr>
            <a:r>
              <a:rPr lang="ru-RU" sz="2400"/>
              <a:t>издания по изобразительному искусству, музыке, физической культуре и спорту, экологии, правилам безопасного поведения на дорогах; </a:t>
            </a:r>
          </a:p>
          <a:p>
            <a:pPr>
              <a:lnSpc>
                <a:spcPct val="90000"/>
              </a:lnSpc>
            </a:pPr>
            <a:r>
              <a:rPr lang="ru-RU" sz="2400"/>
              <a:t>справочно-библиографические и периодические издания; собрание словарей; </a:t>
            </a:r>
          </a:p>
          <a:p>
            <a:pPr>
              <a:lnSpc>
                <a:spcPct val="90000"/>
              </a:lnSpc>
            </a:pPr>
            <a:r>
              <a:rPr lang="ru-RU" sz="2400"/>
              <a:t>литературу по социальному и профессиональному самоопределению обучающихся.</a:t>
            </a:r>
          </a:p>
        </p:txBody>
      </p:sp>
      <p:sp>
        <p:nvSpPr>
          <p:cNvPr id="137218" name="Rectangle 2"/>
          <p:cNvSpPr>
            <a:spLocks noGrp="1" noChangeArrowheads="1"/>
          </p:cNvSpPr>
          <p:nvPr>
            <p:ph type="title"/>
          </p:nvPr>
        </p:nvSpPr>
        <p:spPr/>
        <p:txBody>
          <a:bodyPr>
            <a:normAutofit/>
          </a:bodyPr>
          <a:lstStyle/>
          <a:p>
            <a:r>
              <a:rPr lang="ru-RU" sz="2800"/>
              <a:t>Фонд дополнительной литературы должен включать:</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1401</TotalTime>
  <Words>4546</Words>
  <Application>Microsoft Office PowerPoint</Application>
  <PresentationFormat>Экран (4:3)</PresentationFormat>
  <Paragraphs>361</Paragraphs>
  <Slides>58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58</vt:i4>
      </vt:variant>
    </vt:vector>
  </HeadingPairs>
  <TitlesOfParts>
    <vt:vector size="59" baseType="lpstr">
      <vt:lpstr>Открытая</vt:lpstr>
      <vt:lpstr>Модернизация школьной библиотеки</vt:lpstr>
      <vt:lpstr>Презентация PowerPoint</vt:lpstr>
      <vt:lpstr>Презентация PowerPoint</vt:lpstr>
      <vt:lpstr>ФГОС – совокупность трёх требований:</vt:lpstr>
      <vt:lpstr>Требования к кадровым условиям реализации основной образовательной программы основного общего образования включают: </vt:lpstr>
      <vt:lpstr>Финансово-экономические условия реализации основной образовательной программы основного общего образования должны:</vt:lpstr>
      <vt:lpstr>Материально-технические условия реализации основной образовательной программы основного общего образования должны обеспечивать:</vt:lpstr>
      <vt:lpstr>Учебно-методическое и информационное обеспечение  реализации основной образовательной программы основного общего образования должно обеспечивать: </vt:lpstr>
      <vt:lpstr>Фонд дополнительной литературы должен включать:</vt:lpstr>
      <vt:lpstr>Концепция развития библиотек общеобразовательных учреждений Российской Федерации до 2015 года (утверждёна в 2009 г.)</vt:lpstr>
      <vt:lpstr>Основные направления развития и модернизации школьных библиотек России</vt:lpstr>
      <vt:lpstr>Презентация PowerPoint</vt:lpstr>
      <vt:lpstr>Нормативные документы, регламентирующие деятельность школьной библиотеки (региональный уровень)</vt:lpstr>
      <vt:lpstr>Опыт регионов</vt:lpstr>
      <vt:lpstr>Презентация PowerPoint</vt:lpstr>
      <vt:lpstr>Пакет нормативно-правовых документов</vt:lpstr>
      <vt:lpstr>Национальная программа поддержки и развития чтения, подготовленная  Федеральным агентством по печати и массовым коммуникациям и Российским книжным союзом и рассчитанной на 2007-2020 годы </vt:lpstr>
      <vt:lpstr>Национальная программа поддержки и развития чтения, подготовленная  Федеральным агентством по печати и массовым коммуникациям и Российским книжным союзом и рассчитанной на 2007-2020 годы</vt:lpstr>
      <vt:lpstr>Модели библиотечно-информационного обеспечения ОУ </vt:lpstr>
      <vt:lpstr>Выбор модели зависит от:</vt:lpstr>
      <vt:lpstr>Презентация PowerPoint</vt:lpstr>
      <vt:lpstr>Из Послания Президента России  к Федеральному Собранию Российской Федерации, 2007 г.</vt:lpstr>
      <vt:lpstr>Презентация PowerPoint</vt:lpstr>
      <vt:lpstr>Модернизация школьной библиотеки.  С чего начать?</vt:lpstr>
      <vt:lpstr>Программа развития - это важнейший стратегический документ образовательного учреждения. </vt:lpstr>
      <vt:lpstr>Презентация PowerPoint</vt:lpstr>
      <vt:lpstr>С какой целью разрабатывается программа развития библиотеки? </vt:lpstr>
      <vt:lpstr>Структурные компоненты программы развития библиотеки ОУ </vt:lpstr>
      <vt:lpstr>Информационная справка о школьной библиотеке включает в себя:</vt:lpstr>
      <vt:lpstr>Как произвести анализ состояния библиотеки и спрогнозировать изменения, которые должны произойти в результате модернизации библиотеки? </vt:lpstr>
      <vt:lpstr>Презентация PowerPoint</vt:lpstr>
      <vt:lpstr>Цель - это ожидаемый результат деятельности за определенный промежуток времени. </vt:lpstr>
      <vt:lpstr>Презентация PowerPoint</vt:lpstr>
      <vt:lpstr>Меры поддержки библиотекаря ОУ:</vt:lpstr>
      <vt:lpstr>Модернизация ШБ –  необходимость времени</vt:lpstr>
      <vt:lpstr>Презентация PowerPoint</vt:lpstr>
      <vt:lpstr>Концепция модели библиотеки ОУ: Региональный вариант (Уральский федеральный округ), 2010 г.</vt:lpstr>
      <vt:lpstr>Критерием отбора издания в фонд является его ценность:</vt:lpstr>
      <vt:lpstr>Презентация PowerPoint</vt:lpstr>
      <vt:lpstr>Презентация PowerPoint</vt:lpstr>
      <vt:lpstr>Презентация PowerPoint</vt:lpstr>
      <vt:lpstr>Презентация PowerPoint</vt:lpstr>
      <vt:lpstr>Презентация PowerPoint</vt:lpstr>
      <vt:lpstr>В чём состоит задача работников библиотек ОУ? </vt:lpstr>
      <vt:lpstr>Презентация PowerPoint</vt:lpstr>
      <vt:lpstr>Презентация PowerPoint</vt:lpstr>
      <vt:lpstr>Презентация PowerPoint</vt:lpstr>
      <vt:lpstr>Презентация PowerPoint</vt:lpstr>
      <vt:lpstr>Презентация PowerPoint</vt:lpstr>
      <vt:lpstr>Внесение дополнений  в Положение о библиотеке ОУ</vt:lpstr>
      <vt:lpstr>Нормативы обеспеченности основных фондов школьных библиотек</vt:lpstr>
      <vt:lpstr>Презентация PowerPoint</vt:lpstr>
      <vt:lpstr>Основной довод  увеличения финансовой поддержки библиотеки/ИБЦ:</vt:lpstr>
      <vt:lpstr>Пространственное расширение библиотеки за счёт выделения зон с чётким назначением: </vt:lpstr>
      <vt:lpstr>Презентация PowerPoint</vt:lpstr>
      <vt:lpstr>Критерии оценки деятельности библиотеки образовательного учреждения</vt:lpstr>
      <vt:lpstr>Уважаемый пользователь услуг библиотеки …!  Предлагаем Вам пройти анкетирование по вопросам удовлетворенности качеством услуг, предоставляемых нашей библиотекой. Ваше мнение очень важно для нас.  </vt:lpstr>
      <vt:lpstr>Рефлексия «Ресторан»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иоц</dc:creator>
  <cp:lastModifiedBy>Светлана Владимировна Успенская</cp:lastModifiedBy>
  <cp:revision>123</cp:revision>
  <cp:lastPrinted>1601-01-01T00:00:00Z</cp:lastPrinted>
  <dcterms:created xsi:type="dcterms:W3CDTF">2015-01-17T16:26:49Z</dcterms:created>
  <dcterms:modified xsi:type="dcterms:W3CDTF">2015-03-17T10:20:20Z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