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59" r:id="rId4"/>
    <p:sldId id="259" r:id="rId5"/>
    <p:sldId id="375" r:id="rId6"/>
    <p:sldId id="376" r:id="rId7"/>
    <p:sldId id="377" r:id="rId8"/>
    <p:sldId id="378" r:id="rId9"/>
    <p:sldId id="262" r:id="rId10"/>
    <p:sldId id="379" r:id="rId11"/>
    <p:sldId id="264" r:id="rId12"/>
    <p:sldId id="260" r:id="rId13"/>
    <p:sldId id="368" r:id="rId14"/>
    <p:sldId id="371" r:id="rId15"/>
    <p:sldId id="372" r:id="rId16"/>
    <p:sldId id="373" r:id="rId17"/>
    <p:sldId id="365" r:id="rId18"/>
    <p:sldId id="363" r:id="rId19"/>
    <p:sldId id="265" r:id="rId20"/>
    <p:sldId id="364" r:id="rId21"/>
    <p:sldId id="366" r:id="rId22"/>
    <p:sldId id="3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5387603924003E-2"/>
          <c:y val="0.10923618323345184"/>
          <c:w val="0.67658558543956404"/>
          <c:h val="0.8672030713632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Здорово!</c:v>
                </c:pt>
                <c:pt idx="1">
                  <c:v>Буду участвовать</c:v>
                </c:pt>
                <c:pt idx="2">
                  <c:v>Не знаю</c:v>
                </c:pt>
                <c:pt idx="3">
                  <c:v>Не хочу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20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 i="1" baseline="0"/>
            </a:pPr>
            <a:endParaRPr lang="ru-RU"/>
          </a:p>
        </c:txPr>
      </c:legendEntry>
      <c:layout>
        <c:manualLayout>
          <c:xMode val="edge"/>
          <c:yMode val="edge"/>
          <c:x val="0.69771412815017908"/>
          <c:y val="0.38644618910303863"/>
          <c:w val="0.2989316462858484"/>
          <c:h val="0.35657213247851283"/>
        </c:manualLayout>
      </c:layout>
      <c:overlay val="0"/>
      <c:txPr>
        <a:bodyPr/>
        <a:lstStyle/>
        <a:p>
          <a:pPr>
            <a:defRPr sz="1400" b="1" i="1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396825396825412"/>
          <c:w val="0.7351250364537778"/>
          <c:h val="0.74603174603174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Готовы продолжить участие!</c:v>
                </c:pt>
                <c:pt idx="1">
                  <c:v>Не  смогли, но будем участвовать!</c:v>
                </c:pt>
                <c:pt idx="2">
                  <c:v>Поздно узнали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9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0549917639570392"/>
          <c:y val="0.40090929226407596"/>
          <c:w val="0.29450082360429691"/>
          <c:h val="0.59909070773592399"/>
        </c:manualLayout>
      </c:layout>
      <c:overlay val="0"/>
      <c:txPr>
        <a:bodyPr/>
        <a:lstStyle/>
        <a:p>
          <a:pPr>
            <a:defRPr sz="1400" b="1" i="1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Положительно</c:v>
                </c:pt>
                <c:pt idx="1">
                  <c:v>Без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400" b="1" i="1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711BB-A693-4278-B6BE-622AEEE11B4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AC96-4486-4F4A-8433-386B27201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1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BF08-8E75-42C2-9806-B46FF931FA57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19CE-7633-4216-A2B4-015B9164B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ites.google.com/site/geografiaobrazofatelnyhsobytij/hronologia-obrazovatelnyh-sobytij/setevye-obrazovatelnye-sobytia/setevaa-viktor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209363" y="4365104"/>
            <a:ext cx="547260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Андреева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Галина Александровна,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заведующая  библиотекой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 №20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Рыбинск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1711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29265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14290"/>
            <a:ext cx="8820472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 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Сетевая образовательная краеведческая викторина</a:t>
            </a:r>
            <a:endParaRPr lang="ru-RU" sz="3200" dirty="0" smtClean="0">
              <a:solidFill>
                <a:schemeClr val="tx2"/>
              </a:solidFill>
            </a:endParaRPr>
          </a:p>
          <a:p>
            <a:pPr algn="ctr"/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"Путешествие по Рыбинску"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929454" cy="141394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Требования к внедрению сетевой викторины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44824"/>
            <a:ext cx="8329642" cy="3960440"/>
          </a:xfrm>
        </p:spPr>
        <p:txBody>
          <a:bodyPr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Подключение к сети Интернет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Созданный сайт с материалами образовательного события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Компьютеры для каждой команды-участницы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Проблемы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Перебои в техническом и программном обеспечении  (нет выхода в Интернет!!!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           нет доступа к </a:t>
            </a:r>
            <a:r>
              <a:rPr lang="ru-RU" b="1" dirty="0" err="1" smtClean="0">
                <a:solidFill>
                  <a:srgbClr val="FF0000"/>
                </a:solidFill>
              </a:rPr>
              <a:t>Гугл</a:t>
            </a:r>
            <a:r>
              <a:rPr lang="ru-RU" b="1" dirty="0" smtClean="0">
                <a:solidFill>
                  <a:srgbClr val="FF0000"/>
                </a:solidFill>
              </a:rPr>
              <a:t> сайт</a:t>
            </a:r>
            <a:r>
              <a:rPr lang="ru-RU" b="1" dirty="0" smtClean="0">
                <a:solidFill>
                  <a:schemeClr val="tx2"/>
                </a:solidFill>
              </a:rPr>
              <a:t>!!!)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Не сохраняются ответы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655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Проблемы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571184" cy="4525963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171165"/>
                </a:solidFill>
              </a:rPr>
              <a:t>Реклама игры</a:t>
            </a:r>
          </a:p>
          <a:p>
            <a:pPr algn="just"/>
            <a:r>
              <a:rPr lang="ru-RU" b="1" dirty="0" smtClean="0">
                <a:solidFill>
                  <a:srgbClr val="171165"/>
                </a:solidFill>
              </a:rPr>
              <a:t>Регистрация участников</a:t>
            </a:r>
          </a:p>
          <a:p>
            <a:pPr algn="just"/>
            <a:r>
              <a:rPr lang="ru-RU" b="1" dirty="0" smtClean="0">
                <a:solidFill>
                  <a:srgbClr val="171165"/>
                </a:solidFill>
              </a:rPr>
              <a:t>Подготовительный </a:t>
            </a:r>
          </a:p>
          <a:p>
            <a:pPr algn="just"/>
            <a:r>
              <a:rPr lang="ru-RU" b="1" dirty="0" smtClean="0">
                <a:solidFill>
                  <a:srgbClr val="171165"/>
                </a:solidFill>
              </a:rPr>
              <a:t>Проведение игры</a:t>
            </a:r>
          </a:p>
          <a:p>
            <a:pPr algn="just"/>
            <a:r>
              <a:rPr lang="ru-RU" b="1" dirty="0" smtClean="0">
                <a:solidFill>
                  <a:srgbClr val="171165"/>
                </a:solidFill>
              </a:rPr>
              <a:t>Подведение итогов</a:t>
            </a:r>
          </a:p>
          <a:p>
            <a:pPr algn="just"/>
            <a:r>
              <a:rPr lang="ru-RU" b="1" dirty="0" smtClean="0">
                <a:solidFill>
                  <a:srgbClr val="171165"/>
                </a:solidFill>
              </a:rPr>
              <a:t>Заключительный этап (</a:t>
            </a:r>
            <a:r>
              <a:rPr lang="ru-RU" b="1" dirty="0" err="1" smtClean="0">
                <a:solidFill>
                  <a:srgbClr val="171165"/>
                </a:solidFill>
              </a:rPr>
              <a:t>этап</a:t>
            </a:r>
            <a:r>
              <a:rPr lang="ru-RU" b="1" dirty="0" smtClean="0">
                <a:solidFill>
                  <a:srgbClr val="171165"/>
                </a:solidFill>
              </a:rPr>
              <a:t> рефлексии)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60648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6805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Анализ мероприятия с учителями, участниками игры;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Обсуждение с родителями на родительских собраниях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Дистанционный обмен мнениями с кураторами команд-участниц об усовершенствовании этапов события и оптимизации функционирования викторины (</a:t>
            </a:r>
            <a:r>
              <a:rPr lang="en-US" b="1" dirty="0" smtClean="0">
                <a:solidFill>
                  <a:schemeClr val="tx2"/>
                </a:solidFill>
              </a:rPr>
              <a:t>Google</a:t>
            </a:r>
            <a:r>
              <a:rPr lang="ru-RU" b="1" dirty="0" smtClean="0">
                <a:solidFill>
                  <a:schemeClr val="tx2"/>
                </a:solidFill>
              </a:rPr>
              <a:t>-почта);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Выстраивание дальнейших образовательных программ маршрутов участников образовательного события по освоению новых образовательных практик и продвижению чтения.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32656"/>
            <a:ext cx="4976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 рефлексии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Ученики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28662" y="1428736"/>
          <a:ext cx="757242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Учителя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643050"/>
          <a:ext cx="828680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Родители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500174"/>
          <a:ext cx="792961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Участники игры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4"/>
          <a:ext cx="8280918" cy="5101792"/>
        </p:xfrm>
        <a:graphic>
          <a:graphicData uri="http://schemas.openxmlformats.org/drawingml/2006/table">
            <a:tbl>
              <a:tblPr/>
              <a:tblGrid>
                <a:gridCol w="1655871"/>
                <a:gridCol w="1651960"/>
                <a:gridCol w="1804737"/>
                <a:gridCol w="1506222"/>
                <a:gridCol w="1662128"/>
              </a:tblGrid>
              <a:tr h="1419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Школы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Параллель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классов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учеников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2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3, 4 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6, 20, 27, 30, 32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4, 5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6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6, 8, 10, 12, </a:t>
                      </a: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</a:t>
                      </a:r>
                      <a:r>
                        <a:rPr lang="ru-RU" sz="2400" b="1" baseline="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17, 20</a:t>
                      </a: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23, 29, 30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4, 5, 6, </a:t>
                      </a: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2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15, 20, 23, 27, 29, 30, 35,</a:t>
                      </a:r>
                      <a:r>
                        <a:rPr lang="ru-RU" sz="1800" b="1" baseline="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кадетский корпус </a:t>
                      </a:r>
                      <a:endParaRPr lang="ru-RU" sz="18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400" b="1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2"/>
          <a:ext cx="9143999" cy="6474269"/>
        </p:xfrm>
        <a:graphic>
          <a:graphicData uri="http://schemas.openxmlformats.org/drawingml/2006/table">
            <a:tbl>
              <a:tblPr/>
              <a:tblGrid>
                <a:gridCol w="1829153"/>
                <a:gridCol w="1827389"/>
                <a:gridCol w="1829152"/>
                <a:gridCol w="1829153"/>
                <a:gridCol w="1829152"/>
              </a:tblGrid>
              <a:tr h="1437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Рыбинск военных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Аллея Славы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Рыбинцы - фронту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Итоговое количество баллов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2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СОШ №6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 "А"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8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Гимназия №8 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Павликов Кирилл   5 "В"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2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СОШ №12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 "Б"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2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СОШ №17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5"А"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2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СОШ №20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"А"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2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СОШ №20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"Б"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2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СОШ №29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"А"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2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СОШ №30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"Б"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75252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400" b="1" dirty="0" smtClean="0">
                <a:solidFill>
                  <a:schemeClr val="tx2"/>
                </a:solidFill>
              </a:rPr>
              <a:t>Данная форма работы ученикам интересна.</a:t>
            </a:r>
          </a:p>
          <a:p>
            <a:pPr lvl="0"/>
            <a:r>
              <a:rPr lang="ru-RU" sz="4400" b="1" dirty="0" smtClean="0">
                <a:solidFill>
                  <a:schemeClr val="tx2"/>
                </a:solidFill>
              </a:rPr>
              <a:t>Задействованы одновременно все желающие принять участие в игре.</a:t>
            </a:r>
          </a:p>
          <a:p>
            <a:pPr lvl="0"/>
            <a:r>
              <a:rPr lang="ru-RU" sz="4400" b="1" dirty="0" smtClean="0">
                <a:solidFill>
                  <a:schemeClr val="tx2"/>
                </a:solidFill>
              </a:rPr>
              <a:t>Поддерживается интерес к книге как основному источнику информации.</a:t>
            </a:r>
          </a:p>
          <a:p>
            <a:pPr lvl="0"/>
            <a:r>
              <a:rPr lang="ru-RU" sz="4400" b="1" dirty="0" smtClean="0">
                <a:solidFill>
                  <a:schemeClr val="tx2"/>
                </a:solidFill>
              </a:rPr>
              <a:t>Активизируется внеклассная и внешкольная работа.</a:t>
            </a:r>
          </a:p>
          <a:p>
            <a:pPr lvl="0"/>
            <a:r>
              <a:rPr lang="ru-RU" sz="4400" b="1" dirty="0" smtClean="0">
                <a:solidFill>
                  <a:schemeClr val="tx2"/>
                </a:solidFill>
              </a:rPr>
              <a:t>Формируется коммуникативная практическая деятельность.</a:t>
            </a:r>
          </a:p>
          <a:p>
            <a:pPr lvl="0"/>
            <a:r>
              <a:rPr lang="ru-RU" sz="4400" b="1" dirty="0" smtClean="0">
                <a:solidFill>
                  <a:schemeClr val="tx2"/>
                </a:solidFill>
              </a:rPr>
              <a:t>Развивается стремление к активной познавательной деятельности.</a:t>
            </a:r>
          </a:p>
          <a:p>
            <a:pPr lvl="0"/>
            <a:r>
              <a:rPr lang="ru-RU" sz="4400" b="1" dirty="0" smtClean="0">
                <a:solidFill>
                  <a:schemeClr val="tx2"/>
                </a:solidFill>
              </a:rPr>
              <a:t>У обучающихся есть возможность выбора задания: «Выбираю то, что могу! Выбираю то, что нравится!»</a:t>
            </a:r>
          </a:p>
          <a:p>
            <a:endParaRPr lang="ru-RU" b="1" dirty="0">
              <a:solidFill>
                <a:srgbClr val="17116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32656"/>
            <a:ext cx="38901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92896"/>
            <a:ext cx="8555440" cy="4165923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rgbClr val="171165"/>
                </a:solidFill>
              </a:rPr>
              <a:t>     	</a:t>
            </a:r>
            <a:r>
              <a:rPr lang="ru-RU" b="1" i="1" dirty="0" smtClean="0">
                <a:solidFill>
                  <a:srgbClr val="171165"/>
                </a:solidFill>
              </a:rPr>
              <a:t>это вид интерактивной коллективной игры по любому учебному предмету с неограниченным числом участников. 	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171165"/>
                </a:solidFill>
              </a:rPr>
              <a:t>          Сетевая образовательная игра предоставляет участникам возможность  творческого общения со сверстниками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7452" y="332656"/>
            <a:ext cx="6590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Сетевая  </a:t>
            </a:r>
            <a:b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образовательная игра -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7215206" cy="14176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Современные информационные технологии позволяют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организовать массовую исследовательскую деятельность учащихся;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сотрудничать с участниками образовательного процесса удалённо в сетевом образовательном пространстве города, области;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 обеспечивать организацию возможности осваивать новые механизмы при получении знаний, не входящих в образовательную программу школы; 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расширять информационное поле учащихся в соответствии с основными принципами неформального образования.</a:t>
            </a:r>
          </a:p>
          <a:p>
            <a:endParaRPr lang="ru-RU" dirty="0"/>
          </a:p>
        </p:txBody>
      </p:sp>
      <p:pic>
        <p:nvPicPr>
          <p:cNvPr id="4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Ученик\Desktop\Итоги игры 21015\сертификат\Новый точечный рисунок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3822">
            <a:off x="1147490" y="982733"/>
            <a:ext cx="3312513" cy="530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еник\Desktop\Итоги игры 21015\сертификат\Новый точечный рисунок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8054">
            <a:off x="4725264" y="984778"/>
            <a:ext cx="3378369" cy="557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496944" cy="470912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Готовы участвовать в создании сетевой  краеведческой игры-викторины по серии книг </a:t>
            </a:r>
            <a:r>
              <a:rPr lang="ru-RU" sz="4400" b="1" i="1" dirty="0" smtClean="0">
                <a:solidFill>
                  <a:srgbClr val="0070C0"/>
                </a:solidFill>
              </a:rPr>
              <a:t>«Библиотека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Ярославской семьи»</a:t>
            </a:r>
            <a:r>
              <a:rPr lang="ru-RU" b="1" i="1" dirty="0" smtClean="0">
                <a:solidFill>
                  <a:srgbClr val="0070C0"/>
                </a:solidFill>
              </a:rPr>
              <a:t>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используя  апробированный ресурс «Путешествие по Рыбинску».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655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Наш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мечты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417646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инициирование познавательной активности школьников в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</a:t>
            </a:r>
            <a:r>
              <a:rPr lang="ru-RU" b="1" dirty="0" err="1" smtClean="0">
                <a:solidFill>
                  <a:schemeClr val="tx2"/>
                </a:solidFill>
              </a:rPr>
              <a:t>ИКТ-насыщенной</a:t>
            </a:r>
            <a:r>
              <a:rPr lang="ru-RU" b="1" dirty="0" smtClean="0">
                <a:solidFill>
                  <a:schemeClr val="tx2"/>
                </a:solidFill>
              </a:rPr>
              <a:t> среде</a:t>
            </a:r>
          </a:p>
          <a:p>
            <a:pPr algn="just"/>
            <a:endParaRPr lang="ru-RU" b="1" dirty="0">
              <a:solidFill>
                <a:srgbClr val="17116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3405" y="332656"/>
            <a:ext cx="1869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>
                <a:solidFill>
                  <a:srgbClr val="171165"/>
                </a:solidFill>
              </a:rPr>
              <a:t>привлекать возможно большее число учеников к активной интеллектуальной деятельности;</a:t>
            </a:r>
          </a:p>
          <a:p>
            <a:pPr algn="just"/>
            <a:r>
              <a:rPr lang="ru-RU" sz="3000" b="1" dirty="0" smtClean="0">
                <a:solidFill>
                  <a:srgbClr val="171165"/>
                </a:solidFill>
              </a:rPr>
              <a:t>мотивировать на учебную деятельность;</a:t>
            </a:r>
          </a:p>
          <a:p>
            <a:pPr algn="just"/>
            <a:r>
              <a:rPr lang="ru-RU" sz="3000" b="1" dirty="0" smtClean="0">
                <a:solidFill>
                  <a:srgbClr val="171165"/>
                </a:solidFill>
              </a:rPr>
              <a:t>развивать  трудолюбие, инициативу;</a:t>
            </a:r>
          </a:p>
          <a:p>
            <a:pPr algn="just"/>
            <a:r>
              <a:rPr lang="ru-RU" sz="3000" b="1" dirty="0" smtClean="0">
                <a:solidFill>
                  <a:srgbClr val="171165"/>
                </a:solidFill>
              </a:rPr>
              <a:t>формировать опыт межличностных отношений, толерантность;</a:t>
            </a:r>
          </a:p>
          <a:p>
            <a:pPr algn="just"/>
            <a:r>
              <a:rPr lang="ru-RU" sz="3000" b="1" dirty="0" smtClean="0">
                <a:solidFill>
                  <a:srgbClr val="171165"/>
                </a:solidFill>
              </a:rPr>
              <a:t>формировать ключевые компетенции по работе в сети Интернет.</a:t>
            </a:r>
            <a:endParaRPr lang="ru-RU" sz="3000" b="1" dirty="0">
              <a:solidFill>
                <a:srgbClr val="17116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8509" y="332656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707233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Рыбинск исторический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Рыбинск –купеческий город 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Волжские силачи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Архитектурные памятники Рыбинска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Храмы Рыбинска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Скульптурные памятники Рыбинска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221457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Рыбинск в годы Великой Отечественной войны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Рыбинск военных лет (Летопись города)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Аллея Славы (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Рыбинцы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на фронтах Великой Отечественной войны)</a:t>
            </a:r>
          </a:p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Рыбинцы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– фронту (Труженики тыла)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58204" cy="3482981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221" t="8753" r="7860" b="3686"/>
          <a:stretch>
            <a:fillRect/>
          </a:stretch>
        </p:blipFill>
        <p:spPr bwMode="auto">
          <a:xfrm>
            <a:off x="107504" y="1628800"/>
            <a:ext cx="8928992" cy="48245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 СОШ №12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16632"/>
            <a:ext cx="6329378" cy="1296144"/>
          </a:xfrm>
        </p:spPr>
        <p:txBody>
          <a:bodyPr>
            <a:normAutofit/>
          </a:bodyPr>
          <a:lstStyle/>
          <a:p>
            <a:pPr algn="l"/>
            <a:r>
              <a:rPr lang="ru-RU" sz="1800" b="1" u="sng" dirty="0" smtClean="0">
                <a:hlinkClick r:id="rId2"/>
              </a:rPr>
              <a:t>Адрес  сайта  викторины: http://sites.google.com/site/geografiaobrazofatelnyhsobytij/hronologia-obrazovatelnyh-sobytij/setevye-obrazovatelnye-sobytia/setevaa-viktorina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71678"/>
            <a:ext cx="7829576" cy="4054485"/>
          </a:xfrm>
        </p:spPr>
        <p:txBody>
          <a:bodyPr/>
          <a:lstStyle/>
          <a:p>
            <a:r>
              <a:rPr lang="ru-RU" dirty="0" smtClean="0"/>
              <a:t>Адрес и фото сайта</a:t>
            </a:r>
          </a:p>
          <a:p>
            <a:endParaRPr lang="ru-RU" dirty="0"/>
          </a:p>
        </p:txBody>
      </p:sp>
      <p:pic>
        <p:nvPicPr>
          <p:cNvPr id="4" name="Рисунок 4" descr="F:\28-APR-2015\1639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990" t="11379" r="4917" b="3710"/>
          <a:stretch>
            <a:fillRect/>
          </a:stretch>
        </p:blipFill>
        <p:spPr bwMode="auto">
          <a:xfrm>
            <a:off x="107504" y="1484784"/>
            <a:ext cx="8928992" cy="52565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060848"/>
          <a:ext cx="8784975" cy="458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592288"/>
                <a:gridCol w="1856137"/>
                <a:gridCol w="1960286"/>
              </a:tblGrid>
              <a:tr h="11354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Библиотекарь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Классный</a:t>
                      </a:r>
                    </a:p>
                    <a:p>
                      <a:r>
                        <a:rPr lang="ru-RU" sz="1800" dirty="0" smtClean="0"/>
                        <a:t>руководитель,</a:t>
                      </a:r>
                      <a:endParaRPr lang="ru-RU" sz="1800" dirty="0"/>
                    </a:p>
                    <a:p>
                      <a:r>
                        <a:rPr lang="ru-RU" sz="1800" dirty="0" smtClean="0"/>
                        <a:t>учитель-</a:t>
                      </a:r>
                    </a:p>
                    <a:p>
                      <a:r>
                        <a:rPr lang="ru-RU" sz="1800" dirty="0" smtClean="0"/>
                        <a:t>предметник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</a:t>
                      </a:r>
                      <a:endParaRPr lang="ru-RU" dirty="0"/>
                    </a:p>
                  </a:txBody>
                  <a:tcPr/>
                </a:tc>
              </a:tr>
              <a:tr h="34010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171165"/>
                          </a:solidFill>
                        </a:rPr>
                        <a:t>Реклама игры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171165"/>
                          </a:solidFill>
                        </a:rPr>
                        <a:t>Координирование игры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171165"/>
                          </a:solidFill>
                        </a:rPr>
                        <a:t>Подбор источников информации, художественных</a:t>
                      </a:r>
                      <a:r>
                        <a:rPr lang="ru-RU" sz="1800" b="1" baseline="0" dirty="0" smtClean="0">
                          <a:solidFill>
                            <a:srgbClr val="171165"/>
                          </a:solidFill>
                        </a:rPr>
                        <a:t> текстов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171165"/>
                          </a:solidFill>
                        </a:rPr>
                        <a:t>Рекомендация сайтов</a:t>
                      </a:r>
                      <a:endParaRPr lang="ru-RU" sz="1800" b="1" dirty="0">
                        <a:solidFill>
                          <a:srgbClr val="17116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171165"/>
                          </a:solidFill>
                        </a:rPr>
                        <a:t>Вовлечение  в игру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171165"/>
                          </a:solidFill>
                        </a:rPr>
                        <a:t>Корректирование заданий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171165"/>
                          </a:solidFill>
                        </a:rPr>
                        <a:t>Контроль</a:t>
                      </a:r>
                      <a:r>
                        <a:rPr lang="ru-RU" b="1" baseline="0" dirty="0" smtClean="0">
                          <a:solidFill>
                            <a:srgbClr val="171165"/>
                          </a:solidFill>
                        </a:rPr>
                        <a:t> за выполнением заданий</a:t>
                      </a:r>
                      <a:endParaRPr lang="ru-RU" b="1" dirty="0" smtClean="0">
                        <a:solidFill>
                          <a:srgbClr val="171165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171165"/>
                          </a:solidFill>
                        </a:rPr>
                        <a:t>Оказание</a:t>
                      </a:r>
                      <a:r>
                        <a:rPr lang="ru-RU" b="1" baseline="0" dirty="0" smtClean="0">
                          <a:solidFill>
                            <a:srgbClr val="171165"/>
                          </a:solidFill>
                        </a:rPr>
                        <a:t> помощи</a:t>
                      </a:r>
                      <a:endParaRPr lang="ru-RU" b="1" dirty="0">
                        <a:solidFill>
                          <a:srgbClr val="17116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171165"/>
                          </a:solidFill>
                        </a:rPr>
                        <a:t>Совместная</a:t>
                      </a:r>
                      <a:r>
                        <a:rPr lang="ru-RU" b="1" baseline="0" dirty="0" smtClean="0">
                          <a:solidFill>
                            <a:srgbClr val="171165"/>
                          </a:solidFill>
                        </a:rPr>
                        <a:t> деятельность с ребёнком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171165"/>
                          </a:solidFill>
                        </a:rPr>
                        <a:t>Помощь при выполнении заданий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>
                        <a:solidFill>
                          <a:srgbClr val="17116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171165"/>
                          </a:solidFill>
                        </a:rPr>
                        <a:t>Создание технических условий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rgbClr val="171165"/>
                          </a:solidFill>
                        </a:rPr>
                        <a:t>Поощрение участников игры</a:t>
                      </a:r>
                      <a:endParaRPr lang="ru-RU" b="1" dirty="0">
                        <a:solidFill>
                          <a:srgbClr val="17116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07904" y="332656"/>
            <a:ext cx="165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F:\28-APR-2015\1639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2772" t="29260" r="27966" b="16304"/>
          <a:stretch>
            <a:fillRect/>
          </a:stretch>
        </p:blipFill>
        <p:spPr bwMode="auto">
          <a:xfrm>
            <a:off x="0" y="0"/>
            <a:ext cx="2556346" cy="16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515</Words>
  <Application>Microsoft Office PowerPoint</Application>
  <PresentationFormat>Экран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Рыбинск исторический</vt:lpstr>
      <vt:lpstr>Рыбинск в годы Великой Отечественной войны</vt:lpstr>
      <vt:lpstr>Сайт СОШ №12</vt:lpstr>
      <vt:lpstr>Адрес  сайта  викторины: http://sites.google.com/site/geografiaobrazofatelnyhsobytij/hronologia-obrazovatelnyh-sobytij/setevye-obrazovatelnye-sobytia/setevaa-viktorina</vt:lpstr>
      <vt:lpstr>Презентация PowerPoint</vt:lpstr>
      <vt:lpstr>Требования к внедрению сетевой викторины</vt:lpstr>
      <vt:lpstr>Презентация PowerPoint</vt:lpstr>
      <vt:lpstr>Презентация PowerPoint</vt:lpstr>
      <vt:lpstr>Презентация PowerPoint</vt:lpstr>
      <vt:lpstr>Ученики</vt:lpstr>
      <vt:lpstr>Учителя</vt:lpstr>
      <vt:lpstr>Родители</vt:lpstr>
      <vt:lpstr>Участники игры</vt:lpstr>
      <vt:lpstr>Презентация PowerPoint</vt:lpstr>
      <vt:lpstr>Презентация PowerPoint</vt:lpstr>
      <vt:lpstr>Современные информационные технологии позволяют:</vt:lpstr>
      <vt:lpstr>Презентация PowerPoint</vt:lpstr>
      <vt:lpstr>Презентация PowerPoint</vt:lpstr>
    </vt:vector>
  </TitlesOfParts>
  <Company>МОУ СОШ №20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Инициирование участия обучающихся в сетевых образовательных играх</dc:title>
  <dc:creator>Администрация</dc:creator>
  <cp:lastModifiedBy>user</cp:lastModifiedBy>
  <cp:revision>101</cp:revision>
  <dcterms:created xsi:type="dcterms:W3CDTF">2013-01-10T05:20:06Z</dcterms:created>
  <dcterms:modified xsi:type="dcterms:W3CDTF">2016-02-16T06:27:49Z</dcterms:modified>
</cp:coreProperties>
</file>