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02" y="-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D5E0C8-4BB3-4FB6-BF40-9D72584B124B}" type="datetimeFigureOut">
              <a:rPr lang="ru-RU" smtClean="0"/>
              <a:t>19.04.2016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D2B92E-D3F2-4920-BFD6-0600A8745EE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D5E0C8-4BB3-4FB6-BF40-9D72584B124B}" type="datetimeFigureOut">
              <a:rPr lang="ru-RU" smtClean="0"/>
              <a:t>19.04.2016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D2B92E-D3F2-4920-BFD6-0600A8745E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D5E0C8-4BB3-4FB6-BF40-9D72584B124B}" type="datetimeFigureOut">
              <a:rPr lang="ru-RU" smtClean="0"/>
              <a:t>19.04.2016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D2B92E-D3F2-4920-BFD6-0600A8745E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D5E0C8-4BB3-4FB6-BF40-9D72584B124B}" type="datetimeFigureOut">
              <a:rPr lang="ru-RU" smtClean="0"/>
              <a:t>19.04.2016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D2B92E-D3F2-4920-BFD6-0600A8745E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D5E0C8-4BB3-4FB6-BF40-9D72584B124B}" type="datetimeFigureOut">
              <a:rPr lang="ru-RU" smtClean="0"/>
              <a:t>19.04.2016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D2B92E-D3F2-4920-BFD6-0600A8745EE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D5E0C8-4BB3-4FB6-BF40-9D72584B124B}" type="datetimeFigureOut">
              <a:rPr lang="ru-RU" smtClean="0"/>
              <a:t>19.04.2016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D2B92E-D3F2-4920-BFD6-0600A8745E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D5E0C8-4BB3-4FB6-BF40-9D72584B124B}" type="datetimeFigureOut">
              <a:rPr lang="ru-RU" smtClean="0"/>
              <a:t>19.04.2016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D2B92E-D3F2-4920-BFD6-0600A8745E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D5E0C8-4BB3-4FB6-BF40-9D72584B124B}" type="datetimeFigureOut">
              <a:rPr lang="ru-RU" smtClean="0"/>
              <a:t>19.04.2016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D2B92E-D3F2-4920-BFD6-0600A8745E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D5E0C8-4BB3-4FB6-BF40-9D72584B124B}" type="datetimeFigureOut">
              <a:rPr lang="ru-RU" smtClean="0"/>
              <a:t>19.04.2016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D2B92E-D3F2-4920-BFD6-0600A8745EE2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D5E0C8-4BB3-4FB6-BF40-9D72584B124B}" type="datetimeFigureOut">
              <a:rPr lang="ru-RU" smtClean="0"/>
              <a:t>19.04.2016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D2B92E-D3F2-4920-BFD6-0600A8745E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D5E0C8-4BB3-4FB6-BF40-9D72584B124B}" type="datetimeFigureOut">
              <a:rPr lang="ru-RU" smtClean="0"/>
              <a:t>19.04.2016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D2B92E-D3F2-4920-BFD6-0600A8745EE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BD5E0C8-4BB3-4FB6-BF40-9D72584B124B}" type="datetimeFigureOut">
              <a:rPr lang="ru-RU" smtClean="0"/>
              <a:t>19.04.2016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1D2B92E-D3F2-4920-BFD6-0600A8745EE2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988840"/>
            <a:ext cx="7772400" cy="194421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Учёт электронных изданий </a:t>
            </a:r>
            <a:br>
              <a:rPr lang="ru-RU" dirty="0" smtClean="0"/>
            </a:br>
            <a:r>
              <a:rPr lang="ru-RU" dirty="0" smtClean="0"/>
              <a:t>в библиотеке образовательной организации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20072" y="5301208"/>
            <a:ext cx="3448472" cy="1104528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Подготовила библиограф </a:t>
            </a:r>
            <a:r>
              <a:rPr lang="ru-RU" sz="2000" dirty="0" err="1" smtClean="0"/>
              <a:t>ИнЦ</a:t>
            </a:r>
            <a:r>
              <a:rPr lang="ru-RU" sz="2000" dirty="0" smtClean="0"/>
              <a:t> Антонова О.Ю.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62089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/>
              <a:t>Виды электронных изданий в зависимости от технологии их распространения</a:t>
            </a:r>
            <a:endParaRPr lang="ru-RU" sz="32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700808"/>
            <a:ext cx="7499350" cy="4239582"/>
          </a:xfrm>
        </p:spPr>
      </p:pic>
    </p:spTree>
    <p:extLst>
      <p:ext uri="{BB962C8B-B14F-4D97-AF65-F5344CB8AC3E}">
        <p14:creationId xmlns:p14="http://schemas.microsoft.com/office/powerpoint/2010/main" val="270465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354162"/>
          </a:xfrm>
        </p:spPr>
        <p:txBody>
          <a:bodyPr>
            <a:noAutofit/>
          </a:bodyPr>
          <a:lstStyle/>
          <a:p>
            <a:r>
              <a:rPr lang="ru-RU" sz="3200" dirty="0"/>
              <a:t>Функции управления фондом электронных изданий современной библиотеки 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6145" y="1844675"/>
            <a:ext cx="6337260" cy="4403725"/>
          </a:xfrm>
        </p:spPr>
      </p:pic>
    </p:spTree>
    <p:extLst>
      <p:ext uri="{BB962C8B-B14F-4D97-AF65-F5344CB8AC3E}">
        <p14:creationId xmlns:p14="http://schemas.microsoft.com/office/powerpoint/2010/main" val="44823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Учет электронных документов в зависимости от типа носителя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340768"/>
            <a:ext cx="7498080" cy="5112568"/>
          </a:xfrm>
        </p:spPr>
        <p:txBody>
          <a:bodyPr>
            <a:noAutofit/>
          </a:bodyPr>
          <a:lstStyle/>
          <a:p>
            <a:r>
              <a:rPr lang="ru-RU" sz="1700" b="1" dirty="0"/>
              <a:t>Документы на съемных носителях (компакт-диски, </a:t>
            </a:r>
            <a:r>
              <a:rPr lang="ru-RU" sz="1700" b="1" dirty="0" err="1"/>
              <a:t>флеш</a:t>
            </a:r>
            <a:r>
              <a:rPr lang="ru-RU" sz="1700" b="1" dirty="0"/>
              <a:t>-карты) </a:t>
            </a:r>
            <a:r>
              <a:rPr lang="ru-RU" sz="1700" dirty="0"/>
              <a:t>	</a:t>
            </a:r>
          </a:p>
          <a:p>
            <a:pPr marL="82296" indent="0">
              <a:buNone/>
            </a:pPr>
            <a:r>
              <a:rPr lang="ru-RU" sz="1700" dirty="0"/>
              <a:t>Как отдельный экземпляр учитывается каждый автономный объект (компакт-диск). Как отдельные экземпляры могут учитываться приложения к различным изданиям, выполняющие самостоятельные функции, а также используемые в работе отдельно от основного издания. </a:t>
            </a:r>
          </a:p>
          <a:p>
            <a:pPr marL="82296" indent="0">
              <a:buNone/>
            </a:pPr>
            <a:r>
              <a:rPr lang="ru-RU" sz="1700" dirty="0"/>
              <a:t>Как одно название учитываются: </a:t>
            </a:r>
          </a:p>
          <a:p>
            <a:r>
              <a:rPr lang="ru-RU" sz="1700" dirty="0" smtClean="0"/>
              <a:t>отдельно </a:t>
            </a:r>
            <a:r>
              <a:rPr lang="ru-RU" sz="1700" dirty="0"/>
              <a:t>выпущенный компакт-диск; </a:t>
            </a:r>
          </a:p>
          <a:p>
            <a:r>
              <a:rPr lang="ru-RU" sz="1700" dirty="0" smtClean="0"/>
              <a:t>каждый </a:t>
            </a:r>
            <a:r>
              <a:rPr lang="ru-RU" sz="1700" dirty="0"/>
              <a:t>компакт-диск, входящий в нумерованную или ненумерованную серию электронных изданий; </a:t>
            </a:r>
          </a:p>
          <a:p>
            <a:r>
              <a:rPr lang="ru-RU" sz="1700" dirty="0" smtClean="0"/>
              <a:t>комплект </a:t>
            </a:r>
            <a:r>
              <a:rPr lang="ru-RU" sz="1700" dirty="0"/>
              <a:t>компакт-дисков, объединенных общим названием; </a:t>
            </a:r>
          </a:p>
          <a:p>
            <a:r>
              <a:rPr lang="ru-RU" sz="1700" dirty="0" smtClean="0"/>
              <a:t>изданные </a:t>
            </a:r>
            <a:r>
              <a:rPr lang="ru-RU" sz="1700" dirty="0"/>
              <a:t>в качестве самостоятельных изданий приложения к изданиям любого другого вида, имеющие собственное заглавие и допускающие их </a:t>
            </a:r>
            <a:r>
              <a:rPr lang="ru-RU" sz="1700" dirty="0" smtClean="0"/>
              <a:t>использование без </a:t>
            </a:r>
            <a:r>
              <a:rPr lang="ru-RU" sz="1700" dirty="0"/>
              <a:t>обращения к основному изданию. </a:t>
            </a:r>
          </a:p>
          <a:p>
            <a:pPr marL="82296" indent="0">
              <a:buNone/>
            </a:pPr>
            <a:r>
              <a:rPr lang="ru-RU" sz="1700" dirty="0" smtClean="0"/>
              <a:t>В </a:t>
            </a:r>
            <a:r>
              <a:rPr lang="ru-RU" sz="1700" dirty="0"/>
              <a:t>документах на </a:t>
            </a:r>
            <a:r>
              <a:rPr lang="ru-RU" sz="1700" dirty="0" err="1"/>
              <a:t>флеш</a:t>
            </a:r>
            <a:r>
              <a:rPr lang="ru-RU" sz="1700" dirty="0"/>
              <a:t>-картах как один экземпляр и одно название учитывается каждое целостное произведение, имеющее самостоятельное заглавие.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124654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548680"/>
            <a:ext cx="7498080" cy="5699720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/>
              <a:t>Документы, размещаемые на жестком диске компьютера (сервере) библиотеки и доступные пользователям через информационно-телекоммуникационные сети </a:t>
            </a:r>
            <a:r>
              <a:rPr lang="ru-RU" dirty="0"/>
              <a:t>	</a:t>
            </a:r>
          </a:p>
          <a:p>
            <a:pPr marL="82296" indent="0">
              <a:buNone/>
            </a:pPr>
            <a:r>
              <a:rPr lang="ru-RU" dirty="0"/>
              <a:t>Как одно название учитывается целостное произведение, имеющее самостоятельное заглавие, вне зависимости от его представления. </a:t>
            </a:r>
          </a:p>
          <a:p>
            <a:pPr marL="82296" indent="0">
              <a:buNone/>
            </a:pPr>
            <a:r>
              <a:rPr lang="ru-RU" dirty="0"/>
              <a:t>Экземпляром является документ в определенном формате хранения или представления. Форматы одной и той же единицы контента учитываются отдельно. </a:t>
            </a:r>
            <a:endParaRPr lang="ru-RU" dirty="0" smtClean="0"/>
          </a:p>
          <a:p>
            <a:pPr marL="82296" indent="0">
              <a:buNone/>
            </a:pPr>
            <a:endParaRPr lang="ru-RU" dirty="0"/>
          </a:p>
          <a:p>
            <a:r>
              <a:rPr lang="ru-RU" b="1" dirty="0"/>
              <a:t>Документы, размещаемые на автономных автоматизированных рабочих станциях библиотеки (инсталлированные документы) </a:t>
            </a:r>
            <a:r>
              <a:rPr lang="ru-RU" dirty="0"/>
              <a:t>	</a:t>
            </a:r>
          </a:p>
          <a:p>
            <a:pPr marL="82296" indent="0">
              <a:buNone/>
            </a:pPr>
            <a:r>
              <a:rPr lang="ru-RU" dirty="0"/>
              <a:t>Как один экземпляр и одно название учитывается каждый полнотекстовый электронный документ, имеющий самостоятельное заглавие, включенный в пакет, к которому оформлено право доступа у его производителя. Как одна единица учитывается пополняемый и обновляемый электронный документ. </a:t>
            </a:r>
          </a:p>
        </p:txBody>
      </p:sp>
    </p:spTree>
    <p:extLst>
      <p:ext uri="{BB962C8B-B14F-4D97-AF65-F5344CB8AC3E}">
        <p14:creationId xmlns:p14="http://schemas.microsoft.com/office/powerpoint/2010/main" val="2053077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3925416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/>
              <a:t>Документы, размещенные на внешних технических средствах, получаемые библиотекой во временное пользование через информационно-телекоммуникационные сети на условиях договора, контракта, лицензионного соглашения с производителями информации (сетевые удаленные документы) </a:t>
            </a:r>
            <a:r>
              <a:rPr lang="ru-RU" dirty="0"/>
              <a:t>	</a:t>
            </a:r>
          </a:p>
          <a:p>
            <a:pPr marL="82296" indent="0">
              <a:buNone/>
            </a:pPr>
            <a:r>
              <a:rPr lang="ru-RU" dirty="0"/>
              <a:t>Как одна единица учитывается пополняемый и обновляемый электронный документ. 			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0155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Учет электронных документов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82296" indent="0">
              <a:buNone/>
            </a:pPr>
            <a:r>
              <a:rPr lang="ru-RU" i="1" dirty="0"/>
              <a:t>Регистры индивидуального учета </a:t>
            </a:r>
            <a:r>
              <a:rPr lang="ru-RU" dirty="0"/>
              <a:t>документов библиотечного фонда содержат реквизиты, идентифицирующие каждый документ с указанием сведений о поступлении документа и о его выбытии из </a:t>
            </a:r>
            <a:r>
              <a:rPr lang="ru-RU" dirty="0" smtClean="0"/>
              <a:t>библиотечного </a:t>
            </a:r>
            <a:r>
              <a:rPr lang="ru-RU" dirty="0"/>
              <a:t>фонда. </a:t>
            </a:r>
            <a:endParaRPr lang="ru-RU" dirty="0" smtClean="0"/>
          </a:p>
          <a:p>
            <a:pPr marL="82296" indent="0">
              <a:buNone/>
            </a:pPr>
            <a:r>
              <a:rPr lang="ru-RU" i="1" dirty="0"/>
              <a:t>Регистры индивидуального учета </a:t>
            </a:r>
            <a:r>
              <a:rPr lang="ru-RU" dirty="0"/>
              <a:t>должны иметь заголовочные данные: наименование регистра, наименование организации, структурного подразделения. В регистр вписываются данные о каждом документе: дата записи в регистре, регистрационный номер, краткое библиографическое описание документа (автор, заглавие, том, часть, выпуск, место и год издания), цена документа, указанная в сопроводительном документе. </a:t>
            </a:r>
          </a:p>
          <a:p>
            <a:pPr marL="82296" indent="0">
              <a:buNone/>
            </a:pPr>
            <a:r>
              <a:rPr lang="ru-RU" dirty="0"/>
              <a:t>Индивидуальный учет электронных сетевых локальных документов осуществляется путем ввода в базу данных метаинформации о загрузке документа в электронную библиотеку с автоматическим присвоением идентификационного (системного) номера каждому документу. </a:t>
            </a:r>
          </a:p>
          <a:p>
            <a:pPr marL="82296" indent="0">
              <a:buNone/>
            </a:pPr>
            <a:r>
              <a:rPr lang="ru-RU" dirty="0"/>
              <a:t>Электронные сетевые локальные документы и электронные сетевые удаленные документы идентифицируются специальными программными средствами.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851478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357464"/>
          </a:xfrm>
        </p:spPr>
        <p:txBody>
          <a:bodyPr>
            <a:normAutofit fontScale="62500" lnSpcReduction="20000"/>
          </a:bodyPr>
          <a:lstStyle/>
          <a:p>
            <a:pPr marL="82296" indent="0">
              <a:buNone/>
            </a:pPr>
            <a:r>
              <a:rPr lang="ru-RU" i="1" dirty="0"/>
              <a:t>Регистры суммарного учета </a:t>
            </a:r>
            <a:r>
              <a:rPr lang="ru-RU" dirty="0"/>
              <a:t>должны иметь заголовочные данные: наименование регистра, наименование организации, подразделения. В регистр вписываются данные о поступившей партии документов: дата и порядковый номер записи (порядковый номер записи ежегодно начинается с N 1), источник поступления, номер и дата первичного учетного документа, количество поступивших документов и стоимость, даты загрузки поступлений в систему. </a:t>
            </a:r>
          </a:p>
          <a:p>
            <a:pPr marL="82296" indent="0">
              <a:buNone/>
            </a:pPr>
            <a:r>
              <a:rPr lang="ru-RU" dirty="0"/>
              <a:t>Суммарный учет поступления электронных сетевых удаленных документов ведется в электронном реестре с отражением следующих показателей: даты и порядкового номера записи, реквизитов лицензионного договора (названия и номера документа, срока его действия, стоимости), количества баз данных (пакетов) и включенных в них названий. </a:t>
            </a:r>
          </a:p>
        </p:txBody>
      </p:sp>
    </p:spTree>
    <p:extLst>
      <p:ext uri="{BB962C8B-B14F-4D97-AF65-F5344CB8AC3E}">
        <p14:creationId xmlns:p14="http://schemas.microsoft.com/office/powerpoint/2010/main" val="9492574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175</TotalTime>
  <Words>336</Words>
  <Application>Microsoft Office PowerPoint</Application>
  <PresentationFormat>Экран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Учёт электронных изданий  в библиотеке образовательной организации</vt:lpstr>
      <vt:lpstr>Виды электронных изданий в зависимости от технологии их распространения</vt:lpstr>
      <vt:lpstr>Функции управления фондом электронных изданий современной библиотеки </vt:lpstr>
      <vt:lpstr>Учет электронных документов в зависимости от типа носителя</vt:lpstr>
      <vt:lpstr>Презентация PowerPoint</vt:lpstr>
      <vt:lpstr>Презентация PowerPoint</vt:lpstr>
      <vt:lpstr>Учет электронных документов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Учёт электронных изданий  в библиотеке образовательной организации</dc:title>
  <dc:creator>Оксана Юрьевна Антонова</dc:creator>
  <cp:lastModifiedBy>Оксана Юрьевна Антонова</cp:lastModifiedBy>
  <cp:revision>6</cp:revision>
  <dcterms:created xsi:type="dcterms:W3CDTF">2016-04-18T11:39:46Z</dcterms:created>
  <dcterms:modified xsi:type="dcterms:W3CDTF">2016-04-19T13:04:26Z</dcterms:modified>
</cp:coreProperties>
</file>