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61" r:id="rId6"/>
    <p:sldId id="264" r:id="rId7"/>
    <p:sldId id="259" r:id="rId8"/>
    <p:sldId id="265" r:id="rId9"/>
    <p:sldId id="267" r:id="rId10"/>
    <p:sldId id="266" r:id="rId11"/>
    <p:sldId id="272" r:id="rId12"/>
    <p:sldId id="270" r:id="rId13"/>
    <p:sldId id="271" r:id="rId14"/>
    <p:sldId id="269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5DC7F-64A4-4F56-9C91-77ADDB5957C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B301-AA29-4358-ACBC-C3905226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6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ABFA-3436-4E02-98C5-9355A7B09A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ABFA-3436-4E02-98C5-9355A7B09A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3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ABFA-3436-4E02-98C5-9355A7B09A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duportal44.ru/BiblioLiga/navigator/_layouts/15/start.aspx#/SitePages/%D0%94%D0%BE%D0%BC%D0%B0%D1%88%D0%BD%D1%8F%D1%8F.aspx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duportal44.ru/BiblioLiga/_layouts/15/start.aspx#/SitePages/&#1044;&#1086;&#1084;&#1072;&#1096;&#1085;&#1103;&#1103;.aspx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65" y="1516978"/>
            <a:ext cx="9144000" cy="94255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990033"/>
                </a:solidFill>
              </a:rPr>
              <a:t>Проект «</a:t>
            </a:r>
            <a:r>
              <a:rPr lang="ru-RU" sz="5400" dirty="0" err="1">
                <a:solidFill>
                  <a:srgbClr val="990033"/>
                </a:solidFill>
              </a:rPr>
              <a:t>Библиолига</a:t>
            </a:r>
            <a:r>
              <a:rPr lang="ru-RU" sz="5400" dirty="0">
                <a:solidFill>
                  <a:srgbClr val="990033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2151" y="5687042"/>
            <a:ext cx="8072474" cy="117095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spc="-50" dirty="0" smtClean="0">
                <a:solidFill>
                  <a:schemeClr val="accent3">
                    <a:lumMod val="50000"/>
                  </a:schemeClr>
                </a:solidFill>
              </a:rPr>
              <a:t>ОСИПОВА Л.Г., проректор по инновационной </a:t>
            </a:r>
            <a:r>
              <a:rPr lang="ru-RU" sz="2000" b="1" i="1" spc="-50" dirty="0">
                <a:solidFill>
                  <a:schemeClr val="accent3">
                    <a:lumMod val="50000"/>
                  </a:schemeClr>
                </a:solidFill>
              </a:rPr>
              <a:t>деятельности ОГБОУ ДПО «Костромской областной институт развития образования»</a:t>
            </a:r>
          </a:p>
          <a:p>
            <a:r>
              <a:rPr lang="ru-RU" sz="2000" b="1" i="1" spc="-50" dirty="0" smtClean="0">
                <a:solidFill>
                  <a:schemeClr val="accent3">
                    <a:lumMod val="50000"/>
                  </a:schemeClr>
                </a:solidFill>
              </a:rPr>
              <a:t>ЖУКОВА </a:t>
            </a:r>
            <a:r>
              <a:rPr lang="ru-RU" sz="2000" b="1" i="1" spc="-50" dirty="0">
                <a:solidFill>
                  <a:schemeClr val="accent3">
                    <a:lumMod val="50000"/>
                  </a:schemeClr>
                </a:solidFill>
              </a:rPr>
              <a:t>С.А., руководитель информационно-библиотечного центра </a:t>
            </a:r>
            <a:r>
              <a:rPr lang="ru-RU" sz="2000" b="1" i="1" spc="-50" dirty="0" smtClean="0">
                <a:solidFill>
                  <a:schemeClr val="accent3">
                    <a:lumMod val="50000"/>
                  </a:schemeClr>
                </a:solidFill>
              </a:rPr>
              <a:t>ОГБОУ ДПО «Костромской областной институт развития образования»</a:t>
            </a:r>
            <a:endParaRPr lang="ru-RU" sz="2000" b="1" i="1" spc="-5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09" y="4725497"/>
            <a:ext cx="1810512" cy="13382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3209" y="2623966"/>
            <a:ext cx="7076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Межведомственное взаимодействие </a:t>
            </a:r>
            <a:r>
              <a:rPr lang="ru-RU" sz="3200" b="1" dirty="0"/>
              <a:t>школьных и </a:t>
            </a:r>
            <a:r>
              <a:rPr lang="ru-RU" sz="3200" b="1" dirty="0" smtClean="0"/>
              <a:t>общедоступных </a:t>
            </a:r>
            <a:r>
              <a:rPr lang="ru-RU" sz="3200" b="1" dirty="0"/>
              <a:t>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49331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517" y="207367"/>
            <a:ext cx="9981483" cy="1575358"/>
          </a:xfrm>
        </p:spPr>
        <p:txBody>
          <a:bodyPr>
            <a:normAutofit fontScale="90000"/>
          </a:bodyPr>
          <a:lstStyle/>
          <a:p>
            <a:pPr lvl="1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</a:br>
            <a:r>
              <a:rPr lang="ru-RU" sz="31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Методический конкурс </a:t>
            </a:r>
            <a:r>
              <a:rPr lang="ru-RU" sz="3100" kern="12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проектов </a:t>
            </a:r>
            <a:r>
              <a:rPr lang="ru-RU" sz="31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межведомственного взаимодействия </a:t>
            </a:r>
            <a:r>
              <a:rPr lang="ru-RU" sz="3100" kern="12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библиотек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8029" y="2021487"/>
            <a:ext cx="11531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7"/>
          <a:stretch/>
        </p:blipFill>
        <p:spPr>
          <a:xfrm>
            <a:off x="5618204" y="1936234"/>
            <a:ext cx="6573796" cy="366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973"/>
            <a:ext cx="3167555" cy="4406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55" y="3006847"/>
            <a:ext cx="2703555" cy="36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517" y="207367"/>
            <a:ext cx="9478975" cy="1250730"/>
          </a:xfrm>
        </p:spPr>
        <p:txBody>
          <a:bodyPr>
            <a:normAutofit/>
          </a:bodyPr>
          <a:lstStyle/>
          <a:p>
            <a:pPr lvl="1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</a:br>
            <a:r>
              <a:rPr lang="ru-RU" sz="36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Мониторинг</a:t>
            </a:r>
            <a:endParaRPr lang="ru-RU" sz="48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8029" y="2021487"/>
            <a:ext cx="11531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-134"/>
          <a:stretch/>
        </p:blipFill>
        <p:spPr>
          <a:xfrm>
            <a:off x="4212566" y="2126433"/>
            <a:ext cx="7814416" cy="359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7734" y="2990335"/>
            <a:ext cx="3996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Общий календарь всех мероприятий</a:t>
            </a:r>
          </a:p>
          <a:p>
            <a:r>
              <a:rPr lang="ru-RU" dirty="0" smtClean="0"/>
              <a:t>(по всем проектам 324 мероприятия)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сайтов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Заполняются формы по итогам </a:t>
            </a:r>
          </a:p>
          <a:p>
            <a:r>
              <a:rPr lang="ru-RU" dirty="0" smtClean="0"/>
              <a:t>проведенных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4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71134" y="317312"/>
            <a:ext cx="8555239" cy="997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Сайты муниципальных проектов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30" y="558923"/>
            <a:ext cx="1810512" cy="1338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30" y="21020"/>
            <a:ext cx="3028950" cy="63448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444316" y="2039007"/>
            <a:ext cx="6674549" cy="4671848"/>
            <a:chOff x="4423296" y="2186152"/>
            <a:chExt cx="6674549" cy="46718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296" y="2186152"/>
              <a:ext cx="3485838" cy="4671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241" y="3034604"/>
              <a:ext cx="3019094" cy="34992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8751" y="2285883"/>
              <a:ext cx="3019094" cy="770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12" y="2039007"/>
            <a:ext cx="4155397" cy="422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0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517" y="207367"/>
            <a:ext cx="9478975" cy="1250730"/>
          </a:xfrm>
        </p:spPr>
        <p:txBody>
          <a:bodyPr>
            <a:normAutofit/>
          </a:bodyPr>
          <a:lstStyle/>
          <a:p>
            <a:pPr lvl="1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</a:br>
            <a:r>
              <a:rPr lang="ru-RU" sz="31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Информационное сопровождение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8029" y="2021487"/>
            <a:ext cx="11531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03706"/>
            <a:ext cx="4124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Вебинары</a:t>
            </a:r>
            <a:r>
              <a:rPr lang="ru-RU" dirty="0" smtClean="0"/>
              <a:t> сопровождения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/>
              </a:rPr>
              <a:t>Навигатор лучших практик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Представление лучших </a:t>
            </a:r>
          </a:p>
          <a:p>
            <a:r>
              <a:rPr lang="ru-RU" dirty="0" smtClean="0"/>
              <a:t>проектов на конференциях и фестивалях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Совместные мероприятия </a:t>
            </a:r>
          </a:p>
          <a:p>
            <a:r>
              <a:rPr lang="ru-RU" dirty="0" smtClean="0"/>
              <a:t>за рамками муниципальных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86" y="2430162"/>
            <a:ext cx="6666931" cy="325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Планы на будущее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6884" y="2252147"/>
            <a:ext cx="11531065" cy="4351338"/>
          </a:xfrm>
        </p:spPr>
        <p:txBody>
          <a:bodyPr>
            <a:normAutofit/>
          </a:bodyPr>
          <a:lstStyle/>
          <a:p>
            <a:pPr marL="57150" lvl="1" indent="-57150" defTabSz="4445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dirty="0"/>
              <a:t>Проведение серии </a:t>
            </a:r>
            <a:r>
              <a:rPr lang="ru-RU" dirty="0" err="1"/>
              <a:t>вебинаров</a:t>
            </a:r>
            <a:r>
              <a:rPr lang="ru-RU" dirty="0"/>
              <a:t> по сопровождению проектов межведомственного взаимодействия библиотек. </a:t>
            </a:r>
          </a:p>
          <a:p>
            <a:pPr marL="57150" lvl="1" indent="-57150" defTabSz="4445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dirty="0"/>
              <a:t>Реализация разработанных в ходе обучения проектов и мониторинг их эффективности</a:t>
            </a:r>
          </a:p>
          <a:p>
            <a:r>
              <a:rPr lang="ru-RU" sz="2400" dirty="0" smtClean="0"/>
              <a:t>Изучение, описание и представление </a:t>
            </a:r>
            <a:r>
              <a:rPr lang="ru-RU" sz="2400" dirty="0"/>
              <a:t>лучших практик реализации проектов межведомственного взаимодействия в муниципальных образованиях Костромской области. </a:t>
            </a:r>
          </a:p>
          <a:p>
            <a:r>
              <a:rPr lang="ru-RU" sz="2400" dirty="0"/>
              <a:t>Издание тематического выпуска электронного научно-методического журнала КОИРО</a:t>
            </a:r>
          </a:p>
          <a:p>
            <a:r>
              <a:rPr lang="ru-RU" sz="2400" dirty="0"/>
              <a:t>Подготовка методических рекомендаций по организации межведомственного взаимодействия публичных и школьных библиотек.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5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57175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0097" y="3441680"/>
            <a:ext cx="869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Контактная информация</a:t>
            </a:r>
            <a:r>
              <a:rPr lang="ru-RU" sz="2400" dirty="0" smtClean="0"/>
              <a:t>:</a:t>
            </a:r>
          </a:p>
          <a:p>
            <a:pPr algn="ctr"/>
            <a:r>
              <a:rPr lang="ru-RU" sz="2400" dirty="0" smtClean="0"/>
              <a:t>Осипова Любовь Геннадьевна, </a:t>
            </a:r>
            <a:r>
              <a:rPr lang="ru-RU" sz="2400" dirty="0"/>
              <a:t>проректор по инновационной деятельности ОГБОУ ДПО «Костромской областной институт развития образования</a:t>
            </a:r>
            <a:r>
              <a:rPr lang="ru-RU" sz="2400" dirty="0" smtClean="0"/>
              <a:t>»</a:t>
            </a:r>
            <a:endParaRPr lang="ru-RU" sz="2400" dirty="0"/>
          </a:p>
          <a:p>
            <a:pPr algn="ctr"/>
            <a:r>
              <a:rPr lang="en-US" sz="2400"/>
              <a:t>koiro.kostroma@yandex.ru</a:t>
            </a:r>
            <a:endParaRPr lang="ru-RU" sz="2400" dirty="0"/>
          </a:p>
          <a:p>
            <a:pPr algn="ctr"/>
            <a:r>
              <a:rPr lang="ru-RU" sz="2400" dirty="0"/>
              <a:t>Жукова Светлана Александровна</a:t>
            </a:r>
            <a:r>
              <a:rPr lang="ru-RU" sz="2400" dirty="0" smtClean="0"/>
              <a:t>, руководитель ИБЦ ОГБОУ ДПО «Костромской областной институт развития образования» </a:t>
            </a:r>
          </a:p>
          <a:p>
            <a:pPr algn="ctr"/>
            <a:r>
              <a:rPr lang="ru-RU" sz="2400" dirty="0" smtClean="0"/>
              <a:t>тел</a:t>
            </a:r>
            <a:r>
              <a:rPr lang="ru-RU" sz="2400" dirty="0"/>
              <a:t>. 8 (4942) 31-77-91</a:t>
            </a:r>
          </a:p>
          <a:p>
            <a:pPr algn="ctr"/>
            <a:r>
              <a:rPr lang="en-US" sz="2400" dirty="0"/>
              <a:t>E-mail</a:t>
            </a:r>
            <a:r>
              <a:rPr lang="ru-RU" sz="2400" dirty="0"/>
              <a:t>: </a:t>
            </a:r>
            <a:r>
              <a:rPr lang="en-US" sz="2400" dirty="0"/>
              <a:t>biblio-koiro@yandex.ru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23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Перспективные направления взаимодействия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Рациональное </a:t>
            </a:r>
            <a:r>
              <a:rPr lang="ru-RU" dirty="0"/>
              <a:t>использование имеющихся площадей для индивидуальной и групповой проектной деятельности, проведения внеурочных мероприятий, в том числе с привлечением участия в этих мероприятиях </a:t>
            </a:r>
            <a:r>
              <a:rPr lang="ru-RU" dirty="0" smtClean="0"/>
              <a:t>взрослых читателей библиотек.</a:t>
            </a:r>
            <a:endParaRPr lang="ru-RU" dirty="0"/>
          </a:p>
          <a:p>
            <a:r>
              <a:rPr lang="ru-RU" dirty="0"/>
              <a:t>Широкое использование литературы в электронном формате за счет имеющихся в общедоступных библиотеках точек доступа к Национальной электронной библиотеке </a:t>
            </a:r>
            <a:r>
              <a:rPr lang="ru-RU" dirty="0" smtClean="0"/>
              <a:t>, </a:t>
            </a:r>
            <a:r>
              <a:rPr lang="ru-RU" dirty="0"/>
              <a:t>имеющегося у школьных ИБЦ доступа к электронным ресурсам </a:t>
            </a:r>
            <a:r>
              <a:rPr lang="ru-RU" dirty="0" err="1"/>
              <a:t>Литрес</a:t>
            </a:r>
            <a:r>
              <a:rPr lang="ru-RU" dirty="0"/>
              <a:t> и др..</a:t>
            </a:r>
          </a:p>
          <a:p>
            <a:r>
              <a:rPr lang="ru-RU" dirty="0"/>
              <a:t>Интеграция информационно-коммуникационных ресурсов, предоставление услуг с использованием сети Интернет, </a:t>
            </a:r>
            <a:r>
              <a:rPr lang="ru-RU" dirty="0" err="1"/>
              <a:t>Wi-Fi</a:t>
            </a:r>
            <a:r>
              <a:rPr lang="ru-RU" dirty="0"/>
              <a:t> и возможности подключения персональных устройств.</a:t>
            </a:r>
          </a:p>
          <a:p>
            <a:r>
              <a:rPr lang="ru-RU" dirty="0"/>
              <a:t>Совместное обучение и планирование, создание и использование единого методического ресурса и других механизмов межведомственного взаимодействия. </a:t>
            </a:r>
          </a:p>
          <a:p>
            <a:r>
              <a:rPr lang="ru-RU" dirty="0"/>
              <a:t>Разработка и проведение совместных социальных и образовательных проектов, акций и событий для детей и взрослых. </a:t>
            </a:r>
          </a:p>
          <a:p>
            <a:r>
              <a:rPr lang="ru-RU" dirty="0"/>
              <a:t>Расширение спектра услуг и форм </a:t>
            </a:r>
            <a:r>
              <a:rPr lang="ru-RU" dirty="0" smtClean="0"/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24000" y="725021"/>
            <a:ext cx="9272016" cy="5264532"/>
            <a:chOff x="318745" y="598892"/>
            <a:chExt cx="11716036" cy="7019376"/>
          </a:xfrm>
        </p:grpSpPr>
        <p:sp>
          <p:nvSpPr>
            <p:cNvPr id="7" name="Полилиния 6"/>
            <p:cNvSpPr/>
            <p:nvPr/>
          </p:nvSpPr>
          <p:spPr>
            <a:xfrm>
              <a:off x="318745" y="1689597"/>
              <a:ext cx="2317379" cy="2802501"/>
            </a:xfrm>
            <a:custGeom>
              <a:avLst/>
              <a:gdLst>
                <a:gd name="connsiteX0" fmla="*/ 0 w 2317379"/>
                <a:gd name="connsiteY0" fmla="*/ 191135 h 1911353"/>
                <a:gd name="connsiteX1" fmla="*/ 191135 w 2317379"/>
                <a:gd name="connsiteY1" fmla="*/ 0 h 1911353"/>
                <a:gd name="connsiteX2" fmla="*/ 2126244 w 2317379"/>
                <a:gd name="connsiteY2" fmla="*/ 0 h 1911353"/>
                <a:gd name="connsiteX3" fmla="*/ 2317379 w 2317379"/>
                <a:gd name="connsiteY3" fmla="*/ 191135 h 1911353"/>
                <a:gd name="connsiteX4" fmla="*/ 2317379 w 2317379"/>
                <a:gd name="connsiteY4" fmla="*/ 1720218 h 1911353"/>
                <a:gd name="connsiteX5" fmla="*/ 2126244 w 2317379"/>
                <a:gd name="connsiteY5" fmla="*/ 1911353 h 1911353"/>
                <a:gd name="connsiteX6" fmla="*/ 191135 w 2317379"/>
                <a:gd name="connsiteY6" fmla="*/ 1911353 h 1911353"/>
                <a:gd name="connsiteX7" fmla="*/ 0 w 2317379"/>
                <a:gd name="connsiteY7" fmla="*/ 1720218 h 1911353"/>
                <a:gd name="connsiteX8" fmla="*/ 0 w 2317379"/>
                <a:gd name="connsiteY8" fmla="*/ 191135 h 191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7379" h="1911353">
                  <a:moveTo>
                    <a:pt x="0" y="191135"/>
                  </a:moveTo>
                  <a:cubicBezTo>
                    <a:pt x="0" y="85574"/>
                    <a:pt x="85574" y="0"/>
                    <a:pt x="191135" y="0"/>
                  </a:cubicBezTo>
                  <a:lnTo>
                    <a:pt x="2126244" y="0"/>
                  </a:lnTo>
                  <a:cubicBezTo>
                    <a:pt x="2231805" y="0"/>
                    <a:pt x="2317379" y="85574"/>
                    <a:pt x="2317379" y="191135"/>
                  </a:cubicBezTo>
                  <a:lnTo>
                    <a:pt x="2317379" y="1720218"/>
                  </a:lnTo>
                  <a:cubicBezTo>
                    <a:pt x="2317379" y="1825779"/>
                    <a:pt x="2231805" y="1911353"/>
                    <a:pt x="2126244" y="1911353"/>
                  </a:cubicBezTo>
                  <a:lnTo>
                    <a:pt x="191135" y="1911353"/>
                  </a:lnTo>
                  <a:cubicBezTo>
                    <a:pt x="85574" y="1911353"/>
                    <a:pt x="0" y="1825779"/>
                    <a:pt x="0" y="1720218"/>
                  </a:cubicBezTo>
                  <a:lnTo>
                    <a:pt x="0" y="191135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77" tIns="47277" rIns="47277" bIns="354459" numCol="1" spcCol="1270" anchor="t" anchorCtr="0">
              <a:noAutofit/>
            </a:bodyPr>
            <a:lstStyle/>
            <a:p>
              <a:pPr marL="42863" lvl="1" defTabSz="366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750" dirty="0"/>
            </a:p>
            <a:p>
              <a:pPr defTabSz="685800">
                <a:spcBef>
                  <a:spcPct val="0"/>
                </a:spcBef>
                <a:buFontTx/>
                <a:buChar char="••"/>
                <a:defRPr/>
              </a:pP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эффективности деятельности школьных и публичных библиотек, расположенных на территории Костромской области, через организацию межведомственного взаимодействия</a:t>
              </a:r>
            </a:p>
          </p:txBody>
        </p:sp>
        <p:sp>
          <p:nvSpPr>
            <p:cNvPr id="8" name="Shape 7"/>
            <p:cNvSpPr/>
            <p:nvPr/>
          </p:nvSpPr>
          <p:spPr>
            <a:xfrm>
              <a:off x="1599556" y="3114510"/>
              <a:ext cx="2669690" cy="2669690"/>
            </a:xfrm>
            <a:prstGeom prst="leftCircularArrow">
              <a:avLst>
                <a:gd name="adj1" fmla="val 3579"/>
                <a:gd name="adj2" fmla="val 444851"/>
                <a:gd name="adj3" fmla="val 2220362"/>
                <a:gd name="adj4" fmla="val 9024489"/>
                <a:gd name="adj5" fmla="val 417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724451" y="4449356"/>
              <a:ext cx="2059893" cy="739612"/>
            </a:xfrm>
            <a:custGeom>
              <a:avLst/>
              <a:gdLst>
                <a:gd name="connsiteX0" fmla="*/ 0 w 2059893"/>
                <a:gd name="connsiteY0" fmla="*/ 81915 h 819151"/>
                <a:gd name="connsiteX1" fmla="*/ 81915 w 2059893"/>
                <a:gd name="connsiteY1" fmla="*/ 0 h 819151"/>
                <a:gd name="connsiteX2" fmla="*/ 1977978 w 2059893"/>
                <a:gd name="connsiteY2" fmla="*/ 0 h 819151"/>
                <a:gd name="connsiteX3" fmla="*/ 2059893 w 2059893"/>
                <a:gd name="connsiteY3" fmla="*/ 81915 h 819151"/>
                <a:gd name="connsiteX4" fmla="*/ 2059893 w 2059893"/>
                <a:gd name="connsiteY4" fmla="*/ 737236 h 819151"/>
                <a:gd name="connsiteX5" fmla="*/ 1977978 w 2059893"/>
                <a:gd name="connsiteY5" fmla="*/ 819151 h 819151"/>
                <a:gd name="connsiteX6" fmla="*/ 81915 w 2059893"/>
                <a:gd name="connsiteY6" fmla="*/ 819151 h 819151"/>
                <a:gd name="connsiteX7" fmla="*/ 0 w 2059893"/>
                <a:gd name="connsiteY7" fmla="*/ 737236 h 819151"/>
                <a:gd name="connsiteX8" fmla="*/ 0 w 2059893"/>
                <a:gd name="connsiteY8" fmla="*/ 81915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9893" h="819151">
                  <a:moveTo>
                    <a:pt x="0" y="81915"/>
                  </a:moveTo>
                  <a:cubicBezTo>
                    <a:pt x="0" y="36675"/>
                    <a:pt x="36675" y="0"/>
                    <a:pt x="81915" y="0"/>
                  </a:cubicBezTo>
                  <a:lnTo>
                    <a:pt x="1977978" y="0"/>
                  </a:lnTo>
                  <a:cubicBezTo>
                    <a:pt x="2023218" y="0"/>
                    <a:pt x="2059893" y="36675"/>
                    <a:pt x="2059893" y="81915"/>
                  </a:cubicBezTo>
                  <a:lnTo>
                    <a:pt x="2059893" y="737236"/>
                  </a:lnTo>
                  <a:cubicBezTo>
                    <a:pt x="2059893" y="782476"/>
                    <a:pt x="2023218" y="819151"/>
                    <a:pt x="1977978" y="819151"/>
                  </a:cubicBezTo>
                  <a:lnTo>
                    <a:pt x="81915" y="819151"/>
                  </a:lnTo>
                  <a:cubicBezTo>
                    <a:pt x="36675" y="819151"/>
                    <a:pt x="0" y="782476"/>
                    <a:pt x="0" y="737236"/>
                  </a:cubicBezTo>
                  <a:lnTo>
                    <a:pt x="0" y="8191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69" tIns="37044" rIns="46569" bIns="37044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/>
                <a:t>Цель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636124" y="2219949"/>
              <a:ext cx="4472691" cy="5398319"/>
            </a:xfrm>
            <a:custGeom>
              <a:avLst/>
              <a:gdLst>
                <a:gd name="connsiteX0" fmla="*/ 0 w 2317379"/>
                <a:gd name="connsiteY0" fmla="*/ 191135 h 1911353"/>
                <a:gd name="connsiteX1" fmla="*/ 191135 w 2317379"/>
                <a:gd name="connsiteY1" fmla="*/ 0 h 1911353"/>
                <a:gd name="connsiteX2" fmla="*/ 2126244 w 2317379"/>
                <a:gd name="connsiteY2" fmla="*/ 0 h 1911353"/>
                <a:gd name="connsiteX3" fmla="*/ 2317379 w 2317379"/>
                <a:gd name="connsiteY3" fmla="*/ 191135 h 1911353"/>
                <a:gd name="connsiteX4" fmla="*/ 2317379 w 2317379"/>
                <a:gd name="connsiteY4" fmla="*/ 1720218 h 1911353"/>
                <a:gd name="connsiteX5" fmla="*/ 2126244 w 2317379"/>
                <a:gd name="connsiteY5" fmla="*/ 1911353 h 1911353"/>
                <a:gd name="connsiteX6" fmla="*/ 191135 w 2317379"/>
                <a:gd name="connsiteY6" fmla="*/ 1911353 h 1911353"/>
                <a:gd name="connsiteX7" fmla="*/ 0 w 2317379"/>
                <a:gd name="connsiteY7" fmla="*/ 1720218 h 1911353"/>
                <a:gd name="connsiteX8" fmla="*/ 0 w 2317379"/>
                <a:gd name="connsiteY8" fmla="*/ 191135 h 191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7379" h="1911353">
                  <a:moveTo>
                    <a:pt x="0" y="191135"/>
                  </a:moveTo>
                  <a:cubicBezTo>
                    <a:pt x="0" y="85574"/>
                    <a:pt x="85574" y="0"/>
                    <a:pt x="191135" y="0"/>
                  </a:cubicBezTo>
                  <a:lnTo>
                    <a:pt x="2126244" y="0"/>
                  </a:lnTo>
                  <a:cubicBezTo>
                    <a:pt x="2231805" y="0"/>
                    <a:pt x="2317379" y="85574"/>
                    <a:pt x="2317379" y="191135"/>
                  </a:cubicBezTo>
                  <a:lnTo>
                    <a:pt x="2317379" y="1720218"/>
                  </a:lnTo>
                  <a:cubicBezTo>
                    <a:pt x="2317379" y="1825779"/>
                    <a:pt x="2231805" y="1911353"/>
                    <a:pt x="2126244" y="1911353"/>
                  </a:cubicBezTo>
                  <a:lnTo>
                    <a:pt x="191135" y="1911353"/>
                  </a:lnTo>
                  <a:cubicBezTo>
                    <a:pt x="85574" y="1911353"/>
                    <a:pt x="0" y="1825779"/>
                    <a:pt x="0" y="1720218"/>
                  </a:cubicBezTo>
                  <a:lnTo>
                    <a:pt x="0" y="191135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77" tIns="354458" rIns="47277" bIns="47278" numCol="1" spcCol="1270" anchor="t" anchorCtr="0">
              <a:noAutofit/>
            </a:bodyPr>
            <a:lstStyle/>
            <a:p>
              <a:pPr marL="257175" lvl="1" indent="-257175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ru-RU" sz="1500" b="1" dirty="0"/>
                <a:t>Создание организационно-методических условий для разработки и реализации совместных и образовательных проектов</a:t>
              </a:r>
            </a:p>
            <a:p>
              <a:pPr marL="0" lvl="1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1" dirty="0"/>
            </a:p>
            <a:p>
              <a:pPr marL="257175" lvl="1" indent="-257175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ru-RU" sz="1500" b="1" dirty="0"/>
                <a:t>Выявление и описание лучших практик и механизмов взаимодействия школьных и публичных библиотек</a:t>
              </a:r>
            </a:p>
            <a:p>
              <a:pPr marL="257175" lvl="1" indent="-257175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endParaRPr lang="ru-RU" sz="15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endParaRPr>
            </a:p>
            <a:p>
              <a:pPr marL="257175" lvl="1" indent="-257175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ru-RU" sz="1500" b="1" dirty="0"/>
                <a:t>Распространение инноваций в области содержания и технологий совместной работы школьных и публичных библиотек</a:t>
              </a:r>
              <a:endParaRPr lang="ru-RU" sz="15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4485626" y="1006038"/>
              <a:ext cx="4972060" cy="4972060"/>
            </a:xfrm>
            <a:prstGeom prst="circularArrow">
              <a:avLst>
                <a:gd name="adj1" fmla="val 1921"/>
                <a:gd name="adj2" fmla="val 229792"/>
                <a:gd name="adj3" fmla="val 19575841"/>
                <a:gd name="adj4" fmla="val 12556654"/>
                <a:gd name="adj5" fmla="val 224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012353" y="1474340"/>
              <a:ext cx="2059893" cy="1238497"/>
            </a:xfrm>
            <a:custGeom>
              <a:avLst/>
              <a:gdLst>
                <a:gd name="connsiteX0" fmla="*/ 0 w 2059893"/>
                <a:gd name="connsiteY0" fmla="*/ 81915 h 819151"/>
                <a:gd name="connsiteX1" fmla="*/ 81915 w 2059893"/>
                <a:gd name="connsiteY1" fmla="*/ 0 h 819151"/>
                <a:gd name="connsiteX2" fmla="*/ 1977978 w 2059893"/>
                <a:gd name="connsiteY2" fmla="*/ 0 h 819151"/>
                <a:gd name="connsiteX3" fmla="*/ 2059893 w 2059893"/>
                <a:gd name="connsiteY3" fmla="*/ 81915 h 819151"/>
                <a:gd name="connsiteX4" fmla="*/ 2059893 w 2059893"/>
                <a:gd name="connsiteY4" fmla="*/ 737236 h 819151"/>
                <a:gd name="connsiteX5" fmla="*/ 1977978 w 2059893"/>
                <a:gd name="connsiteY5" fmla="*/ 819151 h 819151"/>
                <a:gd name="connsiteX6" fmla="*/ 81915 w 2059893"/>
                <a:gd name="connsiteY6" fmla="*/ 819151 h 819151"/>
                <a:gd name="connsiteX7" fmla="*/ 0 w 2059893"/>
                <a:gd name="connsiteY7" fmla="*/ 737236 h 819151"/>
                <a:gd name="connsiteX8" fmla="*/ 0 w 2059893"/>
                <a:gd name="connsiteY8" fmla="*/ 81915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9893" h="819151">
                  <a:moveTo>
                    <a:pt x="0" y="81915"/>
                  </a:moveTo>
                  <a:cubicBezTo>
                    <a:pt x="0" y="36675"/>
                    <a:pt x="36675" y="0"/>
                    <a:pt x="81915" y="0"/>
                  </a:cubicBezTo>
                  <a:lnTo>
                    <a:pt x="1977978" y="0"/>
                  </a:lnTo>
                  <a:cubicBezTo>
                    <a:pt x="2023218" y="0"/>
                    <a:pt x="2059893" y="36675"/>
                    <a:pt x="2059893" y="81915"/>
                  </a:cubicBezTo>
                  <a:lnTo>
                    <a:pt x="2059893" y="737236"/>
                  </a:lnTo>
                  <a:cubicBezTo>
                    <a:pt x="2059893" y="782476"/>
                    <a:pt x="2023218" y="819151"/>
                    <a:pt x="1977978" y="819151"/>
                  </a:cubicBezTo>
                  <a:lnTo>
                    <a:pt x="81915" y="819151"/>
                  </a:lnTo>
                  <a:cubicBezTo>
                    <a:pt x="36675" y="819151"/>
                    <a:pt x="0" y="782476"/>
                    <a:pt x="0" y="737236"/>
                  </a:cubicBezTo>
                  <a:lnTo>
                    <a:pt x="0" y="8191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69" tIns="37044" rIns="46569" bIns="37044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/>
                <a:t>  Мероприятия</a:t>
              </a:r>
              <a:r>
                <a:rPr lang="ru-RU" sz="1500" dirty="0"/>
                <a:t>	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108815" y="1145513"/>
              <a:ext cx="4925966" cy="6213364"/>
            </a:xfrm>
            <a:custGeom>
              <a:avLst/>
              <a:gdLst>
                <a:gd name="connsiteX0" fmla="*/ 0 w 5806403"/>
                <a:gd name="connsiteY0" fmla="*/ 509330 h 5093298"/>
                <a:gd name="connsiteX1" fmla="*/ 509330 w 5806403"/>
                <a:gd name="connsiteY1" fmla="*/ 0 h 5093298"/>
                <a:gd name="connsiteX2" fmla="*/ 5297073 w 5806403"/>
                <a:gd name="connsiteY2" fmla="*/ 0 h 5093298"/>
                <a:gd name="connsiteX3" fmla="*/ 5806403 w 5806403"/>
                <a:gd name="connsiteY3" fmla="*/ 509330 h 5093298"/>
                <a:gd name="connsiteX4" fmla="*/ 5806403 w 5806403"/>
                <a:gd name="connsiteY4" fmla="*/ 4583968 h 5093298"/>
                <a:gd name="connsiteX5" fmla="*/ 5297073 w 5806403"/>
                <a:gd name="connsiteY5" fmla="*/ 5093298 h 5093298"/>
                <a:gd name="connsiteX6" fmla="*/ 509330 w 5806403"/>
                <a:gd name="connsiteY6" fmla="*/ 5093298 h 5093298"/>
                <a:gd name="connsiteX7" fmla="*/ 0 w 5806403"/>
                <a:gd name="connsiteY7" fmla="*/ 4583968 h 5093298"/>
                <a:gd name="connsiteX8" fmla="*/ 0 w 5806403"/>
                <a:gd name="connsiteY8" fmla="*/ 509330 h 50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6403" h="5093298">
                  <a:moveTo>
                    <a:pt x="0" y="509330"/>
                  </a:moveTo>
                  <a:cubicBezTo>
                    <a:pt x="0" y="228035"/>
                    <a:pt x="228035" y="0"/>
                    <a:pt x="509330" y="0"/>
                  </a:cubicBezTo>
                  <a:lnTo>
                    <a:pt x="5297073" y="0"/>
                  </a:lnTo>
                  <a:cubicBezTo>
                    <a:pt x="5578368" y="0"/>
                    <a:pt x="5806403" y="228035"/>
                    <a:pt x="5806403" y="509330"/>
                  </a:cubicBezTo>
                  <a:lnTo>
                    <a:pt x="5806403" y="4583968"/>
                  </a:lnTo>
                  <a:cubicBezTo>
                    <a:pt x="5806403" y="4865263"/>
                    <a:pt x="5578368" y="5093298"/>
                    <a:pt x="5297073" y="5093298"/>
                  </a:cubicBezTo>
                  <a:lnTo>
                    <a:pt x="509330" y="5093298"/>
                  </a:lnTo>
                  <a:cubicBezTo>
                    <a:pt x="228035" y="5093298"/>
                    <a:pt x="0" y="4865263"/>
                    <a:pt x="0" y="4583968"/>
                  </a:cubicBezTo>
                  <a:lnTo>
                    <a:pt x="0" y="509330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196" tIns="102196" rIns="102196" bIns="920762" numCol="1" spcCol="1270" anchor="t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7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обученных специалистов (библиотекарей) в рамках проекта, от общего количества специалистов (библиотекарей) публичных и школьных библиотек: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50% 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 обучающихся, участвующих в совместных проектах, организованных в рамках межведомственного взаимодействия, от общего количества обучающихся в муниципальных общеобразовательных организациях: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25 %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взрослого населения, участвующих в совместных проектах, от общего количества взрослых пользователей библиотечными услугами публичных библиотек и родителей школьников: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менее, чем на 10%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Степень удовлетворенности, высокая оценка межведомственного взаимодействия целевыми группами, участниками проекта: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75%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количества пользователей библиотечными услугами публичных библиотек: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менее, чем на 10%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количества книговыдач в публичных и школьных библиотеках, в том числе в электронном формате: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менее, чем на 10%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библиотечных работников, использующих в работе навигатор совместных методических разработок и участвующих в работе регионального сетевого методического объединения, от общего количества библиотечных работников школьных и публичных (детских) библиотек: </a:t>
              </a:r>
              <a:r>
                <a: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60%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457685" y="598892"/>
              <a:ext cx="2427435" cy="819151"/>
            </a:xfrm>
            <a:custGeom>
              <a:avLst/>
              <a:gdLst>
                <a:gd name="connsiteX0" fmla="*/ 0 w 2059893"/>
                <a:gd name="connsiteY0" fmla="*/ 81915 h 819151"/>
                <a:gd name="connsiteX1" fmla="*/ 81915 w 2059893"/>
                <a:gd name="connsiteY1" fmla="*/ 0 h 819151"/>
                <a:gd name="connsiteX2" fmla="*/ 1977978 w 2059893"/>
                <a:gd name="connsiteY2" fmla="*/ 0 h 819151"/>
                <a:gd name="connsiteX3" fmla="*/ 2059893 w 2059893"/>
                <a:gd name="connsiteY3" fmla="*/ 81915 h 819151"/>
                <a:gd name="connsiteX4" fmla="*/ 2059893 w 2059893"/>
                <a:gd name="connsiteY4" fmla="*/ 737236 h 819151"/>
                <a:gd name="connsiteX5" fmla="*/ 1977978 w 2059893"/>
                <a:gd name="connsiteY5" fmla="*/ 819151 h 819151"/>
                <a:gd name="connsiteX6" fmla="*/ 81915 w 2059893"/>
                <a:gd name="connsiteY6" fmla="*/ 819151 h 819151"/>
                <a:gd name="connsiteX7" fmla="*/ 0 w 2059893"/>
                <a:gd name="connsiteY7" fmla="*/ 737236 h 819151"/>
                <a:gd name="connsiteX8" fmla="*/ 0 w 2059893"/>
                <a:gd name="connsiteY8" fmla="*/ 81915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9893" h="819151">
                  <a:moveTo>
                    <a:pt x="0" y="81915"/>
                  </a:moveTo>
                  <a:cubicBezTo>
                    <a:pt x="0" y="36675"/>
                    <a:pt x="36675" y="0"/>
                    <a:pt x="81915" y="0"/>
                  </a:cubicBezTo>
                  <a:lnTo>
                    <a:pt x="1977978" y="0"/>
                  </a:lnTo>
                  <a:cubicBezTo>
                    <a:pt x="2023218" y="0"/>
                    <a:pt x="2059893" y="36675"/>
                    <a:pt x="2059893" y="81915"/>
                  </a:cubicBezTo>
                  <a:lnTo>
                    <a:pt x="2059893" y="737236"/>
                  </a:lnTo>
                  <a:cubicBezTo>
                    <a:pt x="2059893" y="782476"/>
                    <a:pt x="2023218" y="819151"/>
                    <a:pt x="1977978" y="819151"/>
                  </a:cubicBezTo>
                  <a:lnTo>
                    <a:pt x="81915" y="819151"/>
                  </a:lnTo>
                  <a:cubicBezTo>
                    <a:pt x="36675" y="819151"/>
                    <a:pt x="0" y="782476"/>
                    <a:pt x="0" y="737236"/>
                  </a:cubicBezTo>
                  <a:lnTo>
                    <a:pt x="0" y="8191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69" tIns="37044" rIns="46569" bIns="37044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/>
                <a:t>Основные показатели результативности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2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</a:t>
            </a:r>
            <a:r>
              <a:rPr lang="ru-RU" sz="2800" dirty="0">
                <a:solidFill>
                  <a:srgbClr val="C00000"/>
                </a:solidFill>
              </a:rPr>
              <a:t>овышение </a:t>
            </a:r>
            <a:r>
              <a:rPr lang="ru-RU" sz="2800" dirty="0">
                <a:solidFill>
                  <a:srgbClr val="C00000"/>
                </a:solidFill>
              </a:rPr>
              <a:t>эффективности деятельности </a:t>
            </a:r>
            <a:r>
              <a:rPr lang="ru-RU" sz="2800" dirty="0">
                <a:solidFill>
                  <a:srgbClr val="C00000"/>
                </a:solidFill>
              </a:rPr>
              <a:t>библиотек произойдет </a:t>
            </a:r>
            <a:r>
              <a:rPr lang="ru-RU" sz="2800" dirty="0">
                <a:solidFill>
                  <a:srgbClr val="C00000"/>
                </a:solidFill>
              </a:rPr>
              <a:t>за счет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2226468"/>
            <a:ext cx="7886700" cy="351112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 </a:t>
            </a:r>
            <a:r>
              <a:rPr lang="ru-RU" dirty="0" smtClean="0"/>
              <a:t>более </a:t>
            </a:r>
            <a:r>
              <a:rPr lang="ru-RU" dirty="0"/>
              <a:t>комплексного, системного подхода в организации деятельности библиотек разных ведомств;</a:t>
            </a:r>
          </a:p>
          <a:p>
            <a:pPr lvl="0"/>
            <a:r>
              <a:rPr lang="ru-RU" dirty="0"/>
              <a:t>создания единого информационного образовательного пространства школы и публичных библиотек;</a:t>
            </a:r>
          </a:p>
          <a:p>
            <a:pPr lvl="0"/>
            <a:r>
              <a:rPr lang="ru-RU" dirty="0"/>
              <a:t>расширения доступа к ресурсам и услугам библиотек, обеспечения непрерывного, в течение жизни, образования для всех членов местного сообщества;</a:t>
            </a:r>
          </a:p>
          <a:p>
            <a:pPr lvl="0"/>
            <a:r>
              <a:rPr lang="ru-RU" dirty="0"/>
              <a:t>повышения информационной и методической грамотности библиотекарей в результате совместного обучения и деятельности;</a:t>
            </a:r>
          </a:p>
          <a:p>
            <a:pPr lvl="0"/>
            <a:r>
              <a:rPr lang="ru-RU" dirty="0"/>
              <a:t>организации единых мониторинговых процедур межведомственного взаимодействия;</a:t>
            </a:r>
          </a:p>
          <a:p>
            <a:pPr lvl="0"/>
            <a:r>
              <a:rPr lang="ru-RU" dirty="0"/>
              <a:t>использования совместной проектной деятельности при сотрудничестве библиотек из разных систем в образовательных и воспитательных целях.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73" y="218429"/>
            <a:ext cx="9894771" cy="108314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990033"/>
                </a:solidFill>
              </a:rPr>
              <a:t>Нормативная</a:t>
            </a:r>
            <a:r>
              <a:rPr lang="ru-RU" sz="3600" dirty="0" smtClean="0"/>
              <a:t> </a:t>
            </a:r>
            <a:r>
              <a:rPr lang="ru-RU" sz="4800" dirty="0">
                <a:solidFill>
                  <a:srgbClr val="990033"/>
                </a:solidFill>
              </a:rPr>
              <a:t>база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24" y="1502803"/>
            <a:ext cx="4850325" cy="5043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8122" y="4334232"/>
            <a:ext cx="6096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«Приказ о реализации проекта </a:t>
            </a:r>
            <a:r>
              <a:rPr lang="ru-RU" dirty="0"/>
              <a:t>межведомственного взаимодействия школьных и публичных </a:t>
            </a:r>
            <a:r>
              <a:rPr lang="ru-RU" dirty="0" smtClean="0"/>
              <a:t>библиотек, </a:t>
            </a:r>
            <a:r>
              <a:rPr lang="ru-RU" dirty="0"/>
              <a:t>расположенных на территории Костромской </a:t>
            </a:r>
            <a:r>
              <a:rPr lang="ru-RU" dirty="0" smtClean="0"/>
              <a:t>области»</a:t>
            </a:r>
          </a:p>
          <a:p>
            <a:r>
              <a:rPr lang="ru-RU" dirty="0"/>
              <a:t>о</a:t>
            </a:r>
            <a:r>
              <a:rPr lang="ru-RU" dirty="0" smtClean="0"/>
              <a:t>т 11.12.2017 №2700/196</a:t>
            </a:r>
          </a:p>
          <a:p>
            <a:r>
              <a:rPr lang="ru-RU" dirty="0" smtClean="0"/>
              <a:t>Положение об организации </a:t>
            </a:r>
            <a:r>
              <a:rPr lang="ru-RU" dirty="0" err="1" smtClean="0"/>
              <a:t>внестационарного</a:t>
            </a:r>
            <a:r>
              <a:rPr lang="ru-RU" dirty="0" smtClean="0"/>
              <a:t> библиотечного обслуживания: форма СОГЛАШЕНИЯ о межбиблиотечном книгообмене;</a:t>
            </a:r>
          </a:p>
          <a:p>
            <a:endParaRPr lang="ru-RU" dirty="0" smtClean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911" y="2022438"/>
            <a:ext cx="6541280" cy="2339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</a:rPr>
              <a:t>Соисполнители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Областное государственное бюджетное образовательное учреждение дополнительного профессионального образования «Костромской областной институт развития образования»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Областное </a:t>
            </a:r>
            <a:r>
              <a:rPr lang="ru-RU" dirty="0"/>
              <a:t>государственное бюджетное учреждение культуры «Костромская областная детская библиотека имени Аркадия Гайдара»</a:t>
            </a:r>
            <a:endParaRPr lang="ru-RU" b="1" i="1" spc="-5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01152" y="6492875"/>
            <a:ext cx="7143750" cy="365125"/>
          </a:xfrm>
        </p:spPr>
        <p:txBody>
          <a:bodyPr/>
          <a:lstStyle/>
          <a:p>
            <a:r>
              <a:rPr lang="ru-RU" dirty="0" smtClean="0"/>
              <a:t>Костромская область. ОГБОУ ДПО "Костромской областной институт развития образования"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8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33"/>
                </a:solidFill>
              </a:rPr>
              <a:t>Мониторинг</a:t>
            </a:r>
            <a:endParaRPr lang="ru-RU" sz="4000" dirty="0">
              <a:solidFill>
                <a:srgbClr val="99003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6138" y="2029726"/>
            <a:ext cx="10752083" cy="5569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В мониторинге приняли участие 288 школьных библиотек и 344 общедоступных библиотеки системы Минкультуры.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7" y="2586681"/>
            <a:ext cx="6596922" cy="4207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11" y="3006897"/>
            <a:ext cx="5230383" cy="3532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27" y="2405599"/>
            <a:ext cx="6466573" cy="4148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76" y="1309155"/>
            <a:ext cx="2931486" cy="1450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3" y="1507250"/>
            <a:ext cx="4867275" cy="504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3" y="2012075"/>
            <a:ext cx="3533775" cy="2438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8" y="4450475"/>
            <a:ext cx="3524250" cy="1714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4154" y="169780"/>
            <a:ext cx="8053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Сайт проекта «</a:t>
            </a:r>
            <a:r>
              <a:rPr lang="ru-RU" sz="4400" dirty="0" err="1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Библиолига</a:t>
            </a:r>
            <a:r>
              <a:rPr lang="ru-RU" sz="44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7328" y="5988908"/>
            <a:ext cx="1699697" cy="255373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7708" y="1375719"/>
            <a:ext cx="5049795" cy="5178381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15078" y="1150464"/>
            <a:ext cx="6149416" cy="562888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657025" y="5249040"/>
            <a:ext cx="2961180" cy="955588"/>
          </a:xfrm>
          <a:prstGeom prst="straightConnector1">
            <a:avLst/>
          </a:prstGeom>
          <a:ln w="190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990033"/>
                </a:solidFill>
              </a:rPr>
              <a:t>Совместное обучение проектной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8646" y="2017609"/>
            <a:ext cx="11531065" cy="524004"/>
          </a:xfrm>
        </p:spPr>
        <p:txBody>
          <a:bodyPr>
            <a:normAutofit/>
          </a:bodyPr>
          <a:lstStyle/>
          <a:p>
            <a:pPr marL="0" indent="0" algn="ctr" defTabSz="444500"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курсовых мероприятия: </a:t>
            </a:r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очно-заочно,  383 </a:t>
            </a: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  <a:endParaRPr lang="ru-RU" sz="2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3" y="2652584"/>
            <a:ext cx="4063998" cy="304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853" y="2772896"/>
            <a:ext cx="4220963" cy="3165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4" y="3518843"/>
            <a:ext cx="4095235" cy="30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lvl="1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Разработка совместных проектов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26074" y="2327227"/>
            <a:ext cx="8974292" cy="4351338"/>
          </a:xfrm>
        </p:spPr>
        <p:txBody>
          <a:bodyPr>
            <a:normAutofit/>
          </a:bodyPr>
          <a:lstStyle/>
          <a:p>
            <a:pPr marL="0" lvl="1" indent="0" algn="ctr" defTabSz="444500"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34 проекта межведомственного взаимодействия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" y="2426731"/>
            <a:ext cx="4273328" cy="3199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47" y="2949834"/>
            <a:ext cx="4086186" cy="3106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54" y="3632886"/>
            <a:ext cx="4291639" cy="288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4934" y="5925396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5"/>
              </a:rPr>
              <a:t>Сайт «</a:t>
            </a:r>
            <a:r>
              <a:rPr lang="ru-RU" sz="2400" dirty="0" err="1" smtClean="0">
                <a:hlinkClick r:id="rId5"/>
              </a:rPr>
              <a:t>Библиолиги</a:t>
            </a:r>
            <a:r>
              <a:rPr lang="ru-RU" sz="2400" dirty="0" smtClean="0">
                <a:hlinkClick r:id="rId5"/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69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1368</TotalTime>
  <Words>672</Words>
  <Application>Microsoft Office PowerPoint</Application>
  <PresentationFormat>Широкоэкранный</PresentationFormat>
  <Paragraphs>83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Times New Roman</vt:lpstr>
      <vt:lpstr>коиро1</vt:lpstr>
      <vt:lpstr>Проект «Библиолига»</vt:lpstr>
      <vt:lpstr>Перспективные направления взаимодействия</vt:lpstr>
      <vt:lpstr>Презентация PowerPoint</vt:lpstr>
      <vt:lpstr>Повышение эффективности деятельности библиотек произойдет за счет:</vt:lpstr>
      <vt:lpstr>Нормативная база</vt:lpstr>
      <vt:lpstr>Мониторинг</vt:lpstr>
      <vt:lpstr>Презентация PowerPoint</vt:lpstr>
      <vt:lpstr>Совместное обучение проектной деятельности</vt:lpstr>
      <vt:lpstr>Разработка совместных проектов</vt:lpstr>
      <vt:lpstr> Методический конкурс проектов межведомственного взаимодействия библиотек  </vt:lpstr>
      <vt:lpstr> Мониторинг</vt:lpstr>
      <vt:lpstr>Презентация PowerPoint</vt:lpstr>
      <vt:lpstr> Информационное сопровождение</vt:lpstr>
      <vt:lpstr>Планы на будущее</vt:lpstr>
      <vt:lpstr>                  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проектов естественнонаучного направления в школьных и публичных библиотеках</dc:title>
  <dc:creator>user</dc:creator>
  <cp:lastModifiedBy>User</cp:lastModifiedBy>
  <cp:revision>88</cp:revision>
  <dcterms:created xsi:type="dcterms:W3CDTF">2018-01-19T06:20:47Z</dcterms:created>
  <dcterms:modified xsi:type="dcterms:W3CDTF">2018-09-25T08:44:26Z</dcterms:modified>
</cp:coreProperties>
</file>