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65" r:id="rId4"/>
    <p:sldId id="266" r:id="rId5"/>
    <p:sldId id="269" r:id="rId6"/>
    <p:sldId id="268" r:id="rId7"/>
    <p:sldId id="267" r:id="rId8"/>
    <p:sldId id="257" r:id="rId9"/>
    <p:sldId id="305" r:id="rId10"/>
    <p:sldId id="270" r:id="rId11"/>
    <p:sldId id="273" r:id="rId12"/>
    <p:sldId id="274" r:id="rId13"/>
    <p:sldId id="275" r:id="rId14"/>
    <p:sldId id="276" r:id="rId15"/>
    <p:sldId id="277" r:id="rId16"/>
    <p:sldId id="278" r:id="rId17"/>
    <p:sldId id="279" r:id="rId18"/>
    <p:sldId id="280" r:id="rId19"/>
    <p:sldId id="271" r:id="rId20"/>
    <p:sldId id="281" r:id="rId21"/>
    <p:sldId id="282" r:id="rId22"/>
    <p:sldId id="283" r:id="rId23"/>
    <p:sldId id="285" r:id="rId24"/>
    <p:sldId id="286" r:id="rId25"/>
    <p:sldId id="288" r:id="rId26"/>
    <p:sldId id="294" r:id="rId27"/>
    <p:sldId id="298" r:id="rId28"/>
    <p:sldId id="299" r:id="rId29"/>
    <p:sldId id="297" r:id="rId30"/>
    <p:sldId id="289" r:id="rId31"/>
    <p:sldId id="296" r:id="rId32"/>
    <p:sldId id="292" r:id="rId33"/>
    <p:sldId id="300" r:id="rId34"/>
    <p:sldId id="301" r:id="rId35"/>
    <p:sldId id="263" r:id="rId36"/>
    <p:sldId id="303" r:id="rId37"/>
    <p:sldId id="261" r:id="rId38"/>
    <p:sldId id="302" r:id="rId39"/>
    <p:sldId id="304" r:id="rId4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86" autoAdjust="0"/>
    <p:restoredTop sz="94660"/>
  </p:normalViewPr>
  <p:slideViewPr>
    <p:cSldViewPr snapToGrid="0">
      <p:cViewPr varScale="1">
        <p:scale>
          <a:sx n="113" d="100"/>
          <a:sy n="113" d="100"/>
        </p:scale>
        <p:origin x="70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2F0B0B-1722-4CD7-91C2-97E37E0B71C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ru-RU"/>
        </a:p>
      </dgm:t>
    </dgm:pt>
    <dgm:pt modelId="{2D9E0B4E-5CBC-4954-947A-95B3C8DEBB3D}">
      <dgm:prSet phldrT="[Текст]"/>
      <dgm:spPr/>
      <dgm:t>
        <a:bodyPr/>
        <a:lstStyle/>
        <a:p>
          <a:r>
            <a:rPr lang="ru-RU" dirty="0" smtClean="0"/>
            <a:t>Федеральный закон «Об образовании в РФ» от 29.12.2012 № 273-ФЗ (с изменениями от 19.12.2023)</a:t>
          </a:r>
          <a:endParaRPr lang="ru-RU" dirty="0"/>
        </a:p>
      </dgm:t>
    </dgm:pt>
    <dgm:pt modelId="{A2978AE8-6E64-4D0D-B36C-D921EFCE94AD}" type="parTrans" cxnId="{F08A91C2-E793-4FB0-A1AD-3AC443F12845}">
      <dgm:prSet/>
      <dgm:spPr/>
      <dgm:t>
        <a:bodyPr/>
        <a:lstStyle/>
        <a:p>
          <a:endParaRPr lang="ru-RU"/>
        </a:p>
      </dgm:t>
    </dgm:pt>
    <dgm:pt modelId="{58270D4F-9750-4BC6-B7BB-F760BCA5691B}" type="sibTrans" cxnId="{F08A91C2-E793-4FB0-A1AD-3AC443F12845}">
      <dgm:prSet/>
      <dgm:spPr/>
      <dgm:t>
        <a:bodyPr/>
        <a:lstStyle/>
        <a:p>
          <a:endParaRPr lang="ru-RU"/>
        </a:p>
      </dgm:t>
    </dgm:pt>
    <dgm:pt modelId="{9A3B7527-FC21-405B-B9BD-825B38621665}">
      <dgm:prSet phldrT="[Текст]"/>
      <dgm:spPr/>
      <dgm:t>
        <a:bodyPr/>
        <a:lstStyle/>
        <a:p>
          <a:r>
            <a:rPr lang="ru-RU" dirty="0" smtClean="0"/>
            <a:t>ФГОС ООО, ФГОС СОО</a:t>
          </a:r>
          <a:endParaRPr lang="ru-RU" dirty="0"/>
        </a:p>
      </dgm:t>
    </dgm:pt>
    <dgm:pt modelId="{5D451B60-FE83-417C-BCF9-4F6A0BC0A90D}" type="parTrans" cxnId="{57D78A4F-243F-4CA1-B15A-2B8053F36164}">
      <dgm:prSet/>
      <dgm:spPr/>
      <dgm:t>
        <a:bodyPr/>
        <a:lstStyle/>
        <a:p>
          <a:endParaRPr lang="ru-RU"/>
        </a:p>
      </dgm:t>
    </dgm:pt>
    <dgm:pt modelId="{6AEA5107-7EFD-410C-8640-760355A43364}" type="sibTrans" cxnId="{57D78A4F-243F-4CA1-B15A-2B8053F36164}">
      <dgm:prSet/>
      <dgm:spPr/>
      <dgm:t>
        <a:bodyPr/>
        <a:lstStyle/>
        <a:p>
          <a:endParaRPr lang="ru-RU"/>
        </a:p>
      </dgm:t>
    </dgm:pt>
    <dgm:pt modelId="{5287A2D5-C12D-4ED7-AC4D-DAF73BC882C2}">
      <dgm:prSet phldrT="[Текст]"/>
      <dgm:spPr/>
      <dgm:t>
        <a:bodyPr/>
        <a:lstStyle/>
        <a:p>
          <a:r>
            <a:rPr lang="ru-RU" dirty="0" smtClean="0"/>
            <a:t>ФООП ООО, ФООП СОО</a:t>
          </a:r>
          <a:endParaRPr lang="ru-RU" dirty="0"/>
        </a:p>
      </dgm:t>
    </dgm:pt>
    <dgm:pt modelId="{C785D23C-5F34-4720-B3A1-0F1AFA193A73}" type="parTrans" cxnId="{CBE6FD41-42CB-4BEC-A3B7-110E5A6A6716}">
      <dgm:prSet/>
      <dgm:spPr/>
      <dgm:t>
        <a:bodyPr/>
        <a:lstStyle/>
        <a:p>
          <a:endParaRPr lang="ru-RU"/>
        </a:p>
      </dgm:t>
    </dgm:pt>
    <dgm:pt modelId="{BA363F64-0599-4B3B-A407-E79F601DB6C2}" type="sibTrans" cxnId="{CBE6FD41-42CB-4BEC-A3B7-110E5A6A6716}">
      <dgm:prSet/>
      <dgm:spPr/>
      <dgm:t>
        <a:bodyPr/>
        <a:lstStyle/>
        <a:p>
          <a:endParaRPr lang="ru-RU"/>
        </a:p>
      </dgm:t>
    </dgm:pt>
    <dgm:pt modelId="{8AEBA800-73B6-4A7D-A79C-AF9255E97FED}">
      <dgm:prSet phldrT="[Текст]"/>
      <dgm:spPr/>
      <dgm:t>
        <a:bodyPr/>
        <a:lstStyle/>
        <a:p>
          <a:r>
            <a:rPr lang="ru-RU" dirty="0" smtClean="0"/>
            <a:t>ФРП ООО, ФРП СОО</a:t>
          </a:r>
          <a:endParaRPr lang="ru-RU" dirty="0"/>
        </a:p>
      </dgm:t>
    </dgm:pt>
    <dgm:pt modelId="{DC9E8581-F14C-4264-BAF5-B5DAA8B722BA}" type="parTrans" cxnId="{6EB44DA7-FF07-4DBA-B0BD-3F33DE064F74}">
      <dgm:prSet/>
      <dgm:spPr/>
      <dgm:t>
        <a:bodyPr/>
        <a:lstStyle/>
        <a:p>
          <a:endParaRPr lang="ru-RU"/>
        </a:p>
      </dgm:t>
    </dgm:pt>
    <dgm:pt modelId="{75971E21-CC72-4469-8831-4F197A749993}" type="sibTrans" cxnId="{6EB44DA7-FF07-4DBA-B0BD-3F33DE064F74}">
      <dgm:prSet/>
      <dgm:spPr/>
      <dgm:t>
        <a:bodyPr/>
        <a:lstStyle/>
        <a:p>
          <a:endParaRPr lang="ru-RU"/>
        </a:p>
      </dgm:t>
    </dgm:pt>
    <dgm:pt modelId="{336DFA2F-19B0-410D-B08F-5299A27BD8C5}" type="pres">
      <dgm:prSet presAssocID="{5C2F0B0B-1722-4CD7-91C2-97E37E0B71CA}" presName="outerComposite" presStyleCnt="0">
        <dgm:presLayoutVars>
          <dgm:chMax val="5"/>
          <dgm:dir/>
          <dgm:resizeHandles val="exact"/>
        </dgm:presLayoutVars>
      </dgm:prSet>
      <dgm:spPr/>
      <dgm:t>
        <a:bodyPr/>
        <a:lstStyle/>
        <a:p>
          <a:endParaRPr lang="ru-RU"/>
        </a:p>
      </dgm:t>
    </dgm:pt>
    <dgm:pt modelId="{8D88E120-D667-448F-87AE-0F0B5BDC7799}" type="pres">
      <dgm:prSet presAssocID="{5C2F0B0B-1722-4CD7-91C2-97E37E0B71CA}" presName="dummyMaxCanvas" presStyleCnt="0">
        <dgm:presLayoutVars/>
      </dgm:prSet>
      <dgm:spPr/>
    </dgm:pt>
    <dgm:pt modelId="{746DC75E-B5EC-4991-8F6E-38767C9FB505}" type="pres">
      <dgm:prSet presAssocID="{5C2F0B0B-1722-4CD7-91C2-97E37E0B71CA}" presName="FourNodes_1" presStyleLbl="node1" presStyleIdx="0" presStyleCnt="4">
        <dgm:presLayoutVars>
          <dgm:bulletEnabled val="1"/>
        </dgm:presLayoutVars>
      </dgm:prSet>
      <dgm:spPr/>
      <dgm:t>
        <a:bodyPr/>
        <a:lstStyle/>
        <a:p>
          <a:endParaRPr lang="ru-RU"/>
        </a:p>
      </dgm:t>
    </dgm:pt>
    <dgm:pt modelId="{7369484B-16F2-4DCD-BDAD-FA97860BAF56}" type="pres">
      <dgm:prSet presAssocID="{5C2F0B0B-1722-4CD7-91C2-97E37E0B71CA}" presName="FourNodes_2" presStyleLbl="node1" presStyleIdx="1" presStyleCnt="4">
        <dgm:presLayoutVars>
          <dgm:bulletEnabled val="1"/>
        </dgm:presLayoutVars>
      </dgm:prSet>
      <dgm:spPr/>
      <dgm:t>
        <a:bodyPr/>
        <a:lstStyle/>
        <a:p>
          <a:endParaRPr lang="ru-RU"/>
        </a:p>
      </dgm:t>
    </dgm:pt>
    <dgm:pt modelId="{D216DB75-B0B1-4074-B03E-671EB1D0D75A}" type="pres">
      <dgm:prSet presAssocID="{5C2F0B0B-1722-4CD7-91C2-97E37E0B71CA}" presName="FourNodes_3" presStyleLbl="node1" presStyleIdx="2" presStyleCnt="4">
        <dgm:presLayoutVars>
          <dgm:bulletEnabled val="1"/>
        </dgm:presLayoutVars>
      </dgm:prSet>
      <dgm:spPr/>
      <dgm:t>
        <a:bodyPr/>
        <a:lstStyle/>
        <a:p>
          <a:endParaRPr lang="ru-RU"/>
        </a:p>
      </dgm:t>
    </dgm:pt>
    <dgm:pt modelId="{04EC3377-A50A-4F6D-8F5F-2B1A972E4219}" type="pres">
      <dgm:prSet presAssocID="{5C2F0B0B-1722-4CD7-91C2-97E37E0B71CA}" presName="FourNodes_4" presStyleLbl="node1" presStyleIdx="3" presStyleCnt="4">
        <dgm:presLayoutVars>
          <dgm:bulletEnabled val="1"/>
        </dgm:presLayoutVars>
      </dgm:prSet>
      <dgm:spPr/>
      <dgm:t>
        <a:bodyPr/>
        <a:lstStyle/>
        <a:p>
          <a:endParaRPr lang="ru-RU"/>
        </a:p>
      </dgm:t>
    </dgm:pt>
    <dgm:pt modelId="{661C085D-9B70-42C1-BDAE-4F6619D0B013}" type="pres">
      <dgm:prSet presAssocID="{5C2F0B0B-1722-4CD7-91C2-97E37E0B71CA}" presName="FourConn_1-2" presStyleLbl="fgAccFollowNode1" presStyleIdx="0" presStyleCnt="3">
        <dgm:presLayoutVars>
          <dgm:bulletEnabled val="1"/>
        </dgm:presLayoutVars>
      </dgm:prSet>
      <dgm:spPr/>
      <dgm:t>
        <a:bodyPr/>
        <a:lstStyle/>
        <a:p>
          <a:endParaRPr lang="ru-RU"/>
        </a:p>
      </dgm:t>
    </dgm:pt>
    <dgm:pt modelId="{E6BD4DFE-58DF-4F26-B363-042B6C8A1412}" type="pres">
      <dgm:prSet presAssocID="{5C2F0B0B-1722-4CD7-91C2-97E37E0B71CA}" presName="FourConn_2-3" presStyleLbl="fgAccFollowNode1" presStyleIdx="1" presStyleCnt="3">
        <dgm:presLayoutVars>
          <dgm:bulletEnabled val="1"/>
        </dgm:presLayoutVars>
      </dgm:prSet>
      <dgm:spPr/>
      <dgm:t>
        <a:bodyPr/>
        <a:lstStyle/>
        <a:p>
          <a:endParaRPr lang="ru-RU"/>
        </a:p>
      </dgm:t>
    </dgm:pt>
    <dgm:pt modelId="{4B765112-DA6B-41B1-845A-09AF9E2FBFBB}" type="pres">
      <dgm:prSet presAssocID="{5C2F0B0B-1722-4CD7-91C2-97E37E0B71CA}" presName="FourConn_3-4" presStyleLbl="fgAccFollowNode1" presStyleIdx="2" presStyleCnt="3">
        <dgm:presLayoutVars>
          <dgm:bulletEnabled val="1"/>
        </dgm:presLayoutVars>
      </dgm:prSet>
      <dgm:spPr/>
      <dgm:t>
        <a:bodyPr/>
        <a:lstStyle/>
        <a:p>
          <a:endParaRPr lang="ru-RU"/>
        </a:p>
      </dgm:t>
    </dgm:pt>
    <dgm:pt modelId="{DF82877B-BEED-42A1-8B2C-5347BE214AA8}" type="pres">
      <dgm:prSet presAssocID="{5C2F0B0B-1722-4CD7-91C2-97E37E0B71CA}" presName="FourNodes_1_text" presStyleLbl="node1" presStyleIdx="3" presStyleCnt="4">
        <dgm:presLayoutVars>
          <dgm:bulletEnabled val="1"/>
        </dgm:presLayoutVars>
      </dgm:prSet>
      <dgm:spPr/>
      <dgm:t>
        <a:bodyPr/>
        <a:lstStyle/>
        <a:p>
          <a:endParaRPr lang="ru-RU"/>
        </a:p>
      </dgm:t>
    </dgm:pt>
    <dgm:pt modelId="{168F1A7D-B9FB-47DD-A754-814655D978B7}" type="pres">
      <dgm:prSet presAssocID="{5C2F0B0B-1722-4CD7-91C2-97E37E0B71CA}" presName="FourNodes_2_text" presStyleLbl="node1" presStyleIdx="3" presStyleCnt="4">
        <dgm:presLayoutVars>
          <dgm:bulletEnabled val="1"/>
        </dgm:presLayoutVars>
      </dgm:prSet>
      <dgm:spPr/>
      <dgm:t>
        <a:bodyPr/>
        <a:lstStyle/>
        <a:p>
          <a:endParaRPr lang="ru-RU"/>
        </a:p>
      </dgm:t>
    </dgm:pt>
    <dgm:pt modelId="{9090DE39-1491-4D14-8FD1-65532830A5DC}" type="pres">
      <dgm:prSet presAssocID="{5C2F0B0B-1722-4CD7-91C2-97E37E0B71CA}" presName="FourNodes_3_text" presStyleLbl="node1" presStyleIdx="3" presStyleCnt="4">
        <dgm:presLayoutVars>
          <dgm:bulletEnabled val="1"/>
        </dgm:presLayoutVars>
      </dgm:prSet>
      <dgm:spPr/>
      <dgm:t>
        <a:bodyPr/>
        <a:lstStyle/>
        <a:p>
          <a:endParaRPr lang="ru-RU"/>
        </a:p>
      </dgm:t>
    </dgm:pt>
    <dgm:pt modelId="{8288E093-C2F3-47F1-9E1E-373CC4CD6158}" type="pres">
      <dgm:prSet presAssocID="{5C2F0B0B-1722-4CD7-91C2-97E37E0B71CA}" presName="FourNodes_4_text" presStyleLbl="node1" presStyleIdx="3" presStyleCnt="4">
        <dgm:presLayoutVars>
          <dgm:bulletEnabled val="1"/>
        </dgm:presLayoutVars>
      </dgm:prSet>
      <dgm:spPr/>
      <dgm:t>
        <a:bodyPr/>
        <a:lstStyle/>
        <a:p>
          <a:endParaRPr lang="ru-RU"/>
        </a:p>
      </dgm:t>
    </dgm:pt>
  </dgm:ptLst>
  <dgm:cxnLst>
    <dgm:cxn modelId="{06FA6646-0C48-45F3-9476-F4EA4B82C999}" type="presOf" srcId="{9A3B7527-FC21-405B-B9BD-825B38621665}" destId="{7369484B-16F2-4DCD-BDAD-FA97860BAF56}" srcOrd="0" destOrd="0" presId="urn:microsoft.com/office/officeart/2005/8/layout/vProcess5"/>
    <dgm:cxn modelId="{6138511C-19A4-4D21-9E65-3E5F8713BDF7}" type="presOf" srcId="{6AEA5107-7EFD-410C-8640-760355A43364}" destId="{E6BD4DFE-58DF-4F26-B363-042B6C8A1412}" srcOrd="0" destOrd="0" presId="urn:microsoft.com/office/officeart/2005/8/layout/vProcess5"/>
    <dgm:cxn modelId="{5C66F8B9-BD1F-4D07-BC58-C45D23F576BD}" type="presOf" srcId="{58270D4F-9750-4BC6-B7BB-F760BCA5691B}" destId="{661C085D-9B70-42C1-BDAE-4F6619D0B013}" srcOrd="0" destOrd="0" presId="urn:microsoft.com/office/officeart/2005/8/layout/vProcess5"/>
    <dgm:cxn modelId="{E6A0B598-9CB7-4CE1-83B3-B2C0BCF77184}" type="presOf" srcId="{8AEBA800-73B6-4A7D-A79C-AF9255E97FED}" destId="{04EC3377-A50A-4F6D-8F5F-2B1A972E4219}" srcOrd="0" destOrd="0" presId="urn:microsoft.com/office/officeart/2005/8/layout/vProcess5"/>
    <dgm:cxn modelId="{189CF314-9B96-4808-BD62-DEC603EFE2A2}" type="presOf" srcId="{5287A2D5-C12D-4ED7-AC4D-DAF73BC882C2}" destId="{D216DB75-B0B1-4074-B03E-671EB1D0D75A}" srcOrd="0" destOrd="0" presId="urn:microsoft.com/office/officeart/2005/8/layout/vProcess5"/>
    <dgm:cxn modelId="{57D78A4F-243F-4CA1-B15A-2B8053F36164}" srcId="{5C2F0B0B-1722-4CD7-91C2-97E37E0B71CA}" destId="{9A3B7527-FC21-405B-B9BD-825B38621665}" srcOrd="1" destOrd="0" parTransId="{5D451B60-FE83-417C-BCF9-4F6A0BC0A90D}" sibTransId="{6AEA5107-7EFD-410C-8640-760355A43364}"/>
    <dgm:cxn modelId="{4465C39C-E593-485C-A9D5-154897EA33C4}" type="presOf" srcId="{9A3B7527-FC21-405B-B9BD-825B38621665}" destId="{168F1A7D-B9FB-47DD-A754-814655D978B7}" srcOrd="1" destOrd="0" presId="urn:microsoft.com/office/officeart/2005/8/layout/vProcess5"/>
    <dgm:cxn modelId="{CBE6FD41-42CB-4BEC-A3B7-110E5A6A6716}" srcId="{5C2F0B0B-1722-4CD7-91C2-97E37E0B71CA}" destId="{5287A2D5-C12D-4ED7-AC4D-DAF73BC882C2}" srcOrd="2" destOrd="0" parTransId="{C785D23C-5F34-4720-B3A1-0F1AFA193A73}" sibTransId="{BA363F64-0599-4B3B-A407-E79F601DB6C2}"/>
    <dgm:cxn modelId="{1E1FFD55-C636-4A2A-BA49-B7F2F9F67D38}" type="presOf" srcId="{8AEBA800-73B6-4A7D-A79C-AF9255E97FED}" destId="{8288E093-C2F3-47F1-9E1E-373CC4CD6158}" srcOrd="1" destOrd="0" presId="urn:microsoft.com/office/officeart/2005/8/layout/vProcess5"/>
    <dgm:cxn modelId="{351E6289-2BEA-4CD2-A8B3-371832F0C0B4}" type="presOf" srcId="{2D9E0B4E-5CBC-4954-947A-95B3C8DEBB3D}" destId="{DF82877B-BEED-42A1-8B2C-5347BE214AA8}" srcOrd="1" destOrd="0" presId="urn:microsoft.com/office/officeart/2005/8/layout/vProcess5"/>
    <dgm:cxn modelId="{6EB44DA7-FF07-4DBA-B0BD-3F33DE064F74}" srcId="{5C2F0B0B-1722-4CD7-91C2-97E37E0B71CA}" destId="{8AEBA800-73B6-4A7D-A79C-AF9255E97FED}" srcOrd="3" destOrd="0" parTransId="{DC9E8581-F14C-4264-BAF5-B5DAA8B722BA}" sibTransId="{75971E21-CC72-4469-8831-4F197A749993}"/>
    <dgm:cxn modelId="{53817642-D7C5-4E51-9C92-DDC09827D47C}" type="presOf" srcId="{BA363F64-0599-4B3B-A407-E79F601DB6C2}" destId="{4B765112-DA6B-41B1-845A-09AF9E2FBFBB}" srcOrd="0" destOrd="0" presId="urn:microsoft.com/office/officeart/2005/8/layout/vProcess5"/>
    <dgm:cxn modelId="{054C508C-92A6-4304-A01D-8140C6BF5AAF}" type="presOf" srcId="{5C2F0B0B-1722-4CD7-91C2-97E37E0B71CA}" destId="{336DFA2F-19B0-410D-B08F-5299A27BD8C5}" srcOrd="0" destOrd="0" presId="urn:microsoft.com/office/officeart/2005/8/layout/vProcess5"/>
    <dgm:cxn modelId="{181C3D15-0930-4351-AA8C-1CFFC2EFB35C}" type="presOf" srcId="{2D9E0B4E-5CBC-4954-947A-95B3C8DEBB3D}" destId="{746DC75E-B5EC-4991-8F6E-38767C9FB505}" srcOrd="0" destOrd="0" presId="urn:microsoft.com/office/officeart/2005/8/layout/vProcess5"/>
    <dgm:cxn modelId="{551203E0-AD3F-4232-B798-8A06DDA7A9A3}" type="presOf" srcId="{5287A2D5-C12D-4ED7-AC4D-DAF73BC882C2}" destId="{9090DE39-1491-4D14-8FD1-65532830A5DC}" srcOrd="1" destOrd="0" presId="urn:microsoft.com/office/officeart/2005/8/layout/vProcess5"/>
    <dgm:cxn modelId="{F08A91C2-E793-4FB0-A1AD-3AC443F12845}" srcId="{5C2F0B0B-1722-4CD7-91C2-97E37E0B71CA}" destId="{2D9E0B4E-5CBC-4954-947A-95B3C8DEBB3D}" srcOrd="0" destOrd="0" parTransId="{A2978AE8-6E64-4D0D-B36C-D921EFCE94AD}" sibTransId="{58270D4F-9750-4BC6-B7BB-F760BCA5691B}"/>
    <dgm:cxn modelId="{33FE9205-45EE-4A73-A2BD-AE965B3D8803}" type="presParOf" srcId="{336DFA2F-19B0-410D-B08F-5299A27BD8C5}" destId="{8D88E120-D667-448F-87AE-0F0B5BDC7799}" srcOrd="0" destOrd="0" presId="urn:microsoft.com/office/officeart/2005/8/layout/vProcess5"/>
    <dgm:cxn modelId="{69DCEC05-37C1-49A4-9565-B44A4899F165}" type="presParOf" srcId="{336DFA2F-19B0-410D-B08F-5299A27BD8C5}" destId="{746DC75E-B5EC-4991-8F6E-38767C9FB505}" srcOrd="1" destOrd="0" presId="urn:microsoft.com/office/officeart/2005/8/layout/vProcess5"/>
    <dgm:cxn modelId="{6AAFAA09-4F6F-4A97-A1A6-47723DA19770}" type="presParOf" srcId="{336DFA2F-19B0-410D-B08F-5299A27BD8C5}" destId="{7369484B-16F2-4DCD-BDAD-FA97860BAF56}" srcOrd="2" destOrd="0" presId="urn:microsoft.com/office/officeart/2005/8/layout/vProcess5"/>
    <dgm:cxn modelId="{7978401A-D626-40D6-BB11-BCDDC84D3C68}" type="presParOf" srcId="{336DFA2F-19B0-410D-B08F-5299A27BD8C5}" destId="{D216DB75-B0B1-4074-B03E-671EB1D0D75A}" srcOrd="3" destOrd="0" presId="urn:microsoft.com/office/officeart/2005/8/layout/vProcess5"/>
    <dgm:cxn modelId="{50F16C23-AC05-408D-9D92-9ECE9F833836}" type="presParOf" srcId="{336DFA2F-19B0-410D-B08F-5299A27BD8C5}" destId="{04EC3377-A50A-4F6D-8F5F-2B1A972E4219}" srcOrd="4" destOrd="0" presId="urn:microsoft.com/office/officeart/2005/8/layout/vProcess5"/>
    <dgm:cxn modelId="{BBD1C8D4-08E9-4705-AF6E-3B299D12F4CA}" type="presParOf" srcId="{336DFA2F-19B0-410D-B08F-5299A27BD8C5}" destId="{661C085D-9B70-42C1-BDAE-4F6619D0B013}" srcOrd="5" destOrd="0" presId="urn:microsoft.com/office/officeart/2005/8/layout/vProcess5"/>
    <dgm:cxn modelId="{C7405BB4-3073-4A33-B8A9-C88E0CAC2862}" type="presParOf" srcId="{336DFA2F-19B0-410D-B08F-5299A27BD8C5}" destId="{E6BD4DFE-58DF-4F26-B363-042B6C8A1412}" srcOrd="6" destOrd="0" presId="urn:microsoft.com/office/officeart/2005/8/layout/vProcess5"/>
    <dgm:cxn modelId="{05C3223C-446B-406E-BD24-3995953C218C}" type="presParOf" srcId="{336DFA2F-19B0-410D-B08F-5299A27BD8C5}" destId="{4B765112-DA6B-41B1-845A-09AF9E2FBFBB}" srcOrd="7" destOrd="0" presId="urn:microsoft.com/office/officeart/2005/8/layout/vProcess5"/>
    <dgm:cxn modelId="{3A6CA682-FC54-472B-9088-EA2FA5563561}" type="presParOf" srcId="{336DFA2F-19B0-410D-B08F-5299A27BD8C5}" destId="{DF82877B-BEED-42A1-8B2C-5347BE214AA8}" srcOrd="8" destOrd="0" presId="urn:microsoft.com/office/officeart/2005/8/layout/vProcess5"/>
    <dgm:cxn modelId="{CFAB363B-9835-4244-900A-B9C488A52FA9}" type="presParOf" srcId="{336DFA2F-19B0-410D-B08F-5299A27BD8C5}" destId="{168F1A7D-B9FB-47DD-A754-814655D978B7}" srcOrd="9" destOrd="0" presId="urn:microsoft.com/office/officeart/2005/8/layout/vProcess5"/>
    <dgm:cxn modelId="{593608D5-6C26-40FD-8FB5-6D9A5A0ED2FC}" type="presParOf" srcId="{336DFA2F-19B0-410D-B08F-5299A27BD8C5}" destId="{9090DE39-1491-4D14-8FD1-65532830A5DC}" srcOrd="10" destOrd="0" presId="urn:microsoft.com/office/officeart/2005/8/layout/vProcess5"/>
    <dgm:cxn modelId="{65B81C31-33A4-4F79-8FFE-097A27199C5C}" type="presParOf" srcId="{336DFA2F-19B0-410D-B08F-5299A27BD8C5}" destId="{8288E093-C2F3-47F1-9E1E-373CC4CD6158}"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EE90C5-95CC-45FE-8C51-46B970862DCD}"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ru-RU"/>
        </a:p>
      </dgm:t>
    </dgm:pt>
    <dgm:pt modelId="{C244057E-F6F5-4C91-B845-3E208B25E29D}">
      <dgm:prSet phldrT="[Текст]"/>
      <dgm:spPr/>
      <dgm:t>
        <a:bodyPr/>
        <a:lstStyle/>
        <a:p>
          <a:r>
            <a:rPr lang="ru-RU" dirty="0" smtClean="0"/>
            <a:t> </a:t>
          </a:r>
          <a:endParaRPr lang="ru-RU" dirty="0"/>
        </a:p>
      </dgm:t>
    </dgm:pt>
    <dgm:pt modelId="{350E1A63-7F91-4CD4-8EC7-205E32567BE9}" type="parTrans" cxnId="{CFDD0A29-A82B-4C5A-97C2-65F2AAA3CB23}">
      <dgm:prSet/>
      <dgm:spPr/>
      <dgm:t>
        <a:bodyPr/>
        <a:lstStyle/>
        <a:p>
          <a:endParaRPr lang="ru-RU"/>
        </a:p>
      </dgm:t>
    </dgm:pt>
    <dgm:pt modelId="{2429B4AD-AB67-455B-B924-6D5D1A4B06FC}" type="sibTrans" cxnId="{CFDD0A29-A82B-4C5A-97C2-65F2AAA3CB23}">
      <dgm:prSet/>
      <dgm:spPr/>
      <dgm:t>
        <a:bodyPr/>
        <a:lstStyle/>
        <a:p>
          <a:endParaRPr lang="ru-RU"/>
        </a:p>
      </dgm:t>
    </dgm:pt>
    <dgm:pt modelId="{F78EF649-77D3-498B-97BC-FD119DAFEC40}">
      <dgm:prSet phldrT="[Текст]"/>
      <dgm:spPr/>
      <dgm:t>
        <a:bodyPr/>
        <a:lstStyle/>
        <a:p>
          <a:r>
            <a:rPr lang="ru-RU" dirty="0" smtClean="0"/>
            <a:t> </a:t>
          </a:r>
          <a:endParaRPr lang="ru-RU" dirty="0"/>
        </a:p>
      </dgm:t>
    </dgm:pt>
    <dgm:pt modelId="{DBD0C638-8755-411E-8557-34CB41024B89}" type="parTrans" cxnId="{889B3B8B-64FE-4C19-AE72-BC518F60FAC2}">
      <dgm:prSet/>
      <dgm:spPr/>
      <dgm:t>
        <a:bodyPr/>
        <a:lstStyle/>
        <a:p>
          <a:endParaRPr lang="ru-RU"/>
        </a:p>
      </dgm:t>
    </dgm:pt>
    <dgm:pt modelId="{D5452F0E-3E5E-49EF-89BA-8A9F601DA65A}" type="sibTrans" cxnId="{889B3B8B-64FE-4C19-AE72-BC518F60FAC2}">
      <dgm:prSet/>
      <dgm:spPr/>
      <dgm:t>
        <a:bodyPr/>
        <a:lstStyle/>
        <a:p>
          <a:endParaRPr lang="ru-RU"/>
        </a:p>
      </dgm:t>
    </dgm:pt>
    <dgm:pt modelId="{BB46DB9F-6D07-4870-85A9-A77C3E396787}" type="pres">
      <dgm:prSet presAssocID="{92EE90C5-95CC-45FE-8C51-46B970862DCD}" presName="compositeShape" presStyleCnt="0">
        <dgm:presLayoutVars>
          <dgm:chMax val="2"/>
          <dgm:dir/>
          <dgm:resizeHandles val="exact"/>
        </dgm:presLayoutVars>
      </dgm:prSet>
      <dgm:spPr/>
      <dgm:t>
        <a:bodyPr/>
        <a:lstStyle/>
        <a:p>
          <a:endParaRPr lang="ru-RU"/>
        </a:p>
      </dgm:t>
    </dgm:pt>
    <dgm:pt modelId="{B323BE07-0ABF-4444-B0D9-ABB29662720E}" type="pres">
      <dgm:prSet presAssocID="{92EE90C5-95CC-45FE-8C51-46B970862DCD}" presName="divider" presStyleLbl="fgShp" presStyleIdx="0" presStyleCnt="1" custAng="20863261"/>
      <dgm:spPr/>
    </dgm:pt>
    <dgm:pt modelId="{BFCB8F24-E46F-4B05-BBA4-E42911FC2614}" type="pres">
      <dgm:prSet presAssocID="{C244057E-F6F5-4C91-B845-3E208B25E29D}" presName="downArrow" presStyleLbl="node1" presStyleIdx="0" presStyleCnt="2" custScaleX="33303" custScaleY="134006" custLinFactNeighborX="-27815" custLinFactNeighborY="62750"/>
      <dgm:spPr/>
    </dgm:pt>
    <dgm:pt modelId="{26D49BA2-9E81-4516-9F85-689D2AB389A0}" type="pres">
      <dgm:prSet presAssocID="{C244057E-F6F5-4C91-B845-3E208B25E29D}" presName="downArrowText" presStyleLbl="revTx" presStyleIdx="0" presStyleCnt="2">
        <dgm:presLayoutVars>
          <dgm:bulletEnabled val="1"/>
        </dgm:presLayoutVars>
      </dgm:prSet>
      <dgm:spPr/>
      <dgm:t>
        <a:bodyPr/>
        <a:lstStyle/>
        <a:p>
          <a:endParaRPr lang="ru-RU"/>
        </a:p>
      </dgm:t>
    </dgm:pt>
    <dgm:pt modelId="{2050F3CE-E7AA-4453-AC24-A45184D79ADD}" type="pres">
      <dgm:prSet presAssocID="{F78EF649-77D3-498B-97BC-FD119DAFEC40}" presName="upArrow" presStyleLbl="node1" presStyleIdx="1" presStyleCnt="2" custScaleX="37581" custScaleY="167435" custLinFactNeighborX="24345" custLinFactNeighborY="-44978"/>
      <dgm:spPr/>
    </dgm:pt>
    <dgm:pt modelId="{19783ED2-BD8E-4D27-A8EE-9A70D5120B98}" type="pres">
      <dgm:prSet presAssocID="{F78EF649-77D3-498B-97BC-FD119DAFEC40}" presName="upArrowText" presStyleLbl="revTx" presStyleIdx="1" presStyleCnt="2">
        <dgm:presLayoutVars>
          <dgm:bulletEnabled val="1"/>
        </dgm:presLayoutVars>
      </dgm:prSet>
      <dgm:spPr/>
      <dgm:t>
        <a:bodyPr/>
        <a:lstStyle/>
        <a:p>
          <a:endParaRPr lang="ru-RU"/>
        </a:p>
      </dgm:t>
    </dgm:pt>
  </dgm:ptLst>
  <dgm:cxnLst>
    <dgm:cxn modelId="{42D74BD4-A05A-476F-91CD-B3DD19B50CC3}" type="presOf" srcId="{F78EF649-77D3-498B-97BC-FD119DAFEC40}" destId="{19783ED2-BD8E-4D27-A8EE-9A70D5120B98}" srcOrd="0" destOrd="0" presId="urn:microsoft.com/office/officeart/2005/8/layout/arrow3"/>
    <dgm:cxn modelId="{CFDD0A29-A82B-4C5A-97C2-65F2AAA3CB23}" srcId="{92EE90C5-95CC-45FE-8C51-46B970862DCD}" destId="{C244057E-F6F5-4C91-B845-3E208B25E29D}" srcOrd="0" destOrd="0" parTransId="{350E1A63-7F91-4CD4-8EC7-205E32567BE9}" sibTransId="{2429B4AD-AB67-455B-B924-6D5D1A4B06FC}"/>
    <dgm:cxn modelId="{889B3B8B-64FE-4C19-AE72-BC518F60FAC2}" srcId="{92EE90C5-95CC-45FE-8C51-46B970862DCD}" destId="{F78EF649-77D3-498B-97BC-FD119DAFEC40}" srcOrd="1" destOrd="0" parTransId="{DBD0C638-8755-411E-8557-34CB41024B89}" sibTransId="{D5452F0E-3E5E-49EF-89BA-8A9F601DA65A}"/>
    <dgm:cxn modelId="{1C0CAA32-8618-4771-89F9-53D9D278F1F5}" type="presOf" srcId="{C244057E-F6F5-4C91-B845-3E208B25E29D}" destId="{26D49BA2-9E81-4516-9F85-689D2AB389A0}" srcOrd="0" destOrd="0" presId="urn:microsoft.com/office/officeart/2005/8/layout/arrow3"/>
    <dgm:cxn modelId="{45702331-C074-4547-A768-A361649C64F6}" type="presOf" srcId="{92EE90C5-95CC-45FE-8C51-46B970862DCD}" destId="{BB46DB9F-6D07-4870-85A9-A77C3E396787}" srcOrd="0" destOrd="0" presId="urn:microsoft.com/office/officeart/2005/8/layout/arrow3"/>
    <dgm:cxn modelId="{4FB50093-BF96-4C76-A8EA-EEFE1D835DCC}" type="presParOf" srcId="{BB46DB9F-6D07-4870-85A9-A77C3E396787}" destId="{B323BE07-0ABF-4444-B0D9-ABB29662720E}" srcOrd="0" destOrd="0" presId="urn:microsoft.com/office/officeart/2005/8/layout/arrow3"/>
    <dgm:cxn modelId="{940BBF5E-E24D-41CA-A6A9-162894F190E7}" type="presParOf" srcId="{BB46DB9F-6D07-4870-85A9-A77C3E396787}" destId="{BFCB8F24-E46F-4B05-BBA4-E42911FC2614}" srcOrd="1" destOrd="0" presId="urn:microsoft.com/office/officeart/2005/8/layout/arrow3"/>
    <dgm:cxn modelId="{9F0FF318-F7FE-4344-8DDD-FBA5E704330D}" type="presParOf" srcId="{BB46DB9F-6D07-4870-85A9-A77C3E396787}" destId="{26D49BA2-9E81-4516-9F85-689D2AB389A0}" srcOrd="2" destOrd="0" presId="urn:microsoft.com/office/officeart/2005/8/layout/arrow3"/>
    <dgm:cxn modelId="{D0D09293-C6DE-46B0-ADD3-08D302641DE9}" type="presParOf" srcId="{BB46DB9F-6D07-4870-85A9-A77C3E396787}" destId="{2050F3CE-E7AA-4453-AC24-A45184D79ADD}" srcOrd="3" destOrd="0" presId="urn:microsoft.com/office/officeart/2005/8/layout/arrow3"/>
    <dgm:cxn modelId="{483565E8-2539-4748-A32F-B3E15AA4664D}" type="presParOf" srcId="{BB46DB9F-6D07-4870-85A9-A77C3E396787}" destId="{19783ED2-BD8E-4D27-A8EE-9A70D5120B98}"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EE90C5-95CC-45FE-8C51-46B970862DCD}"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ru-RU"/>
        </a:p>
      </dgm:t>
    </dgm:pt>
    <dgm:pt modelId="{C244057E-F6F5-4C91-B845-3E208B25E29D}">
      <dgm:prSet phldrT="[Текст]"/>
      <dgm:spPr/>
      <dgm:t>
        <a:bodyPr/>
        <a:lstStyle/>
        <a:p>
          <a:r>
            <a:rPr lang="ru-RU" dirty="0" smtClean="0"/>
            <a:t> </a:t>
          </a:r>
          <a:endParaRPr lang="ru-RU" dirty="0"/>
        </a:p>
      </dgm:t>
    </dgm:pt>
    <dgm:pt modelId="{350E1A63-7F91-4CD4-8EC7-205E32567BE9}" type="parTrans" cxnId="{CFDD0A29-A82B-4C5A-97C2-65F2AAA3CB23}">
      <dgm:prSet/>
      <dgm:spPr/>
      <dgm:t>
        <a:bodyPr/>
        <a:lstStyle/>
        <a:p>
          <a:endParaRPr lang="ru-RU"/>
        </a:p>
      </dgm:t>
    </dgm:pt>
    <dgm:pt modelId="{2429B4AD-AB67-455B-B924-6D5D1A4B06FC}" type="sibTrans" cxnId="{CFDD0A29-A82B-4C5A-97C2-65F2AAA3CB23}">
      <dgm:prSet/>
      <dgm:spPr/>
      <dgm:t>
        <a:bodyPr/>
        <a:lstStyle/>
        <a:p>
          <a:endParaRPr lang="ru-RU"/>
        </a:p>
      </dgm:t>
    </dgm:pt>
    <dgm:pt modelId="{F78EF649-77D3-498B-97BC-FD119DAFEC40}">
      <dgm:prSet phldrT="[Текст]"/>
      <dgm:spPr/>
      <dgm:t>
        <a:bodyPr/>
        <a:lstStyle/>
        <a:p>
          <a:r>
            <a:rPr lang="ru-RU" dirty="0" smtClean="0"/>
            <a:t> </a:t>
          </a:r>
          <a:endParaRPr lang="ru-RU" dirty="0"/>
        </a:p>
      </dgm:t>
    </dgm:pt>
    <dgm:pt modelId="{DBD0C638-8755-411E-8557-34CB41024B89}" type="parTrans" cxnId="{889B3B8B-64FE-4C19-AE72-BC518F60FAC2}">
      <dgm:prSet/>
      <dgm:spPr/>
      <dgm:t>
        <a:bodyPr/>
        <a:lstStyle/>
        <a:p>
          <a:endParaRPr lang="ru-RU"/>
        </a:p>
      </dgm:t>
    </dgm:pt>
    <dgm:pt modelId="{D5452F0E-3E5E-49EF-89BA-8A9F601DA65A}" type="sibTrans" cxnId="{889B3B8B-64FE-4C19-AE72-BC518F60FAC2}">
      <dgm:prSet/>
      <dgm:spPr/>
      <dgm:t>
        <a:bodyPr/>
        <a:lstStyle/>
        <a:p>
          <a:endParaRPr lang="ru-RU"/>
        </a:p>
      </dgm:t>
    </dgm:pt>
    <dgm:pt modelId="{BB46DB9F-6D07-4870-85A9-A77C3E396787}" type="pres">
      <dgm:prSet presAssocID="{92EE90C5-95CC-45FE-8C51-46B970862DCD}" presName="compositeShape" presStyleCnt="0">
        <dgm:presLayoutVars>
          <dgm:chMax val="2"/>
          <dgm:dir/>
          <dgm:resizeHandles val="exact"/>
        </dgm:presLayoutVars>
      </dgm:prSet>
      <dgm:spPr/>
      <dgm:t>
        <a:bodyPr/>
        <a:lstStyle/>
        <a:p>
          <a:endParaRPr lang="ru-RU"/>
        </a:p>
      </dgm:t>
    </dgm:pt>
    <dgm:pt modelId="{B323BE07-0ABF-4444-B0D9-ABB29662720E}" type="pres">
      <dgm:prSet presAssocID="{92EE90C5-95CC-45FE-8C51-46B970862DCD}" presName="divider" presStyleLbl="fgShp" presStyleIdx="0" presStyleCnt="1" custAng="20344552" custLinFactNeighborX="-2260" custLinFactNeighborY="-20304"/>
      <dgm:spPr/>
    </dgm:pt>
    <dgm:pt modelId="{BFCB8F24-E46F-4B05-BBA4-E42911FC2614}" type="pres">
      <dgm:prSet presAssocID="{C244057E-F6F5-4C91-B845-3E208B25E29D}" presName="downArrow" presStyleLbl="node1" presStyleIdx="0" presStyleCnt="2" custScaleX="33303" custScaleY="134006" custLinFactNeighborX="-23150" custLinFactNeighborY="62784"/>
      <dgm:spPr/>
    </dgm:pt>
    <dgm:pt modelId="{26D49BA2-9E81-4516-9F85-689D2AB389A0}" type="pres">
      <dgm:prSet presAssocID="{C244057E-F6F5-4C91-B845-3E208B25E29D}" presName="downArrowText" presStyleLbl="revTx" presStyleIdx="0" presStyleCnt="2">
        <dgm:presLayoutVars>
          <dgm:bulletEnabled val="1"/>
        </dgm:presLayoutVars>
      </dgm:prSet>
      <dgm:spPr/>
      <dgm:t>
        <a:bodyPr/>
        <a:lstStyle/>
        <a:p>
          <a:endParaRPr lang="ru-RU"/>
        </a:p>
      </dgm:t>
    </dgm:pt>
    <dgm:pt modelId="{2050F3CE-E7AA-4453-AC24-A45184D79ADD}" type="pres">
      <dgm:prSet presAssocID="{F78EF649-77D3-498B-97BC-FD119DAFEC40}" presName="upArrow" presStyleLbl="node1" presStyleIdx="1" presStyleCnt="2" custScaleX="37581" custScaleY="212168" custLinFactNeighborX="19680" custLinFactNeighborY="-64767"/>
      <dgm:spPr/>
    </dgm:pt>
    <dgm:pt modelId="{19783ED2-BD8E-4D27-A8EE-9A70D5120B98}" type="pres">
      <dgm:prSet presAssocID="{F78EF649-77D3-498B-97BC-FD119DAFEC40}" presName="upArrowText" presStyleLbl="revTx" presStyleIdx="1" presStyleCnt="2">
        <dgm:presLayoutVars>
          <dgm:bulletEnabled val="1"/>
        </dgm:presLayoutVars>
      </dgm:prSet>
      <dgm:spPr/>
      <dgm:t>
        <a:bodyPr/>
        <a:lstStyle/>
        <a:p>
          <a:endParaRPr lang="ru-RU"/>
        </a:p>
      </dgm:t>
    </dgm:pt>
  </dgm:ptLst>
  <dgm:cxnLst>
    <dgm:cxn modelId="{42D74BD4-A05A-476F-91CD-B3DD19B50CC3}" type="presOf" srcId="{F78EF649-77D3-498B-97BC-FD119DAFEC40}" destId="{19783ED2-BD8E-4D27-A8EE-9A70D5120B98}" srcOrd="0" destOrd="0" presId="urn:microsoft.com/office/officeart/2005/8/layout/arrow3"/>
    <dgm:cxn modelId="{CFDD0A29-A82B-4C5A-97C2-65F2AAA3CB23}" srcId="{92EE90C5-95CC-45FE-8C51-46B970862DCD}" destId="{C244057E-F6F5-4C91-B845-3E208B25E29D}" srcOrd="0" destOrd="0" parTransId="{350E1A63-7F91-4CD4-8EC7-205E32567BE9}" sibTransId="{2429B4AD-AB67-455B-B924-6D5D1A4B06FC}"/>
    <dgm:cxn modelId="{889B3B8B-64FE-4C19-AE72-BC518F60FAC2}" srcId="{92EE90C5-95CC-45FE-8C51-46B970862DCD}" destId="{F78EF649-77D3-498B-97BC-FD119DAFEC40}" srcOrd="1" destOrd="0" parTransId="{DBD0C638-8755-411E-8557-34CB41024B89}" sibTransId="{D5452F0E-3E5E-49EF-89BA-8A9F601DA65A}"/>
    <dgm:cxn modelId="{1C0CAA32-8618-4771-89F9-53D9D278F1F5}" type="presOf" srcId="{C244057E-F6F5-4C91-B845-3E208B25E29D}" destId="{26D49BA2-9E81-4516-9F85-689D2AB389A0}" srcOrd="0" destOrd="0" presId="urn:microsoft.com/office/officeart/2005/8/layout/arrow3"/>
    <dgm:cxn modelId="{45702331-C074-4547-A768-A361649C64F6}" type="presOf" srcId="{92EE90C5-95CC-45FE-8C51-46B970862DCD}" destId="{BB46DB9F-6D07-4870-85A9-A77C3E396787}" srcOrd="0" destOrd="0" presId="urn:microsoft.com/office/officeart/2005/8/layout/arrow3"/>
    <dgm:cxn modelId="{4FB50093-BF96-4C76-A8EA-EEFE1D835DCC}" type="presParOf" srcId="{BB46DB9F-6D07-4870-85A9-A77C3E396787}" destId="{B323BE07-0ABF-4444-B0D9-ABB29662720E}" srcOrd="0" destOrd="0" presId="urn:microsoft.com/office/officeart/2005/8/layout/arrow3"/>
    <dgm:cxn modelId="{940BBF5E-E24D-41CA-A6A9-162894F190E7}" type="presParOf" srcId="{BB46DB9F-6D07-4870-85A9-A77C3E396787}" destId="{BFCB8F24-E46F-4B05-BBA4-E42911FC2614}" srcOrd="1" destOrd="0" presId="urn:microsoft.com/office/officeart/2005/8/layout/arrow3"/>
    <dgm:cxn modelId="{9F0FF318-F7FE-4344-8DDD-FBA5E704330D}" type="presParOf" srcId="{BB46DB9F-6D07-4870-85A9-A77C3E396787}" destId="{26D49BA2-9E81-4516-9F85-689D2AB389A0}" srcOrd="2" destOrd="0" presId="urn:microsoft.com/office/officeart/2005/8/layout/arrow3"/>
    <dgm:cxn modelId="{D0D09293-C6DE-46B0-ADD3-08D302641DE9}" type="presParOf" srcId="{BB46DB9F-6D07-4870-85A9-A77C3E396787}" destId="{2050F3CE-E7AA-4453-AC24-A45184D79ADD}" srcOrd="3" destOrd="0" presId="urn:microsoft.com/office/officeart/2005/8/layout/arrow3"/>
    <dgm:cxn modelId="{483565E8-2539-4748-A32F-B3E15AA4664D}" type="presParOf" srcId="{BB46DB9F-6D07-4870-85A9-A77C3E396787}" destId="{19783ED2-BD8E-4D27-A8EE-9A70D5120B98}"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202E40-5794-44B6-90FD-F6F065324FC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ru-RU"/>
        </a:p>
      </dgm:t>
    </dgm:pt>
    <dgm:pt modelId="{EB6FCEDC-5D2B-4EC0-B091-F730635C420D}">
      <dgm:prSet phldrT="[Текст]" custT="1"/>
      <dgm:spPr/>
      <dgm:t>
        <a:bodyPr/>
        <a:lstStyle/>
        <a:p>
          <a:r>
            <a:rPr lang="ru-RU" sz="1800" dirty="0" smtClean="0"/>
            <a:t>Традиционные </a:t>
          </a:r>
          <a:endParaRPr lang="ru-RU" sz="1800" dirty="0"/>
        </a:p>
      </dgm:t>
    </dgm:pt>
    <dgm:pt modelId="{8A83E8F5-30C8-4F43-9C62-A9AD4DA9021B}" type="parTrans" cxnId="{A64858AE-5A94-4961-8207-314381084D00}">
      <dgm:prSet/>
      <dgm:spPr/>
      <dgm:t>
        <a:bodyPr/>
        <a:lstStyle/>
        <a:p>
          <a:endParaRPr lang="ru-RU"/>
        </a:p>
      </dgm:t>
    </dgm:pt>
    <dgm:pt modelId="{94D4EFA2-7FA2-4A15-91CE-6BC16C42FF9F}" type="sibTrans" cxnId="{A64858AE-5A94-4961-8207-314381084D00}">
      <dgm:prSet/>
      <dgm:spPr/>
      <dgm:t>
        <a:bodyPr/>
        <a:lstStyle/>
        <a:p>
          <a:endParaRPr lang="ru-RU"/>
        </a:p>
      </dgm:t>
    </dgm:pt>
    <dgm:pt modelId="{9FA15241-0CDA-4135-9B80-76B7096BB535}">
      <dgm:prSet phldrT="[Текст]" custT="1"/>
      <dgm:spPr/>
      <dgm:t>
        <a:bodyPr/>
        <a:lstStyle/>
        <a:p>
          <a:r>
            <a:rPr lang="ru-RU" sz="1800" dirty="0" smtClean="0"/>
            <a:t>объяснение учителя</a:t>
          </a:r>
          <a:endParaRPr lang="ru-RU" sz="1800" dirty="0"/>
        </a:p>
      </dgm:t>
    </dgm:pt>
    <dgm:pt modelId="{178E9DA5-570C-4236-8615-1E22FDA6FB38}" type="parTrans" cxnId="{BAD44674-3F10-4694-915C-070B7625DE38}">
      <dgm:prSet/>
      <dgm:spPr/>
      <dgm:t>
        <a:bodyPr/>
        <a:lstStyle/>
        <a:p>
          <a:endParaRPr lang="ru-RU"/>
        </a:p>
      </dgm:t>
    </dgm:pt>
    <dgm:pt modelId="{4B26806C-A937-41D7-AD1B-EDC0185F82CC}" type="sibTrans" cxnId="{BAD44674-3F10-4694-915C-070B7625DE38}">
      <dgm:prSet/>
      <dgm:spPr/>
      <dgm:t>
        <a:bodyPr/>
        <a:lstStyle/>
        <a:p>
          <a:endParaRPr lang="ru-RU"/>
        </a:p>
      </dgm:t>
    </dgm:pt>
    <dgm:pt modelId="{BAEAE351-1BC4-4A53-9060-D1FCA2D5C843}">
      <dgm:prSet phldrT="[Текст]" custT="1"/>
      <dgm:spPr/>
      <dgm:t>
        <a:bodyPr/>
        <a:lstStyle/>
        <a:p>
          <a:r>
            <a:rPr lang="ru-RU" sz="1800" dirty="0" smtClean="0"/>
            <a:t>беседа</a:t>
          </a:r>
          <a:endParaRPr lang="ru-RU" sz="1800" dirty="0"/>
        </a:p>
      </dgm:t>
    </dgm:pt>
    <dgm:pt modelId="{3E46A2B0-D7AD-4C5E-B44B-B9C6D6AB0BEC}" type="parTrans" cxnId="{3DDE9C9B-9D68-47A9-81D5-3C3DA2E3EBE6}">
      <dgm:prSet/>
      <dgm:spPr/>
      <dgm:t>
        <a:bodyPr/>
        <a:lstStyle/>
        <a:p>
          <a:endParaRPr lang="ru-RU"/>
        </a:p>
      </dgm:t>
    </dgm:pt>
    <dgm:pt modelId="{BE4628FC-2869-406F-9DD0-0AB9EF2A8690}" type="sibTrans" cxnId="{3DDE9C9B-9D68-47A9-81D5-3C3DA2E3EBE6}">
      <dgm:prSet/>
      <dgm:spPr/>
      <dgm:t>
        <a:bodyPr/>
        <a:lstStyle/>
        <a:p>
          <a:endParaRPr lang="ru-RU"/>
        </a:p>
      </dgm:t>
    </dgm:pt>
    <dgm:pt modelId="{C1004B1B-E503-4469-B074-6BBF4019C3BD}">
      <dgm:prSet phldrT="[Текст]" custT="1"/>
      <dgm:spPr/>
      <dgm:t>
        <a:bodyPr/>
        <a:lstStyle/>
        <a:p>
          <a:r>
            <a:rPr lang="ru-RU" sz="1800" dirty="0" smtClean="0"/>
            <a:t>Новые </a:t>
          </a:r>
          <a:endParaRPr lang="ru-RU" sz="1800" dirty="0"/>
        </a:p>
      </dgm:t>
    </dgm:pt>
    <dgm:pt modelId="{4A90CFBE-0BF0-467F-B42B-2A09E477C060}" type="parTrans" cxnId="{A0738C80-8F0F-4CD6-9597-D4D755C44E79}">
      <dgm:prSet/>
      <dgm:spPr/>
      <dgm:t>
        <a:bodyPr/>
        <a:lstStyle/>
        <a:p>
          <a:endParaRPr lang="ru-RU"/>
        </a:p>
      </dgm:t>
    </dgm:pt>
    <dgm:pt modelId="{121FCDB2-FB14-4692-A10A-FF0B1E4A4D7F}" type="sibTrans" cxnId="{A0738C80-8F0F-4CD6-9597-D4D755C44E79}">
      <dgm:prSet/>
      <dgm:spPr/>
      <dgm:t>
        <a:bodyPr/>
        <a:lstStyle/>
        <a:p>
          <a:endParaRPr lang="ru-RU"/>
        </a:p>
      </dgm:t>
    </dgm:pt>
    <dgm:pt modelId="{A0354BDE-10F0-49C2-8901-1A1B6AAA9942}">
      <dgm:prSet phldrT="[Текст]" custT="1"/>
      <dgm:spPr/>
      <dgm:t>
        <a:bodyPr/>
        <a:lstStyle/>
        <a:p>
          <a:r>
            <a:rPr lang="ru-RU" sz="1800" dirty="0" smtClean="0"/>
            <a:t>веб-</a:t>
          </a:r>
          <a:r>
            <a:rPr lang="ru-RU" sz="1800" dirty="0" err="1" smtClean="0"/>
            <a:t>квесты</a:t>
          </a:r>
          <a:endParaRPr lang="ru-RU" sz="1800" dirty="0"/>
        </a:p>
      </dgm:t>
    </dgm:pt>
    <dgm:pt modelId="{CBB0454C-B156-4F65-84BB-0E8F69490CE5}" type="parTrans" cxnId="{2696C57E-B879-432B-B11D-C457F9AAC668}">
      <dgm:prSet/>
      <dgm:spPr/>
      <dgm:t>
        <a:bodyPr/>
        <a:lstStyle/>
        <a:p>
          <a:endParaRPr lang="ru-RU"/>
        </a:p>
      </dgm:t>
    </dgm:pt>
    <dgm:pt modelId="{1EB3753E-251F-4789-8803-DE61F2444ABF}" type="sibTrans" cxnId="{2696C57E-B879-432B-B11D-C457F9AAC668}">
      <dgm:prSet/>
      <dgm:spPr/>
      <dgm:t>
        <a:bodyPr/>
        <a:lstStyle/>
        <a:p>
          <a:endParaRPr lang="ru-RU"/>
        </a:p>
      </dgm:t>
    </dgm:pt>
    <dgm:pt modelId="{399D9FB0-447B-40B8-BFEA-9A1FAB5F7829}">
      <dgm:prSet phldrT="[Текст]" custT="1"/>
      <dgm:spPr/>
      <dgm:t>
        <a:bodyPr/>
        <a:lstStyle/>
        <a:p>
          <a:r>
            <a:rPr lang="ru-RU" sz="1800" dirty="0" smtClean="0"/>
            <a:t>дополненная и виртуальная реальность</a:t>
          </a:r>
          <a:endParaRPr lang="ru-RU" sz="1800" dirty="0"/>
        </a:p>
      </dgm:t>
    </dgm:pt>
    <dgm:pt modelId="{CFC870A9-E12C-4166-B0E3-70DA69C0FC05}" type="parTrans" cxnId="{B45387F3-6813-4874-8CB7-BF49B0EB72DF}">
      <dgm:prSet/>
      <dgm:spPr/>
      <dgm:t>
        <a:bodyPr/>
        <a:lstStyle/>
        <a:p>
          <a:endParaRPr lang="ru-RU"/>
        </a:p>
      </dgm:t>
    </dgm:pt>
    <dgm:pt modelId="{B21B1966-7ADC-4998-90BB-E72B330BB9D9}" type="sibTrans" cxnId="{B45387F3-6813-4874-8CB7-BF49B0EB72DF}">
      <dgm:prSet/>
      <dgm:spPr/>
      <dgm:t>
        <a:bodyPr/>
        <a:lstStyle/>
        <a:p>
          <a:endParaRPr lang="ru-RU"/>
        </a:p>
      </dgm:t>
    </dgm:pt>
    <dgm:pt modelId="{79CF97D0-5561-4AEA-9743-1E2C7B3A4C5C}">
      <dgm:prSet phldrT="[Текст]" custT="1"/>
      <dgm:spPr/>
      <dgm:t>
        <a:bodyPr/>
        <a:lstStyle/>
        <a:p>
          <a:r>
            <a:rPr lang="ru-RU" sz="1800" dirty="0" smtClean="0"/>
            <a:t>игровые методы</a:t>
          </a:r>
          <a:endParaRPr lang="ru-RU" sz="1800" dirty="0"/>
        </a:p>
      </dgm:t>
    </dgm:pt>
    <dgm:pt modelId="{4FE98D2E-20B0-434A-9E47-BD3FAF29C250}" type="parTrans" cxnId="{6F8ECABB-4A93-4D7E-9A06-A30A888969EF}">
      <dgm:prSet/>
      <dgm:spPr/>
      <dgm:t>
        <a:bodyPr/>
        <a:lstStyle/>
        <a:p>
          <a:endParaRPr lang="ru-RU"/>
        </a:p>
      </dgm:t>
    </dgm:pt>
    <dgm:pt modelId="{3E79E20E-5943-49D2-808B-09A902B77DD3}" type="sibTrans" cxnId="{6F8ECABB-4A93-4D7E-9A06-A30A888969EF}">
      <dgm:prSet/>
      <dgm:spPr/>
      <dgm:t>
        <a:bodyPr/>
        <a:lstStyle/>
        <a:p>
          <a:endParaRPr lang="ru-RU"/>
        </a:p>
      </dgm:t>
    </dgm:pt>
    <dgm:pt modelId="{0B12B737-98CE-47AE-8DB3-90C5314B29D3}">
      <dgm:prSet phldrT="[Текст]" custT="1"/>
      <dgm:spPr/>
      <dgm:t>
        <a:bodyPr/>
        <a:lstStyle/>
        <a:p>
          <a:r>
            <a:rPr lang="ru-RU" sz="1800" dirty="0" smtClean="0"/>
            <a:t>наглядные методы</a:t>
          </a:r>
          <a:endParaRPr lang="ru-RU" sz="1800" dirty="0"/>
        </a:p>
      </dgm:t>
    </dgm:pt>
    <dgm:pt modelId="{AA01157B-323E-4159-B32E-A83CCB671740}" type="parTrans" cxnId="{E9B9F4F6-068B-47B9-9BC0-B2414E3ABF55}">
      <dgm:prSet/>
      <dgm:spPr/>
      <dgm:t>
        <a:bodyPr/>
        <a:lstStyle/>
        <a:p>
          <a:endParaRPr lang="ru-RU"/>
        </a:p>
      </dgm:t>
    </dgm:pt>
    <dgm:pt modelId="{E34586B3-47F4-4894-B7E8-F12234C4F8D9}" type="sibTrans" cxnId="{E9B9F4F6-068B-47B9-9BC0-B2414E3ABF55}">
      <dgm:prSet/>
      <dgm:spPr/>
      <dgm:t>
        <a:bodyPr/>
        <a:lstStyle/>
        <a:p>
          <a:endParaRPr lang="ru-RU"/>
        </a:p>
      </dgm:t>
    </dgm:pt>
    <dgm:pt modelId="{AC2041C6-36EA-42B9-9ACA-78427CB3DD77}">
      <dgm:prSet phldrT="[Текст]" custT="1"/>
      <dgm:spPr/>
      <dgm:t>
        <a:bodyPr/>
        <a:lstStyle/>
        <a:p>
          <a:r>
            <a:rPr lang="ru-RU" sz="1800" dirty="0" smtClean="0"/>
            <a:t>практические методы</a:t>
          </a:r>
          <a:endParaRPr lang="ru-RU" sz="1800" dirty="0"/>
        </a:p>
      </dgm:t>
    </dgm:pt>
    <dgm:pt modelId="{B8B9CC45-9F39-4252-88F8-E4B8E5EF21FB}" type="parTrans" cxnId="{4286CDA6-5BBD-4068-A9C5-8BE0CC6A04A6}">
      <dgm:prSet/>
      <dgm:spPr/>
      <dgm:t>
        <a:bodyPr/>
        <a:lstStyle/>
        <a:p>
          <a:endParaRPr lang="ru-RU"/>
        </a:p>
      </dgm:t>
    </dgm:pt>
    <dgm:pt modelId="{05EBC953-D0A5-47E1-9D6E-1C0D2945DC8F}" type="sibTrans" cxnId="{4286CDA6-5BBD-4068-A9C5-8BE0CC6A04A6}">
      <dgm:prSet/>
      <dgm:spPr/>
      <dgm:t>
        <a:bodyPr/>
        <a:lstStyle/>
        <a:p>
          <a:endParaRPr lang="ru-RU"/>
        </a:p>
      </dgm:t>
    </dgm:pt>
    <dgm:pt modelId="{C3A5EB83-ECF8-4416-AF13-79700ACA86DE}">
      <dgm:prSet phldrT="[Текст]" custT="1"/>
      <dgm:spPr/>
      <dgm:t>
        <a:bodyPr/>
        <a:lstStyle/>
        <a:p>
          <a:r>
            <a:rPr lang="ru-RU" sz="1800" dirty="0" smtClean="0"/>
            <a:t>вики </a:t>
          </a:r>
          <a:endParaRPr lang="ru-RU" sz="1800" dirty="0"/>
        </a:p>
      </dgm:t>
    </dgm:pt>
    <dgm:pt modelId="{3F02B7D1-E016-4723-848F-E5F7C8F0EB7C}" type="parTrans" cxnId="{F5F0F770-ED03-4B4D-918A-F04DA6AB062E}">
      <dgm:prSet/>
      <dgm:spPr/>
      <dgm:t>
        <a:bodyPr/>
        <a:lstStyle/>
        <a:p>
          <a:endParaRPr lang="ru-RU"/>
        </a:p>
      </dgm:t>
    </dgm:pt>
    <dgm:pt modelId="{66F772AA-A8D1-4444-8406-BEC5FD583042}" type="sibTrans" cxnId="{F5F0F770-ED03-4B4D-918A-F04DA6AB062E}">
      <dgm:prSet/>
      <dgm:spPr/>
      <dgm:t>
        <a:bodyPr/>
        <a:lstStyle/>
        <a:p>
          <a:endParaRPr lang="ru-RU"/>
        </a:p>
      </dgm:t>
    </dgm:pt>
    <dgm:pt modelId="{A48EED1A-3421-4508-AF1F-06394B589814}">
      <dgm:prSet phldrT="[Текст]" custT="1"/>
      <dgm:spPr/>
      <dgm:t>
        <a:bodyPr/>
        <a:lstStyle/>
        <a:p>
          <a:r>
            <a:rPr lang="ru-RU" sz="1800" dirty="0" smtClean="0"/>
            <a:t>Интеграция с возможностями</a:t>
          </a:r>
          <a:endParaRPr lang="ru-RU" sz="1800" dirty="0"/>
        </a:p>
      </dgm:t>
    </dgm:pt>
    <dgm:pt modelId="{7804128D-F674-42A6-B912-DC0849190CB1}" type="parTrans" cxnId="{E9FFD9CC-1713-4680-BB2B-0BFC7DF4498F}">
      <dgm:prSet/>
      <dgm:spPr/>
      <dgm:t>
        <a:bodyPr/>
        <a:lstStyle/>
        <a:p>
          <a:endParaRPr lang="ru-RU"/>
        </a:p>
      </dgm:t>
    </dgm:pt>
    <dgm:pt modelId="{1256A196-C01F-4E1C-BEB9-50827C5E5034}" type="sibTrans" cxnId="{E9FFD9CC-1713-4680-BB2B-0BFC7DF4498F}">
      <dgm:prSet/>
      <dgm:spPr/>
      <dgm:t>
        <a:bodyPr/>
        <a:lstStyle/>
        <a:p>
          <a:endParaRPr lang="ru-RU"/>
        </a:p>
      </dgm:t>
    </dgm:pt>
    <dgm:pt modelId="{1C94E982-3AB8-48AF-B78A-2D3D479802B3}">
      <dgm:prSet phldrT="[Текст]" custT="1"/>
      <dgm:spPr/>
      <dgm:t>
        <a:bodyPr/>
        <a:lstStyle/>
        <a:p>
          <a:r>
            <a:rPr lang="ru-RU" sz="1800" dirty="0" smtClean="0"/>
            <a:t>курсов внеурочной деятельности</a:t>
          </a:r>
          <a:endParaRPr lang="ru-RU" sz="1800" dirty="0"/>
        </a:p>
      </dgm:t>
    </dgm:pt>
    <dgm:pt modelId="{DB1214A5-FB33-47CA-98E1-D9B672CA64E9}" type="parTrans" cxnId="{51D7743E-67EC-4242-AF39-DB8D3CF05E7C}">
      <dgm:prSet/>
      <dgm:spPr/>
      <dgm:t>
        <a:bodyPr/>
        <a:lstStyle/>
        <a:p>
          <a:endParaRPr lang="ru-RU"/>
        </a:p>
      </dgm:t>
    </dgm:pt>
    <dgm:pt modelId="{04584E1E-5756-4D0D-9D53-BF9C6952325E}" type="sibTrans" cxnId="{51D7743E-67EC-4242-AF39-DB8D3CF05E7C}">
      <dgm:prSet/>
      <dgm:spPr/>
      <dgm:t>
        <a:bodyPr/>
        <a:lstStyle/>
        <a:p>
          <a:endParaRPr lang="ru-RU"/>
        </a:p>
      </dgm:t>
    </dgm:pt>
    <dgm:pt modelId="{E48B406D-8585-4356-889C-9F6AF1A6B2A0}">
      <dgm:prSet phldrT="[Текст]" custT="1"/>
      <dgm:spPr/>
      <dgm:t>
        <a:bodyPr/>
        <a:lstStyle/>
        <a:p>
          <a:r>
            <a:rPr lang="ru-RU" sz="1800" dirty="0" smtClean="0"/>
            <a:t>проектно-исследовательской деятельности</a:t>
          </a:r>
          <a:endParaRPr lang="ru-RU" sz="1800" dirty="0"/>
        </a:p>
      </dgm:t>
    </dgm:pt>
    <dgm:pt modelId="{45C72D84-867A-4EB8-9A47-02B23053E8A6}" type="parTrans" cxnId="{48882AC4-0584-4217-9FD2-E7CDC0253D4A}">
      <dgm:prSet/>
      <dgm:spPr/>
      <dgm:t>
        <a:bodyPr/>
        <a:lstStyle/>
        <a:p>
          <a:endParaRPr lang="ru-RU"/>
        </a:p>
      </dgm:t>
    </dgm:pt>
    <dgm:pt modelId="{058E5BF6-8A9D-44BB-BDB1-B03A902FA8EF}" type="sibTrans" cxnId="{48882AC4-0584-4217-9FD2-E7CDC0253D4A}">
      <dgm:prSet/>
      <dgm:spPr/>
      <dgm:t>
        <a:bodyPr/>
        <a:lstStyle/>
        <a:p>
          <a:endParaRPr lang="ru-RU"/>
        </a:p>
      </dgm:t>
    </dgm:pt>
    <dgm:pt modelId="{DCC18FFE-EA07-4926-A350-1B53E94C24E3}">
      <dgm:prSet phldrT="[Текст]" custT="1"/>
      <dgm:spPr/>
      <dgm:t>
        <a:bodyPr/>
        <a:lstStyle/>
        <a:p>
          <a:r>
            <a:rPr lang="ru-RU" sz="1800" dirty="0" smtClean="0"/>
            <a:t>дополнительного образования</a:t>
          </a:r>
          <a:endParaRPr lang="ru-RU" sz="1800" dirty="0"/>
        </a:p>
      </dgm:t>
    </dgm:pt>
    <dgm:pt modelId="{39601BDC-87B1-4140-A194-C55643E42F06}" type="parTrans" cxnId="{2EF5C5F7-44D7-43B0-A29C-44FEE4E97D14}">
      <dgm:prSet/>
      <dgm:spPr/>
      <dgm:t>
        <a:bodyPr/>
        <a:lstStyle/>
        <a:p>
          <a:endParaRPr lang="ru-RU"/>
        </a:p>
      </dgm:t>
    </dgm:pt>
    <dgm:pt modelId="{D65B614C-6F31-435C-BB03-D489B803BB79}" type="sibTrans" cxnId="{2EF5C5F7-44D7-43B0-A29C-44FEE4E97D14}">
      <dgm:prSet/>
      <dgm:spPr/>
      <dgm:t>
        <a:bodyPr/>
        <a:lstStyle/>
        <a:p>
          <a:endParaRPr lang="ru-RU"/>
        </a:p>
      </dgm:t>
    </dgm:pt>
    <dgm:pt modelId="{38EC9B10-137F-4BAE-99AA-4ECB9E2B6EC5}" type="pres">
      <dgm:prSet presAssocID="{CE202E40-5794-44B6-90FD-F6F065324FC5}" presName="Name0" presStyleCnt="0">
        <dgm:presLayoutVars>
          <dgm:dir/>
          <dgm:animLvl val="lvl"/>
          <dgm:resizeHandles val="exact"/>
        </dgm:presLayoutVars>
      </dgm:prSet>
      <dgm:spPr/>
      <dgm:t>
        <a:bodyPr/>
        <a:lstStyle/>
        <a:p>
          <a:endParaRPr lang="ru-RU"/>
        </a:p>
      </dgm:t>
    </dgm:pt>
    <dgm:pt modelId="{5C03D946-1A72-4A88-9EAA-A773173BD630}" type="pres">
      <dgm:prSet presAssocID="{EB6FCEDC-5D2B-4EC0-B091-F730635C420D}" presName="composite" presStyleCnt="0"/>
      <dgm:spPr/>
    </dgm:pt>
    <dgm:pt modelId="{753AFFF1-ED18-4251-8842-382CDE930868}" type="pres">
      <dgm:prSet presAssocID="{EB6FCEDC-5D2B-4EC0-B091-F730635C420D}" presName="parTx" presStyleLbl="alignNode1" presStyleIdx="0" presStyleCnt="3">
        <dgm:presLayoutVars>
          <dgm:chMax val="0"/>
          <dgm:chPref val="0"/>
          <dgm:bulletEnabled val="1"/>
        </dgm:presLayoutVars>
      </dgm:prSet>
      <dgm:spPr/>
      <dgm:t>
        <a:bodyPr/>
        <a:lstStyle/>
        <a:p>
          <a:endParaRPr lang="ru-RU"/>
        </a:p>
      </dgm:t>
    </dgm:pt>
    <dgm:pt modelId="{88BD9919-E512-456D-B39E-92E47A5300B3}" type="pres">
      <dgm:prSet presAssocID="{EB6FCEDC-5D2B-4EC0-B091-F730635C420D}" presName="desTx" presStyleLbl="alignAccFollowNode1" presStyleIdx="0" presStyleCnt="3">
        <dgm:presLayoutVars>
          <dgm:bulletEnabled val="1"/>
        </dgm:presLayoutVars>
      </dgm:prSet>
      <dgm:spPr/>
      <dgm:t>
        <a:bodyPr/>
        <a:lstStyle/>
        <a:p>
          <a:endParaRPr lang="ru-RU"/>
        </a:p>
      </dgm:t>
    </dgm:pt>
    <dgm:pt modelId="{E1CFF54E-5E17-41A6-BA72-1FD887627A27}" type="pres">
      <dgm:prSet presAssocID="{94D4EFA2-7FA2-4A15-91CE-6BC16C42FF9F}" presName="space" presStyleCnt="0"/>
      <dgm:spPr/>
    </dgm:pt>
    <dgm:pt modelId="{8A745B77-7633-4367-8569-1AE5056A5C99}" type="pres">
      <dgm:prSet presAssocID="{C1004B1B-E503-4469-B074-6BBF4019C3BD}" presName="composite" presStyleCnt="0"/>
      <dgm:spPr/>
    </dgm:pt>
    <dgm:pt modelId="{81A96225-D367-47B2-9DF4-E3AF44CA5A79}" type="pres">
      <dgm:prSet presAssocID="{C1004B1B-E503-4469-B074-6BBF4019C3BD}" presName="parTx" presStyleLbl="alignNode1" presStyleIdx="1" presStyleCnt="3">
        <dgm:presLayoutVars>
          <dgm:chMax val="0"/>
          <dgm:chPref val="0"/>
          <dgm:bulletEnabled val="1"/>
        </dgm:presLayoutVars>
      </dgm:prSet>
      <dgm:spPr/>
      <dgm:t>
        <a:bodyPr/>
        <a:lstStyle/>
        <a:p>
          <a:endParaRPr lang="ru-RU"/>
        </a:p>
      </dgm:t>
    </dgm:pt>
    <dgm:pt modelId="{D1BF31CE-08E9-4F94-95AA-6A5BF6A1C941}" type="pres">
      <dgm:prSet presAssocID="{C1004B1B-E503-4469-B074-6BBF4019C3BD}" presName="desTx" presStyleLbl="alignAccFollowNode1" presStyleIdx="1" presStyleCnt="3">
        <dgm:presLayoutVars>
          <dgm:bulletEnabled val="1"/>
        </dgm:presLayoutVars>
      </dgm:prSet>
      <dgm:spPr/>
      <dgm:t>
        <a:bodyPr/>
        <a:lstStyle/>
        <a:p>
          <a:endParaRPr lang="ru-RU"/>
        </a:p>
      </dgm:t>
    </dgm:pt>
    <dgm:pt modelId="{029C8FFE-B9E8-4987-828C-86B823C043A8}" type="pres">
      <dgm:prSet presAssocID="{121FCDB2-FB14-4692-A10A-FF0B1E4A4D7F}" presName="space" presStyleCnt="0"/>
      <dgm:spPr/>
    </dgm:pt>
    <dgm:pt modelId="{AFD01787-4678-4501-9381-FE227C114F26}" type="pres">
      <dgm:prSet presAssocID="{A48EED1A-3421-4508-AF1F-06394B589814}" presName="composite" presStyleCnt="0"/>
      <dgm:spPr/>
    </dgm:pt>
    <dgm:pt modelId="{8492D170-6A51-4465-910A-03C3FFC3C24A}" type="pres">
      <dgm:prSet presAssocID="{A48EED1A-3421-4508-AF1F-06394B589814}" presName="parTx" presStyleLbl="alignNode1" presStyleIdx="2" presStyleCnt="3">
        <dgm:presLayoutVars>
          <dgm:chMax val="0"/>
          <dgm:chPref val="0"/>
          <dgm:bulletEnabled val="1"/>
        </dgm:presLayoutVars>
      </dgm:prSet>
      <dgm:spPr/>
      <dgm:t>
        <a:bodyPr/>
        <a:lstStyle/>
        <a:p>
          <a:endParaRPr lang="ru-RU"/>
        </a:p>
      </dgm:t>
    </dgm:pt>
    <dgm:pt modelId="{91E86177-6C60-4B78-A5D1-9CDB033B50FF}" type="pres">
      <dgm:prSet presAssocID="{A48EED1A-3421-4508-AF1F-06394B589814}" presName="desTx" presStyleLbl="alignAccFollowNode1" presStyleIdx="2" presStyleCnt="3">
        <dgm:presLayoutVars>
          <dgm:bulletEnabled val="1"/>
        </dgm:presLayoutVars>
      </dgm:prSet>
      <dgm:spPr/>
      <dgm:t>
        <a:bodyPr/>
        <a:lstStyle/>
        <a:p>
          <a:endParaRPr lang="ru-RU"/>
        </a:p>
      </dgm:t>
    </dgm:pt>
  </dgm:ptLst>
  <dgm:cxnLst>
    <dgm:cxn modelId="{E9FFD9CC-1713-4680-BB2B-0BFC7DF4498F}" srcId="{CE202E40-5794-44B6-90FD-F6F065324FC5}" destId="{A48EED1A-3421-4508-AF1F-06394B589814}" srcOrd="2" destOrd="0" parTransId="{7804128D-F674-42A6-B912-DC0849190CB1}" sibTransId="{1256A196-C01F-4E1C-BEB9-50827C5E5034}"/>
    <dgm:cxn modelId="{C0338AE9-97E5-47B0-A06D-C5C3732B6296}" type="presOf" srcId="{DCC18FFE-EA07-4926-A350-1B53E94C24E3}" destId="{91E86177-6C60-4B78-A5D1-9CDB033B50FF}" srcOrd="0" destOrd="2" presId="urn:microsoft.com/office/officeart/2005/8/layout/hList1"/>
    <dgm:cxn modelId="{11216C89-4AE1-4838-8E9F-3EFF8200B862}" type="presOf" srcId="{C3A5EB83-ECF8-4416-AF13-79700ACA86DE}" destId="{D1BF31CE-08E9-4F94-95AA-6A5BF6A1C941}" srcOrd="0" destOrd="1" presId="urn:microsoft.com/office/officeart/2005/8/layout/hList1"/>
    <dgm:cxn modelId="{8EC3A229-38F7-4795-88B8-AFF2E32C31C9}" type="presOf" srcId="{399D9FB0-447B-40B8-BFEA-9A1FAB5F7829}" destId="{D1BF31CE-08E9-4F94-95AA-6A5BF6A1C941}" srcOrd="0" destOrd="2" presId="urn:microsoft.com/office/officeart/2005/8/layout/hList1"/>
    <dgm:cxn modelId="{66FC32AF-36D8-4FC3-9CE0-B997462B88CD}" type="presOf" srcId="{CE202E40-5794-44B6-90FD-F6F065324FC5}" destId="{38EC9B10-137F-4BAE-99AA-4ECB9E2B6EC5}" srcOrd="0" destOrd="0" presId="urn:microsoft.com/office/officeart/2005/8/layout/hList1"/>
    <dgm:cxn modelId="{E9B9F4F6-068B-47B9-9BC0-B2414E3ABF55}" srcId="{EB6FCEDC-5D2B-4EC0-B091-F730635C420D}" destId="{0B12B737-98CE-47AE-8DB3-90C5314B29D3}" srcOrd="3" destOrd="0" parTransId="{AA01157B-323E-4159-B32E-A83CCB671740}" sibTransId="{E34586B3-47F4-4894-B7E8-F12234C4F8D9}"/>
    <dgm:cxn modelId="{F42CBF13-05E7-4956-87DF-1A5E9DE42CD8}" type="presOf" srcId="{79CF97D0-5561-4AEA-9743-1E2C7B3A4C5C}" destId="{88BD9919-E512-456D-B39E-92E47A5300B3}" srcOrd="0" destOrd="2" presId="urn:microsoft.com/office/officeart/2005/8/layout/hList1"/>
    <dgm:cxn modelId="{A0738C80-8F0F-4CD6-9597-D4D755C44E79}" srcId="{CE202E40-5794-44B6-90FD-F6F065324FC5}" destId="{C1004B1B-E503-4469-B074-6BBF4019C3BD}" srcOrd="1" destOrd="0" parTransId="{4A90CFBE-0BF0-467F-B42B-2A09E477C060}" sibTransId="{121FCDB2-FB14-4692-A10A-FF0B1E4A4D7F}"/>
    <dgm:cxn modelId="{4F9E39DB-17FE-493A-A671-E839E383DE23}" type="presOf" srcId="{EB6FCEDC-5D2B-4EC0-B091-F730635C420D}" destId="{753AFFF1-ED18-4251-8842-382CDE930868}" srcOrd="0" destOrd="0" presId="urn:microsoft.com/office/officeart/2005/8/layout/hList1"/>
    <dgm:cxn modelId="{A2875EE8-1480-427D-BFEB-60B9A4FDFB77}" type="presOf" srcId="{9FA15241-0CDA-4135-9B80-76B7096BB535}" destId="{88BD9919-E512-456D-B39E-92E47A5300B3}" srcOrd="0" destOrd="0" presId="urn:microsoft.com/office/officeart/2005/8/layout/hList1"/>
    <dgm:cxn modelId="{902ACACB-0E9C-4147-85B7-BCC8EA8C97F3}" type="presOf" srcId="{A48EED1A-3421-4508-AF1F-06394B589814}" destId="{8492D170-6A51-4465-910A-03C3FFC3C24A}" srcOrd="0" destOrd="0" presId="urn:microsoft.com/office/officeart/2005/8/layout/hList1"/>
    <dgm:cxn modelId="{4286CDA6-5BBD-4068-A9C5-8BE0CC6A04A6}" srcId="{EB6FCEDC-5D2B-4EC0-B091-F730635C420D}" destId="{AC2041C6-36EA-42B9-9ACA-78427CB3DD77}" srcOrd="4" destOrd="0" parTransId="{B8B9CC45-9F39-4252-88F8-E4B8E5EF21FB}" sibTransId="{05EBC953-D0A5-47E1-9D6E-1C0D2945DC8F}"/>
    <dgm:cxn modelId="{6F8ECABB-4A93-4D7E-9A06-A30A888969EF}" srcId="{EB6FCEDC-5D2B-4EC0-B091-F730635C420D}" destId="{79CF97D0-5561-4AEA-9743-1E2C7B3A4C5C}" srcOrd="2" destOrd="0" parTransId="{4FE98D2E-20B0-434A-9E47-BD3FAF29C250}" sibTransId="{3E79E20E-5943-49D2-808B-09A902B77DD3}"/>
    <dgm:cxn modelId="{772546C0-1743-4BAE-A78B-FD447D36C6A7}" type="presOf" srcId="{BAEAE351-1BC4-4A53-9060-D1FCA2D5C843}" destId="{88BD9919-E512-456D-B39E-92E47A5300B3}" srcOrd="0" destOrd="1" presId="urn:microsoft.com/office/officeart/2005/8/layout/hList1"/>
    <dgm:cxn modelId="{BAD44674-3F10-4694-915C-070B7625DE38}" srcId="{EB6FCEDC-5D2B-4EC0-B091-F730635C420D}" destId="{9FA15241-0CDA-4135-9B80-76B7096BB535}" srcOrd="0" destOrd="0" parTransId="{178E9DA5-570C-4236-8615-1E22FDA6FB38}" sibTransId="{4B26806C-A937-41D7-AD1B-EDC0185F82CC}"/>
    <dgm:cxn modelId="{B45387F3-6813-4874-8CB7-BF49B0EB72DF}" srcId="{C1004B1B-E503-4469-B074-6BBF4019C3BD}" destId="{399D9FB0-447B-40B8-BFEA-9A1FAB5F7829}" srcOrd="2" destOrd="0" parTransId="{CFC870A9-E12C-4166-B0E3-70DA69C0FC05}" sibTransId="{B21B1966-7ADC-4998-90BB-E72B330BB9D9}"/>
    <dgm:cxn modelId="{2696C57E-B879-432B-B11D-C457F9AAC668}" srcId="{C1004B1B-E503-4469-B074-6BBF4019C3BD}" destId="{A0354BDE-10F0-49C2-8901-1A1B6AAA9942}" srcOrd="0" destOrd="0" parTransId="{CBB0454C-B156-4F65-84BB-0E8F69490CE5}" sibTransId="{1EB3753E-251F-4789-8803-DE61F2444ABF}"/>
    <dgm:cxn modelId="{3DDE9C9B-9D68-47A9-81D5-3C3DA2E3EBE6}" srcId="{EB6FCEDC-5D2B-4EC0-B091-F730635C420D}" destId="{BAEAE351-1BC4-4A53-9060-D1FCA2D5C843}" srcOrd="1" destOrd="0" parTransId="{3E46A2B0-D7AD-4C5E-B44B-B9C6D6AB0BEC}" sibTransId="{BE4628FC-2869-406F-9DD0-0AB9EF2A8690}"/>
    <dgm:cxn modelId="{79E0A603-30C7-4129-A9E6-788DA65A2155}" type="presOf" srcId="{AC2041C6-36EA-42B9-9ACA-78427CB3DD77}" destId="{88BD9919-E512-456D-B39E-92E47A5300B3}" srcOrd="0" destOrd="4" presId="urn:microsoft.com/office/officeart/2005/8/layout/hList1"/>
    <dgm:cxn modelId="{A64858AE-5A94-4961-8207-314381084D00}" srcId="{CE202E40-5794-44B6-90FD-F6F065324FC5}" destId="{EB6FCEDC-5D2B-4EC0-B091-F730635C420D}" srcOrd="0" destOrd="0" parTransId="{8A83E8F5-30C8-4F43-9C62-A9AD4DA9021B}" sibTransId="{94D4EFA2-7FA2-4A15-91CE-6BC16C42FF9F}"/>
    <dgm:cxn modelId="{CA445F69-7658-4A05-9A82-40556F4673AD}" type="presOf" srcId="{E48B406D-8585-4356-889C-9F6AF1A6B2A0}" destId="{91E86177-6C60-4B78-A5D1-9CDB033B50FF}" srcOrd="0" destOrd="1" presId="urn:microsoft.com/office/officeart/2005/8/layout/hList1"/>
    <dgm:cxn modelId="{6608EF31-D9C6-456F-B71F-39DF1BEE6DA9}" type="presOf" srcId="{C1004B1B-E503-4469-B074-6BBF4019C3BD}" destId="{81A96225-D367-47B2-9DF4-E3AF44CA5A79}" srcOrd="0" destOrd="0" presId="urn:microsoft.com/office/officeart/2005/8/layout/hList1"/>
    <dgm:cxn modelId="{4DDE56C0-C15D-439B-BA88-A121A265683F}" type="presOf" srcId="{1C94E982-3AB8-48AF-B78A-2D3D479802B3}" destId="{91E86177-6C60-4B78-A5D1-9CDB033B50FF}" srcOrd="0" destOrd="0" presId="urn:microsoft.com/office/officeart/2005/8/layout/hList1"/>
    <dgm:cxn modelId="{2EF5C5F7-44D7-43B0-A29C-44FEE4E97D14}" srcId="{A48EED1A-3421-4508-AF1F-06394B589814}" destId="{DCC18FFE-EA07-4926-A350-1B53E94C24E3}" srcOrd="2" destOrd="0" parTransId="{39601BDC-87B1-4140-A194-C55643E42F06}" sibTransId="{D65B614C-6F31-435C-BB03-D489B803BB79}"/>
    <dgm:cxn modelId="{F5F0F770-ED03-4B4D-918A-F04DA6AB062E}" srcId="{C1004B1B-E503-4469-B074-6BBF4019C3BD}" destId="{C3A5EB83-ECF8-4416-AF13-79700ACA86DE}" srcOrd="1" destOrd="0" parTransId="{3F02B7D1-E016-4723-848F-E5F7C8F0EB7C}" sibTransId="{66F772AA-A8D1-4444-8406-BEC5FD583042}"/>
    <dgm:cxn modelId="{48882AC4-0584-4217-9FD2-E7CDC0253D4A}" srcId="{A48EED1A-3421-4508-AF1F-06394B589814}" destId="{E48B406D-8585-4356-889C-9F6AF1A6B2A0}" srcOrd="1" destOrd="0" parTransId="{45C72D84-867A-4EB8-9A47-02B23053E8A6}" sibTransId="{058E5BF6-8A9D-44BB-BDB1-B03A902FA8EF}"/>
    <dgm:cxn modelId="{43940E8B-F13B-4E0A-AACA-B727286D429F}" type="presOf" srcId="{0B12B737-98CE-47AE-8DB3-90C5314B29D3}" destId="{88BD9919-E512-456D-B39E-92E47A5300B3}" srcOrd="0" destOrd="3" presId="urn:microsoft.com/office/officeart/2005/8/layout/hList1"/>
    <dgm:cxn modelId="{98E1960B-C8AE-40AE-8CD0-E1F15D7138ED}" type="presOf" srcId="{A0354BDE-10F0-49C2-8901-1A1B6AAA9942}" destId="{D1BF31CE-08E9-4F94-95AA-6A5BF6A1C941}" srcOrd="0" destOrd="0" presId="urn:microsoft.com/office/officeart/2005/8/layout/hList1"/>
    <dgm:cxn modelId="{51D7743E-67EC-4242-AF39-DB8D3CF05E7C}" srcId="{A48EED1A-3421-4508-AF1F-06394B589814}" destId="{1C94E982-3AB8-48AF-B78A-2D3D479802B3}" srcOrd="0" destOrd="0" parTransId="{DB1214A5-FB33-47CA-98E1-D9B672CA64E9}" sibTransId="{04584E1E-5756-4D0D-9D53-BF9C6952325E}"/>
    <dgm:cxn modelId="{C3AE4AC6-90E4-4CAD-B0B7-4ED43E68B840}" type="presParOf" srcId="{38EC9B10-137F-4BAE-99AA-4ECB9E2B6EC5}" destId="{5C03D946-1A72-4A88-9EAA-A773173BD630}" srcOrd="0" destOrd="0" presId="urn:microsoft.com/office/officeart/2005/8/layout/hList1"/>
    <dgm:cxn modelId="{6E0E83BD-EFC4-4B05-8CA5-CA4250849AD8}" type="presParOf" srcId="{5C03D946-1A72-4A88-9EAA-A773173BD630}" destId="{753AFFF1-ED18-4251-8842-382CDE930868}" srcOrd="0" destOrd="0" presId="urn:microsoft.com/office/officeart/2005/8/layout/hList1"/>
    <dgm:cxn modelId="{F3D8BF69-6C06-4AE1-87BA-BAA849DA11FC}" type="presParOf" srcId="{5C03D946-1A72-4A88-9EAA-A773173BD630}" destId="{88BD9919-E512-456D-B39E-92E47A5300B3}" srcOrd="1" destOrd="0" presId="urn:microsoft.com/office/officeart/2005/8/layout/hList1"/>
    <dgm:cxn modelId="{BBEEC041-BE34-494F-A375-5395E2E409E8}" type="presParOf" srcId="{38EC9B10-137F-4BAE-99AA-4ECB9E2B6EC5}" destId="{E1CFF54E-5E17-41A6-BA72-1FD887627A27}" srcOrd="1" destOrd="0" presId="urn:microsoft.com/office/officeart/2005/8/layout/hList1"/>
    <dgm:cxn modelId="{A2B1A169-D403-4FF5-9958-9E4791779883}" type="presParOf" srcId="{38EC9B10-137F-4BAE-99AA-4ECB9E2B6EC5}" destId="{8A745B77-7633-4367-8569-1AE5056A5C99}" srcOrd="2" destOrd="0" presId="urn:microsoft.com/office/officeart/2005/8/layout/hList1"/>
    <dgm:cxn modelId="{0DFE3582-CCB7-46CE-983E-CCF0488C35D2}" type="presParOf" srcId="{8A745B77-7633-4367-8569-1AE5056A5C99}" destId="{81A96225-D367-47B2-9DF4-E3AF44CA5A79}" srcOrd="0" destOrd="0" presId="urn:microsoft.com/office/officeart/2005/8/layout/hList1"/>
    <dgm:cxn modelId="{4F55E48E-0EBF-4856-966A-2E56FC6C04B1}" type="presParOf" srcId="{8A745B77-7633-4367-8569-1AE5056A5C99}" destId="{D1BF31CE-08E9-4F94-95AA-6A5BF6A1C941}" srcOrd="1" destOrd="0" presId="urn:microsoft.com/office/officeart/2005/8/layout/hList1"/>
    <dgm:cxn modelId="{874DDF23-4B77-4B63-B873-D260B0B738F8}" type="presParOf" srcId="{38EC9B10-137F-4BAE-99AA-4ECB9E2B6EC5}" destId="{029C8FFE-B9E8-4987-828C-86B823C043A8}" srcOrd="3" destOrd="0" presId="urn:microsoft.com/office/officeart/2005/8/layout/hList1"/>
    <dgm:cxn modelId="{6A4AECBB-924A-4A04-8EDE-00E8C3274377}" type="presParOf" srcId="{38EC9B10-137F-4BAE-99AA-4ECB9E2B6EC5}" destId="{AFD01787-4678-4501-9381-FE227C114F26}" srcOrd="4" destOrd="0" presId="urn:microsoft.com/office/officeart/2005/8/layout/hList1"/>
    <dgm:cxn modelId="{16C5AB1D-1ADD-49ED-B35F-3209C734E636}" type="presParOf" srcId="{AFD01787-4678-4501-9381-FE227C114F26}" destId="{8492D170-6A51-4465-910A-03C3FFC3C24A}" srcOrd="0" destOrd="0" presId="urn:microsoft.com/office/officeart/2005/8/layout/hList1"/>
    <dgm:cxn modelId="{79AC6171-373A-468F-8553-8E639EE74AE2}" type="presParOf" srcId="{AFD01787-4678-4501-9381-FE227C114F26}" destId="{91E86177-6C60-4B78-A5D1-9CDB033B50F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5C9DBA-9DD1-4EFC-8080-BDA6F149A47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2F4373BB-71D2-4ECC-9CD0-B942D4DE6227}">
      <dgm:prSet phldrT="[Текст]"/>
      <dgm:spPr/>
      <dgm:t>
        <a:bodyPr/>
        <a:lstStyle/>
        <a:p>
          <a:r>
            <a:rPr lang="ru-RU" dirty="0" smtClean="0"/>
            <a:t>Активные методы обучения</a:t>
          </a:r>
          <a:endParaRPr lang="ru-RU" dirty="0"/>
        </a:p>
      </dgm:t>
    </dgm:pt>
    <dgm:pt modelId="{BB97F52F-15FF-4020-B386-260307632D1F}" type="parTrans" cxnId="{39A98812-8746-42C8-B39D-D7AFEA8B0518}">
      <dgm:prSet/>
      <dgm:spPr/>
      <dgm:t>
        <a:bodyPr/>
        <a:lstStyle/>
        <a:p>
          <a:endParaRPr lang="ru-RU"/>
        </a:p>
      </dgm:t>
    </dgm:pt>
    <dgm:pt modelId="{DB582A5D-BB90-4BF1-98D6-915C45776445}" type="sibTrans" cxnId="{39A98812-8746-42C8-B39D-D7AFEA8B0518}">
      <dgm:prSet/>
      <dgm:spPr/>
      <dgm:t>
        <a:bodyPr/>
        <a:lstStyle/>
        <a:p>
          <a:endParaRPr lang="ru-RU"/>
        </a:p>
      </dgm:t>
    </dgm:pt>
    <dgm:pt modelId="{F11F1599-2CA9-4CC5-9857-86081CD8F489}">
      <dgm:prSet phldrT="[Текст]"/>
      <dgm:spPr/>
      <dgm:t>
        <a:bodyPr/>
        <a:lstStyle/>
        <a:p>
          <a:r>
            <a:rPr lang="ru-RU" dirty="0" smtClean="0"/>
            <a:t>Дискуссионные </a:t>
          </a:r>
          <a:endParaRPr lang="ru-RU" dirty="0"/>
        </a:p>
      </dgm:t>
    </dgm:pt>
    <dgm:pt modelId="{34955939-E821-4ABB-8C42-0E000EFD33D6}" type="parTrans" cxnId="{F9E30B36-F342-4299-8767-647CA4F398A8}">
      <dgm:prSet/>
      <dgm:spPr/>
      <dgm:t>
        <a:bodyPr/>
        <a:lstStyle/>
        <a:p>
          <a:endParaRPr lang="ru-RU"/>
        </a:p>
      </dgm:t>
    </dgm:pt>
    <dgm:pt modelId="{F08DE5FF-9681-49DB-9E6E-BC4D7D421FE1}" type="sibTrans" cxnId="{F9E30B36-F342-4299-8767-647CA4F398A8}">
      <dgm:prSet/>
      <dgm:spPr/>
      <dgm:t>
        <a:bodyPr/>
        <a:lstStyle/>
        <a:p>
          <a:endParaRPr lang="ru-RU"/>
        </a:p>
      </dgm:t>
    </dgm:pt>
    <dgm:pt modelId="{93B446B9-387A-4EE7-8C3C-943DA143397B}">
      <dgm:prSet phldrT="[Текст]"/>
      <dgm:spPr/>
      <dgm:t>
        <a:bodyPr/>
        <a:lstStyle/>
        <a:p>
          <a:r>
            <a:rPr lang="ru-RU" dirty="0" smtClean="0"/>
            <a:t>Игровые </a:t>
          </a:r>
          <a:endParaRPr lang="ru-RU" dirty="0"/>
        </a:p>
      </dgm:t>
    </dgm:pt>
    <dgm:pt modelId="{D3CB7FEF-28E0-4EC6-9BBF-8CA42A6683BC}" type="parTrans" cxnId="{43BF5C41-B6D9-4890-A5CB-58F25A954DD8}">
      <dgm:prSet/>
      <dgm:spPr/>
      <dgm:t>
        <a:bodyPr/>
        <a:lstStyle/>
        <a:p>
          <a:endParaRPr lang="ru-RU"/>
        </a:p>
      </dgm:t>
    </dgm:pt>
    <dgm:pt modelId="{EEA6DEE6-13F4-4515-93AF-45BFB6EB6000}" type="sibTrans" cxnId="{43BF5C41-B6D9-4890-A5CB-58F25A954DD8}">
      <dgm:prSet/>
      <dgm:spPr/>
      <dgm:t>
        <a:bodyPr/>
        <a:lstStyle/>
        <a:p>
          <a:endParaRPr lang="ru-RU"/>
        </a:p>
      </dgm:t>
    </dgm:pt>
    <dgm:pt modelId="{AA9BEB61-507E-401A-B234-D3FA4E2BE2E9}">
      <dgm:prSet phldrT="[Текст]"/>
      <dgm:spPr/>
      <dgm:t>
        <a:bodyPr/>
        <a:lstStyle/>
        <a:p>
          <a:r>
            <a:rPr lang="ru-RU" dirty="0" smtClean="0"/>
            <a:t>Рейтинговые </a:t>
          </a:r>
          <a:endParaRPr lang="ru-RU" dirty="0"/>
        </a:p>
      </dgm:t>
    </dgm:pt>
    <dgm:pt modelId="{BAA48940-CC56-4855-8EE2-02F7526813C0}" type="parTrans" cxnId="{495A5414-0B59-4062-A46A-16FCAE0312EE}">
      <dgm:prSet/>
      <dgm:spPr/>
      <dgm:t>
        <a:bodyPr/>
        <a:lstStyle/>
        <a:p>
          <a:endParaRPr lang="ru-RU"/>
        </a:p>
      </dgm:t>
    </dgm:pt>
    <dgm:pt modelId="{E03F1A0A-B3BE-4A7C-903B-2315A2F8E35F}" type="sibTrans" cxnId="{495A5414-0B59-4062-A46A-16FCAE0312EE}">
      <dgm:prSet/>
      <dgm:spPr/>
      <dgm:t>
        <a:bodyPr/>
        <a:lstStyle/>
        <a:p>
          <a:endParaRPr lang="ru-RU"/>
        </a:p>
      </dgm:t>
    </dgm:pt>
    <dgm:pt modelId="{BA19917D-69CB-488D-8EAD-2EA7E0A57613}">
      <dgm:prSet phldrT="[Текст]"/>
      <dgm:spPr/>
      <dgm:t>
        <a:bodyPr/>
        <a:lstStyle/>
        <a:p>
          <a:r>
            <a:rPr lang="ru-RU" dirty="0" err="1" smtClean="0"/>
            <a:t>Тренинговые</a:t>
          </a:r>
          <a:endParaRPr lang="ru-RU" dirty="0"/>
        </a:p>
      </dgm:t>
    </dgm:pt>
    <dgm:pt modelId="{FBCD1345-FF36-4BF3-A451-ABD5723ACB51}" type="parTrans" cxnId="{D1ABEBB7-15F5-43BE-A288-930D7A4ADAAE}">
      <dgm:prSet/>
      <dgm:spPr/>
      <dgm:t>
        <a:bodyPr/>
        <a:lstStyle/>
        <a:p>
          <a:endParaRPr lang="ru-RU"/>
        </a:p>
      </dgm:t>
    </dgm:pt>
    <dgm:pt modelId="{A0AAC408-9B3B-4C98-B927-C562C7E856D2}" type="sibTrans" cxnId="{D1ABEBB7-15F5-43BE-A288-930D7A4ADAAE}">
      <dgm:prSet/>
      <dgm:spPr/>
      <dgm:t>
        <a:bodyPr/>
        <a:lstStyle/>
        <a:p>
          <a:endParaRPr lang="ru-RU"/>
        </a:p>
      </dgm:t>
    </dgm:pt>
    <dgm:pt modelId="{494735FA-6630-42E8-A200-EE1BCC077C24}" type="pres">
      <dgm:prSet presAssocID="{935C9DBA-9DD1-4EFC-8080-BDA6F149A47C}" presName="hierChild1" presStyleCnt="0">
        <dgm:presLayoutVars>
          <dgm:chPref val="1"/>
          <dgm:dir/>
          <dgm:animOne val="branch"/>
          <dgm:animLvl val="lvl"/>
          <dgm:resizeHandles/>
        </dgm:presLayoutVars>
      </dgm:prSet>
      <dgm:spPr/>
      <dgm:t>
        <a:bodyPr/>
        <a:lstStyle/>
        <a:p>
          <a:endParaRPr lang="ru-RU"/>
        </a:p>
      </dgm:t>
    </dgm:pt>
    <dgm:pt modelId="{0271A0AB-8309-4AE6-B639-F8112567CB8C}" type="pres">
      <dgm:prSet presAssocID="{2F4373BB-71D2-4ECC-9CD0-B942D4DE6227}" presName="hierRoot1" presStyleCnt="0"/>
      <dgm:spPr/>
    </dgm:pt>
    <dgm:pt modelId="{D2B01930-681D-42EB-AAF6-D3637802282F}" type="pres">
      <dgm:prSet presAssocID="{2F4373BB-71D2-4ECC-9CD0-B942D4DE6227}" presName="composite" presStyleCnt="0"/>
      <dgm:spPr/>
    </dgm:pt>
    <dgm:pt modelId="{B7D8433F-E36C-44BE-8D80-D3F5286EF3B1}" type="pres">
      <dgm:prSet presAssocID="{2F4373BB-71D2-4ECC-9CD0-B942D4DE6227}" presName="background" presStyleLbl="node0" presStyleIdx="0" presStyleCnt="1"/>
      <dgm:spPr/>
    </dgm:pt>
    <dgm:pt modelId="{6C7B383F-1DEB-4443-B160-C3F0DAD6D119}" type="pres">
      <dgm:prSet presAssocID="{2F4373BB-71D2-4ECC-9CD0-B942D4DE6227}" presName="text" presStyleLbl="fgAcc0" presStyleIdx="0" presStyleCnt="1">
        <dgm:presLayoutVars>
          <dgm:chPref val="3"/>
        </dgm:presLayoutVars>
      </dgm:prSet>
      <dgm:spPr/>
      <dgm:t>
        <a:bodyPr/>
        <a:lstStyle/>
        <a:p>
          <a:endParaRPr lang="ru-RU"/>
        </a:p>
      </dgm:t>
    </dgm:pt>
    <dgm:pt modelId="{33AE5442-0DC6-48D5-ABAE-47286C12E7A1}" type="pres">
      <dgm:prSet presAssocID="{2F4373BB-71D2-4ECC-9CD0-B942D4DE6227}" presName="hierChild2" presStyleCnt="0"/>
      <dgm:spPr/>
    </dgm:pt>
    <dgm:pt modelId="{951DC8C9-122F-40FE-B3AA-27D861417634}" type="pres">
      <dgm:prSet presAssocID="{34955939-E821-4ABB-8C42-0E000EFD33D6}" presName="Name10" presStyleLbl="parChTrans1D2" presStyleIdx="0" presStyleCnt="4"/>
      <dgm:spPr/>
      <dgm:t>
        <a:bodyPr/>
        <a:lstStyle/>
        <a:p>
          <a:endParaRPr lang="ru-RU"/>
        </a:p>
      </dgm:t>
    </dgm:pt>
    <dgm:pt modelId="{81D83E02-82C6-44C9-A7F3-2C618462B15D}" type="pres">
      <dgm:prSet presAssocID="{F11F1599-2CA9-4CC5-9857-86081CD8F489}" presName="hierRoot2" presStyleCnt="0"/>
      <dgm:spPr/>
    </dgm:pt>
    <dgm:pt modelId="{DF8C0878-9134-4373-B88F-2903E0D03AA3}" type="pres">
      <dgm:prSet presAssocID="{F11F1599-2CA9-4CC5-9857-86081CD8F489}" presName="composite2" presStyleCnt="0"/>
      <dgm:spPr/>
    </dgm:pt>
    <dgm:pt modelId="{927E68DF-784F-46B9-A5FB-DE8E1BA329F4}" type="pres">
      <dgm:prSet presAssocID="{F11F1599-2CA9-4CC5-9857-86081CD8F489}" presName="background2" presStyleLbl="node2" presStyleIdx="0" presStyleCnt="4"/>
      <dgm:spPr/>
    </dgm:pt>
    <dgm:pt modelId="{14F0150F-BDC5-45F3-818D-A943D9EBFAF8}" type="pres">
      <dgm:prSet presAssocID="{F11F1599-2CA9-4CC5-9857-86081CD8F489}" presName="text2" presStyleLbl="fgAcc2" presStyleIdx="0" presStyleCnt="4">
        <dgm:presLayoutVars>
          <dgm:chPref val="3"/>
        </dgm:presLayoutVars>
      </dgm:prSet>
      <dgm:spPr/>
      <dgm:t>
        <a:bodyPr/>
        <a:lstStyle/>
        <a:p>
          <a:endParaRPr lang="ru-RU"/>
        </a:p>
      </dgm:t>
    </dgm:pt>
    <dgm:pt modelId="{5381A20F-C909-4420-9677-249CBD9851FA}" type="pres">
      <dgm:prSet presAssocID="{F11F1599-2CA9-4CC5-9857-86081CD8F489}" presName="hierChild3" presStyleCnt="0"/>
      <dgm:spPr/>
    </dgm:pt>
    <dgm:pt modelId="{2BFE0EC7-6D15-49E7-BA87-BF8B83C7F29C}" type="pres">
      <dgm:prSet presAssocID="{D3CB7FEF-28E0-4EC6-9BBF-8CA42A6683BC}" presName="Name10" presStyleLbl="parChTrans1D2" presStyleIdx="1" presStyleCnt="4"/>
      <dgm:spPr/>
      <dgm:t>
        <a:bodyPr/>
        <a:lstStyle/>
        <a:p>
          <a:endParaRPr lang="ru-RU"/>
        </a:p>
      </dgm:t>
    </dgm:pt>
    <dgm:pt modelId="{4CE6AE0D-496E-48DA-B2BC-96F140044782}" type="pres">
      <dgm:prSet presAssocID="{93B446B9-387A-4EE7-8C3C-943DA143397B}" presName="hierRoot2" presStyleCnt="0"/>
      <dgm:spPr/>
    </dgm:pt>
    <dgm:pt modelId="{A56247E1-B60D-455F-8076-B2EEBB18BBA5}" type="pres">
      <dgm:prSet presAssocID="{93B446B9-387A-4EE7-8C3C-943DA143397B}" presName="composite2" presStyleCnt="0"/>
      <dgm:spPr/>
    </dgm:pt>
    <dgm:pt modelId="{6874F814-7866-43F4-8BC9-F5D2EE2E1234}" type="pres">
      <dgm:prSet presAssocID="{93B446B9-387A-4EE7-8C3C-943DA143397B}" presName="background2" presStyleLbl="node2" presStyleIdx="1" presStyleCnt="4"/>
      <dgm:spPr/>
    </dgm:pt>
    <dgm:pt modelId="{1049FCCA-E725-4A71-A96A-FC9E451F9515}" type="pres">
      <dgm:prSet presAssocID="{93B446B9-387A-4EE7-8C3C-943DA143397B}" presName="text2" presStyleLbl="fgAcc2" presStyleIdx="1" presStyleCnt="4">
        <dgm:presLayoutVars>
          <dgm:chPref val="3"/>
        </dgm:presLayoutVars>
      </dgm:prSet>
      <dgm:spPr/>
      <dgm:t>
        <a:bodyPr/>
        <a:lstStyle/>
        <a:p>
          <a:endParaRPr lang="ru-RU"/>
        </a:p>
      </dgm:t>
    </dgm:pt>
    <dgm:pt modelId="{471CFA84-8F23-4036-B111-ACFA1FBE5729}" type="pres">
      <dgm:prSet presAssocID="{93B446B9-387A-4EE7-8C3C-943DA143397B}" presName="hierChild3" presStyleCnt="0"/>
      <dgm:spPr/>
    </dgm:pt>
    <dgm:pt modelId="{7F1878C9-32D7-4901-A110-313EF32A0A34}" type="pres">
      <dgm:prSet presAssocID="{BAA48940-CC56-4855-8EE2-02F7526813C0}" presName="Name10" presStyleLbl="parChTrans1D2" presStyleIdx="2" presStyleCnt="4"/>
      <dgm:spPr/>
      <dgm:t>
        <a:bodyPr/>
        <a:lstStyle/>
        <a:p>
          <a:endParaRPr lang="ru-RU"/>
        </a:p>
      </dgm:t>
    </dgm:pt>
    <dgm:pt modelId="{99538451-D91C-45D0-8A4A-F22FA05CFF04}" type="pres">
      <dgm:prSet presAssocID="{AA9BEB61-507E-401A-B234-D3FA4E2BE2E9}" presName="hierRoot2" presStyleCnt="0"/>
      <dgm:spPr/>
    </dgm:pt>
    <dgm:pt modelId="{910D1F8F-7F14-4CC3-82B8-F6D35697C105}" type="pres">
      <dgm:prSet presAssocID="{AA9BEB61-507E-401A-B234-D3FA4E2BE2E9}" presName="composite2" presStyleCnt="0"/>
      <dgm:spPr/>
    </dgm:pt>
    <dgm:pt modelId="{9E2AE76C-6C5D-4FDD-A940-7E85B51F9EA0}" type="pres">
      <dgm:prSet presAssocID="{AA9BEB61-507E-401A-B234-D3FA4E2BE2E9}" presName="background2" presStyleLbl="node2" presStyleIdx="2" presStyleCnt="4"/>
      <dgm:spPr/>
    </dgm:pt>
    <dgm:pt modelId="{D06B447C-E434-49AC-83D5-BAC975BAECDF}" type="pres">
      <dgm:prSet presAssocID="{AA9BEB61-507E-401A-B234-D3FA4E2BE2E9}" presName="text2" presStyleLbl="fgAcc2" presStyleIdx="2" presStyleCnt="4">
        <dgm:presLayoutVars>
          <dgm:chPref val="3"/>
        </dgm:presLayoutVars>
      </dgm:prSet>
      <dgm:spPr/>
      <dgm:t>
        <a:bodyPr/>
        <a:lstStyle/>
        <a:p>
          <a:endParaRPr lang="ru-RU"/>
        </a:p>
      </dgm:t>
    </dgm:pt>
    <dgm:pt modelId="{1D6C77B4-6F59-40A1-A642-7007061DD6E9}" type="pres">
      <dgm:prSet presAssocID="{AA9BEB61-507E-401A-B234-D3FA4E2BE2E9}" presName="hierChild3" presStyleCnt="0"/>
      <dgm:spPr/>
    </dgm:pt>
    <dgm:pt modelId="{31DE0E82-5C62-4E51-9657-A0EC9CD1246A}" type="pres">
      <dgm:prSet presAssocID="{FBCD1345-FF36-4BF3-A451-ABD5723ACB51}" presName="Name10" presStyleLbl="parChTrans1D2" presStyleIdx="3" presStyleCnt="4"/>
      <dgm:spPr/>
      <dgm:t>
        <a:bodyPr/>
        <a:lstStyle/>
        <a:p>
          <a:endParaRPr lang="ru-RU"/>
        </a:p>
      </dgm:t>
    </dgm:pt>
    <dgm:pt modelId="{23E1704D-DE09-4C3B-BD85-04A1FED4044E}" type="pres">
      <dgm:prSet presAssocID="{BA19917D-69CB-488D-8EAD-2EA7E0A57613}" presName="hierRoot2" presStyleCnt="0"/>
      <dgm:spPr/>
    </dgm:pt>
    <dgm:pt modelId="{5C3751C6-C4FE-4E10-A385-6DD1C0048AD5}" type="pres">
      <dgm:prSet presAssocID="{BA19917D-69CB-488D-8EAD-2EA7E0A57613}" presName="composite2" presStyleCnt="0"/>
      <dgm:spPr/>
    </dgm:pt>
    <dgm:pt modelId="{493C1E41-20DA-4376-8A2A-490F4D87EA2C}" type="pres">
      <dgm:prSet presAssocID="{BA19917D-69CB-488D-8EAD-2EA7E0A57613}" presName="background2" presStyleLbl="node2" presStyleIdx="3" presStyleCnt="4"/>
      <dgm:spPr/>
    </dgm:pt>
    <dgm:pt modelId="{D4435AE0-0678-4E6D-A6E8-8EF80D74BE69}" type="pres">
      <dgm:prSet presAssocID="{BA19917D-69CB-488D-8EAD-2EA7E0A57613}" presName="text2" presStyleLbl="fgAcc2" presStyleIdx="3" presStyleCnt="4">
        <dgm:presLayoutVars>
          <dgm:chPref val="3"/>
        </dgm:presLayoutVars>
      </dgm:prSet>
      <dgm:spPr/>
      <dgm:t>
        <a:bodyPr/>
        <a:lstStyle/>
        <a:p>
          <a:endParaRPr lang="ru-RU"/>
        </a:p>
      </dgm:t>
    </dgm:pt>
    <dgm:pt modelId="{762FAF55-3387-4440-A801-3190064D117F}" type="pres">
      <dgm:prSet presAssocID="{BA19917D-69CB-488D-8EAD-2EA7E0A57613}" presName="hierChild3" presStyleCnt="0"/>
      <dgm:spPr/>
    </dgm:pt>
  </dgm:ptLst>
  <dgm:cxnLst>
    <dgm:cxn modelId="{D68BC93C-810B-4ECE-BC76-CF778D2535A0}" type="presOf" srcId="{AA9BEB61-507E-401A-B234-D3FA4E2BE2E9}" destId="{D06B447C-E434-49AC-83D5-BAC975BAECDF}" srcOrd="0" destOrd="0" presId="urn:microsoft.com/office/officeart/2005/8/layout/hierarchy1"/>
    <dgm:cxn modelId="{3612EF78-7C65-45A9-8661-D29D14C51F9D}" type="presOf" srcId="{34955939-E821-4ABB-8C42-0E000EFD33D6}" destId="{951DC8C9-122F-40FE-B3AA-27D861417634}" srcOrd="0" destOrd="0" presId="urn:microsoft.com/office/officeart/2005/8/layout/hierarchy1"/>
    <dgm:cxn modelId="{CB725D19-548B-431C-8814-D2D329C02C03}" type="presOf" srcId="{BAA48940-CC56-4855-8EE2-02F7526813C0}" destId="{7F1878C9-32D7-4901-A110-313EF32A0A34}" srcOrd="0" destOrd="0" presId="urn:microsoft.com/office/officeart/2005/8/layout/hierarchy1"/>
    <dgm:cxn modelId="{39A98812-8746-42C8-B39D-D7AFEA8B0518}" srcId="{935C9DBA-9DD1-4EFC-8080-BDA6F149A47C}" destId="{2F4373BB-71D2-4ECC-9CD0-B942D4DE6227}" srcOrd="0" destOrd="0" parTransId="{BB97F52F-15FF-4020-B386-260307632D1F}" sibTransId="{DB582A5D-BB90-4BF1-98D6-915C45776445}"/>
    <dgm:cxn modelId="{44DAA412-70C2-4BB8-879C-3537A6E0015B}" type="presOf" srcId="{BA19917D-69CB-488D-8EAD-2EA7E0A57613}" destId="{D4435AE0-0678-4E6D-A6E8-8EF80D74BE69}" srcOrd="0" destOrd="0" presId="urn:microsoft.com/office/officeart/2005/8/layout/hierarchy1"/>
    <dgm:cxn modelId="{C2224B00-EC82-4AF4-BD52-73C0815A0E8B}" type="presOf" srcId="{935C9DBA-9DD1-4EFC-8080-BDA6F149A47C}" destId="{494735FA-6630-42E8-A200-EE1BCC077C24}" srcOrd="0" destOrd="0" presId="urn:microsoft.com/office/officeart/2005/8/layout/hierarchy1"/>
    <dgm:cxn modelId="{75ED9527-F0CB-45B6-9676-F810DEAD1D87}" type="presOf" srcId="{93B446B9-387A-4EE7-8C3C-943DA143397B}" destId="{1049FCCA-E725-4A71-A96A-FC9E451F9515}" srcOrd="0" destOrd="0" presId="urn:microsoft.com/office/officeart/2005/8/layout/hierarchy1"/>
    <dgm:cxn modelId="{F9E30B36-F342-4299-8767-647CA4F398A8}" srcId="{2F4373BB-71D2-4ECC-9CD0-B942D4DE6227}" destId="{F11F1599-2CA9-4CC5-9857-86081CD8F489}" srcOrd="0" destOrd="0" parTransId="{34955939-E821-4ABB-8C42-0E000EFD33D6}" sibTransId="{F08DE5FF-9681-49DB-9E6E-BC4D7D421FE1}"/>
    <dgm:cxn modelId="{43BF5C41-B6D9-4890-A5CB-58F25A954DD8}" srcId="{2F4373BB-71D2-4ECC-9CD0-B942D4DE6227}" destId="{93B446B9-387A-4EE7-8C3C-943DA143397B}" srcOrd="1" destOrd="0" parTransId="{D3CB7FEF-28E0-4EC6-9BBF-8CA42A6683BC}" sibTransId="{EEA6DEE6-13F4-4515-93AF-45BFB6EB6000}"/>
    <dgm:cxn modelId="{B6BFE289-CE55-4D1C-879E-37E178CDAAAA}" type="presOf" srcId="{F11F1599-2CA9-4CC5-9857-86081CD8F489}" destId="{14F0150F-BDC5-45F3-818D-A943D9EBFAF8}" srcOrd="0" destOrd="0" presId="urn:microsoft.com/office/officeart/2005/8/layout/hierarchy1"/>
    <dgm:cxn modelId="{11C3580B-5C43-4BD0-BE2A-AB7B05762EE8}" type="presOf" srcId="{D3CB7FEF-28E0-4EC6-9BBF-8CA42A6683BC}" destId="{2BFE0EC7-6D15-49E7-BA87-BF8B83C7F29C}" srcOrd="0" destOrd="0" presId="urn:microsoft.com/office/officeart/2005/8/layout/hierarchy1"/>
    <dgm:cxn modelId="{495A5414-0B59-4062-A46A-16FCAE0312EE}" srcId="{2F4373BB-71D2-4ECC-9CD0-B942D4DE6227}" destId="{AA9BEB61-507E-401A-B234-D3FA4E2BE2E9}" srcOrd="2" destOrd="0" parTransId="{BAA48940-CC56-4855-8EE2-02F7526813C0}" sibTransId="{E03F1A0A-B3BE-4A7C-903B-2315A2F8E35F}"/>
    <dgm:cxn modelId="{B7E56A19-214D-4683-87D9-A2D16F5AEF7B}" type="presOf" srcId="{2F4373BB-71D2-4ECC-9CD0-B942D4DE6227}" destId="{6C7B383F-1DEB-4443-B160-C3F0DAD6D119}" srcOrd="0" destOrd="0" presId="urn:microsoft.com/office/officeart/2005/8/layout/hierarchy1"/>
    <dgm:cxn modelId="{097D0A4E-6B6B-4FFD-8D2B-F7C40C05B41C}" type="presOf" srcId="{FBCD1345-FF36-4BF3-A451-ABD5723ACB51}" destId="{31DE0E82-5C62-4E51-9657-A0EC9CD1246A}" srcOrd="0" destOrd="0" presId="urn:microsoft.com/office/officeart/2005/8/layout/hierarchy1"/>
    <dgm:cxn modelId="{D1ABEBB7-15F5-43BE-A288-930D7A4ADAAE}" srcId="{2F4373BB-71D2-4ECC-9CD0-B942D4DE6227}" destId="{BA19917D-69CB-488D-8EAD-2EA7E0A57613}" srcOrd="3" destOrd="0" parTransId="{FBCD1345-FF36-4BF3-A451-ABD5723ACB51}" sibTransId="{A0AAC408-9B3B-4C98-B927-C562C7E856D2}"/>
    <dgm:cxn modelId="{0857EA95-34B7-4DD6-AF8D-0CE049F7982C}" type="presParOf" srcId="{494735FA-6630-42E8-A200-EE1BCC077C24}" destId="{0271A0AB-8309-4AE6-B639-F8112567CB8C}" srcOrd="0" destOrd="0" presId="urn:microsoft.com/office/officeart/2005/8/layout/hierarchy1"/>
    <dgm:cxn modelId="{89BD1B31-6F65-40C3-888C-69112DCF2C82}" type="presParOf" srcId="{0271A0AB-8309-4AE6-B639-F8112567CB8C}" destId="{D2B01930-681D-42EB-AAF6-D3637802282F}" srcOrd="0" destOrd="0" presId="urn:microsoft.com/office/officeart/2005/8/layout/hierarchy1"/>
    <dgm:cxn modelId="{74F327F6-C772-4F44-991D-B56F0D359B7C}" type="presParOf" srcId="{D2B01930-681D-42EB-AAF6-D3637802282F}" destId="{B7D8433F-E36C-44BE-8D80-D3F5286EF3B1}" srcOrd="0" destOrd="0" presId="urn:microsoft.com/office/officeart/2005/8/layout/hierarchy1"/>
    <dgm:cxn modelId="{E4BD215C-E253-4496-932F-E8F01CC0457A}" type="presParOf" srcId="{D2B01930-681D-42EB-AAF6-D3637802282F}" destId="{6C7B383F-1DEB-4443-B160-C3F0DAD6D119}" srcOrd="1" destOrd="0" presId="urn:microsoft.com/office/officeart/2005/8/layout/hierarchy1"/>
    <dgm:cxn modelId="{F0A13449-8ADF-43F9-9873-8C21EF3CD833}" type="presParOf" srcId="{0271A0AB-8309-4AE6-B639-F8112567CB8C}" destId="{33AE5442-0DC6-48D5-ABAE-47286C12E7A1}" srcOrd="1" destOrd="0" presId="urn:microsoft.com/office/officeart/2005/8/layout/hierarchy1"/>
    <dgm:cxn modelId="{3E3C7172-19CC-47D1-B002-F40FAD6C4E06}" type="presParOf" srcId="{33AE5442-0DC6-48D5-ABAE-47286C12E7A1}" destId="{951DC8C9-122F-40FE-B3AA-27D861417634}" srcOrd="0" destOrd="0" presId="urn:microsoft.com/office/officeart/2005/8/layout/hierarchy1"/>
    <dgm:cxn modelId="{41AA281D-D462-4963-A9C3-F0FDB5E04A98}" type="presParOf" srcId="{33AE5442-0DC6-48D5-ABAE-47286C12E7A1}" destId="{81D83E02-82C6-44C9-A7F3-2C618462B15D}" srcOrd="1" destOrd="0" presId="urn:microsoft.com/office/officeart/2005/8/layout/hierarchy1"/>
    <dgm:cxn modelId="{EA14ECED-18EE-4BC1-A9E0-D6EDB8DD7ED9}" type="presParOf" srcId="{81D83E02-82C6-44C9-A7F3-2C618462B15D}" destId="{DF8C0878-9134-4373-B88F-2903E0D03AA3}" srcOrd="0" destOrd="0" presId="urn:microsoft.com/office/officeart/2005/8/layout/hierarchy1"/>
    <dgm:cxn modelId="{D41F70AC-2042-493B-A000-D6CF82B2B92F}" type="presParOf" srcId="{DF8C0878-9134-4373-B88F-2903E0D03AA3}" destId="{927E68DF-784F-46B9-A5FB-DE8E1BA329F4}" srcOrd="0" destOrd="0" presId="urn:microsoft.com/office/officeart/2005/8/layout/hierarchy1"/>
    <dgm:cxn modelId="{3CED6D86-4058-4E59-A794-25C30EDA6B18}" type="presParOf" srcId="{DF8C0878-9134-4373-B88F-2903E0D03AA3}" destId="{14F0150F-BDC5-45F3-818D-A943D9EBFAF8}" srcOrd="1" destOrd="0" presId="urn:microsoft.com/office/officeart/2005/8/layout/hierarchy1"/>
    <dgm:cxn modelId="{7F737130-A7E8-41DE-9DBD-C7ACFC24BBAF}" type="presParOf" srcId="{81D83E02-82C6-44C9-A7F3-2C618462B15D}" destId="{5381A20F-C909-4420-9677-249CBD9851FA}" srcOrd="1" destOrd="0" presId="urn:microsoft.com/office/officeart/2005/8/layout/hierarchy1"/>
    <dgm:cxn modelId="{2AFC2D59-8B13-4422-B6B7-6ED8E37FDDEE}" type="presParOf" srcId="{33AE5442-0DC6-48D5-ABAE-47286C12E7A1}" destId="{2BFE0EC7-6D15-49E7-BA87-BF8B83C7F29C}" srcOrd="2" destOrd="0" presId="urn:microsoft.com/office/officeart/2005/8/layout/hierarchy1"/>
    <dgm:cxn modelId="{1167C987-BC54-41A9-9BF5-179211D92773}" type="presParOf" srcId="{33AE5442-0DC6-48D5-ABAE-47286C12E7A1}" destId="{4CE6AE0D-496E-48DA-B2BC-96F140044782}" srcOrd="3" destOrd="0" presId="urn:microsoft.com/office/officeart/2005/8/layout/hierarchy1"/>
    <dgm:cxn modelId="{C3651467-33B3-44E4-ACDC-486C35C84618}" type="presParOf" srcId="{4CE6AE0D-496E-48DA-B2BC-96F140044782}" destId="{A56247E1-B60D-455F-8076-B2EEBB18BBA5}" srcOrd="0" destOrd="0" presId="urn:microsoft.com/office/officeart/2005/8/layout/hierarchy1"/>
    <dgm:cxn modelId="{6474093C-6561-4453-AD08-2AF180C7F179}" type="presParOf" srcId="{A56247E1-B60D-455F-8076-B2EEBB18BBA5}" destId="{6874F814-7866-43F4-8BC9-F5D2EE2E1234}" srcOrd="0" destOrd="0" presId="urn:microsoft.com/office/officeart/2005/8/layout/hierarchy1"/>
    <dgm:cxn modelId="{0395D2C4-CA13-423E-A460-3D4F38BB9704}" type="presParOf" srcId="{A56247E1-B60D-455F-8076-B2EEBB18BBA5}" destId="{1049FCCA-E725-4A71-A96A-FC9E451F9515}" srcOrd="1" destOrd="0" presId="urn:microsoft.com/office/officeart/2005/8/layout/hierarchy1"/>
    <dgm:cxn modelId="{CAFC887D-A0BB-470D-9DED-D963B3023DD7}" type="presParOf" srcId="{4CE6AE0D-496E-48DA-B2BC-96F140044782}" destId="{471CFA84-8F23-4036-B111-ACFA1FBE5729}" srcOrd="1" destOrd="0" presId="urn:microsoft.com/office/officeart/2005/8/layout/hierarchy1"/>
    <dgm:cxn modelId="{F97DCE1B-CE05-4103-B87E-C772F7F7A7C1}" type="presParOf" srcId="{33AE5442-0DC6-48D5-ABAE-47286C12E7A1}" destId="{7F1878C9-32D7-4901-A110-313EF32A0A34}" srcOrd="4" destOrd="0" presId="urn:microsoft.com/office/officeart/2005/8/layout/hierarchy1"/>
    <dgm:cxn modelId="{BF0153F6-0014-4887-982E-70454C750DB4}" type="presParOf" srcId="{33AE5442-0DC6-48D5-ABAE-47286C12E7A1}" destId="{99538451-D91C-45D0-8A4A-F22FA05CFF04}" srcOrd="5" destOrd="0" presId="urn:microsoft.com/office/officeart/2005/8/layout/hierarchy1"/>
    <dgm:cxn modelId="{A128C23C-D7F4-4BEB-9E9C-68F520B7B9C5}" type="presParOf" srcId="{99538451-D91C-45D0-8A4A-F22FA05CFF04}" destId="{910D1F8F-7F14-4CC3-82B8-F6D35697C105}" srcOrd="0" destOrd="0" presId="urn:microsoft.com/office/officeart/2005/8/layout/hierarchy1"/>
    <dgm:cxn modelId="{98C6AC58-743C-4E56-B2D8-2811E5C5A357}" type="presParOf" srcId="{910D1F8F-7F14-4CC3-82B8-F6D35697C105}" destId="{9E2AE76C-6C5D-4FDD-A940-7E85B51F9EA0}" srcOrd="0" destOrd="0" presId="urn:microsoft.com/office/officeart/2005/8/layout/hierarchy1"/>
    <dgm:cxn modelId="{C708EE69-0242-4694-9028-2C93665F8D23}" type="presParOf" srcId="{910D1F8F-7F14-4CC3-82B8-F6D35697C105}" destId="{D06B447C-E434-49AC-83D5-BAC975BAECDF}" srcOrd="1" destOrd="0" presId="urn:microsoft.com/office/officeart/2005/8/layout/hierarchy1"/>
    <dgm:cxn modelId="{D6830382-C416-458C-ADA4-964AE1508548}" type="presParOf" srcId="{99538451-D91C-45D0-8A4A-F22FA05CFF04}" destId="{1D6C77B4-6F59-40A1-A642-7007061DD6E9}" srcOrd="1" destOrd="0" presId="urn:microsoft.com/office/officeart/2005/8/layout/hierarchy1"/>
    <dgm:cxn modelId="{8CA31155-197B-4554-816C-D410F8479E1D}" type="presParOf" srcId="{33AE5442-0DC6-48D5-ABAE-47286C12E7A1}" destId="{31DE0E82-5C62-4E51-9657-A0EC9CD1246A}" srcOrd="6" destOrd="0" presId="urn:microsoft.com/office/officeart/2005/8/layout/hierarchy1"/>
    <dgm:cxn modelId="{765CF2D6-D031-4242-A9E8-94E5A89F08F1}" type="presParOf" srcId="{33AE5442-0DC6-48D5-ABAE-47286C12E7A1}" destId="{23E1704D-DE09-4C3B-BD85-04A1FED4044E}" srcOrd="7" destOrd="0" presId="urn:microsoft.com/office/officeart/2005/8/layout/hierarchy1"/>
    <dgm:cxn modelId="{5AF37F88-B136-43BD-AD1E-9AF3BE5A2AF9}" type="presParOf" srcId="{23E1704D-DE09-4C3B-BD85-04A1FED4044E}" destId="{5C3751C6-C4FE-4E10-A385-6DD1C0048AD5}" srcOrd="0" destOrd="0" presId="urn:microsoft.com/office/officeart/2005/8/layout/hierarchy1"/>
    <dgm:cxn modelId="{489713DC-8570-47C6-A559-8502111336D4}" type="presParOf" srcId="{5C3751C6-C4FE-4E10-A385-6DD1C0048AD5}" destId="{493C1E41-20DA-4376-8A2A-490F4D87EA2C}" srcOrd="0" destOrd="0" presId="urn:microsoft.com/office/officeart/2005/8/layout/hierarchy1"/>
    <dgm:cxn modelId="{15E8278E-75D2-422F-966B-B53F28839890}" type="presParOf" srcId="{5C3751C6-C4FE-4E10-A385-6DD1C0048AD5}" destId="{D4435AE0-0678-4E6D-A6E8-8EF80D74BE69}" srcOrd="1" destOrd="0" presId="urn:microsoft.com/office/officeart/2005/8/layout/hierarchy1"/>
    <dgm:cxn modelId="{C398BF4C-D20B-4964-AA08-99CE2BBD9910}" type="presParOf" srcId="{23E1704D-DE09-4C3B-BD85-04A1FED4044E}" destId="{762FAF55-3387-4440-A801-3190064D117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6DC75E-B5EC-4991-8F6E-38767C9FB505}">
      <dsp:nvSpPr>
        <dsp:cNvPr id="0" name=""/>
        <dsp:cNvSpPr/>
      </dsp:nvSpPr>
      <dsp:spPr>
        <a:xfrm>
          <a:off x="0" y="0"/>
          <a:ext cx="7776209" cy="88499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ru-RU" sz="2300" kern="1200" dirty="0" smtClean="0"/>
            <a:t>Федеральный закон «Об образовании в РФ» от 29.12.2012 № 273-ФЗ (с изменениями от 19.12.2023)</a:t>
          </a:r>
          <a:endParaRPr lang="ru-RU" sz="2300" kern="1200" dirty="0"/>
        </a:p>
      </dsp:txBody>
      <dsp:txXfrm>
        <a:off x="25921" y="25921"/>
        <a:ext cx="6746443" cy="833157"/>
      </dsp:txXfrm>
    </dsp:sp>
    <dsp:sp modelId="{7369484B-16F2-4DCD-BDAD-FA97860BAF56}">
      <dsp:nvSpPr>
        <dsp:cNvPr id="0" name=""/>
        <dsp:cNvSpPr/>
      </dsp:nvSpPr>
      <dsp:spPr>
        <a:xfrm>
          <a:off x="651257" y="1045908"/>
          <a:ext cx="7776209" cy="88499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ru-RU" sz="2300" kern="1200" dirty="0" smtClean="0"/>
            <a:t>ФГОС ООО, ФГОС СОО</a:t>
          </a:r>
          <a:endParaRPr lang="ru-RU" sz="2300" kern="1200" dirty="0"/>
        </a:p>
      </dsp:txBody>
      <dsp:txXfrm>
        <a:off x="677178" y="1071829"/>
        <a:ext cx="6497860" cy="833157"/>
      </dsp:txXfrm>
    </dsp:sp>
    <dsp:sp modelId="{D216DB75-B0B1-4074-B03E-671EB1D0D75A}">
      <dsp:nvSpPr>
        <dsp:cNvPr id="0" name=""/>
        <dsp:cNvSpPr/>
      </dsp:nvSpPr>
      <dsp:spPr>
        <a:xfrm>
          <a:off x="1292794" y="2091817"/>
          <a:ext cx="7776209" cy="88499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ru-RU" sz="2300" kern="1200" dirty="0" smtClean="0"/>
            <a:t>ФООП ООО, ФООП СОО</a:t>
          </a:r>
          <a:endParaRPr lang="ru-RU" sz="2300" kern="1200" dirty="0"/>
        </a:p>
      </dsp:txBody>
      <dsp:txXfrm>
        <a:off x="1318715" y="2117738"/>
        <a:ext cx="6507580" cy="833157"/>
      </dsp:txXfrm>
    </dsp:sp>
    <dsp:sp modelId="{04EC3377-A50A-4F6D-8F5F-2B1A972E4219}">
      <dsp:nvSpPr>
        <dsp:cNvPr id="0" name=""/>
        <dsp:cNvSpPr/>
      </dsp:nvSpPr>
      <dsp:spPr>
        <a:xfrm>
          <a:off x="1944052" y="3137725"/>
          <a:ext cx="7776209" cy="88499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ru-RU" sz="2300" kern="1200" dirty="0" smtClean="0"/>
            <a:t>ФРП ООО, ФРП СОО</a:t>
          </a:r>
          <a:endParaRPr lang="ru-RU" sz="2300" kern="1200" dirty="0"/>
        </a:p>
      </dsp:txBody>
      <dsp:txXfrm>
        <a:off x="1969973" y="3163646"/>
        <a:ext cx="6497860" cy="833157"/>
      </dsp:txXfrm>
    </dsp:sp>
    <dsp:sp modelId="{661C085D-9B70-42C1-BDAE-4F6619D0B013}">
      <dsp:nvSpPr>
        <dsp:cNvPr id="0" name=""/>
        <dsp:cNvSpPr/>
      </dsp:nvSpPr>
      <dsp:spPr>
        <a:xfrm>
          <a:off x="7200959" y="677829"/>
          <a:ext cx="575249" cy="575249"/>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ru-RU" sz="2600" kern="1200"/>
        </a:p>
      </dsp:txBody>
      <dsp:txXfrm>
        <a:off x="7330390" y="677829"/>
        <a:ext cx="316387" cy="432875"/>
      </dsp:txXfrm>
    </dsp:sp>
    <dsp:sp modelId="{E6BD4DFE-58DF-4F26-B363-042B6C8A1412}">
      <dsp:nvSpPr>
        <dsp:cNvPr id="0" name=""/>
        <dsp:cNvSpPr/>
      </dsp:nvSpPr>
      <dsp:spPr>
        <a:xfrm>
          <a:off x="7852217" y="1723737"/>
          <a:ext cx="575249" cy="575249"/>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ru-RU" sz="2600" kern="1200"/>
        </a:p>
      </dsp:txBody>
      <dsp:txXfrm>
        <a:off x="7981648" y="1723737"/>
        <a:ext cx="316387" cy="432875"/>
      </dsp:txXfrm>
    </dsp:sp>
    <dsp:sp modelId="{4B765112-DA6B-41B1-845A-09AF9E2FBFBB}">
      <dsp:nvSpPr>
        <dsp:cNvPr id="0" name=""/>
        <dsp:cNvSpPr/>
      </dsp:nvSpPr>
      <dsp:spPr>
        <a:xfrm>
          <a:off x="8493754" y="2769646"/>
          <a:ext cx="575249" cy="575249"/>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ru-RU" sz="2600" kern="1200"/>
        </a:p>
      </dsp:txBody>
      <dsp:txXfrm>
        <a:off x="8623185" y="2769646"/>
        <a:ext cx="316387" cy="432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3BE07-0ABF-4444-B0D9-ABB29662720E}">
      <dsp:nvSpPr>
        <dsp:cNvPr id="0" name=""/>
        <dsp:cNvSpPr/>
      </dsp:nvSpPr>
      <dsp:spPr>
        <a:xfrm rot="20563261">
          <a:off x="628734" y="1782869"/>
          <a:ext cx="10237845" cy="895695"/>
        </a:xfrm>
        <a:prstGeom prst="mathMinus">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CB8F24-E46F-4B05-BBA4-E42911FC2614}">
      <dsp:nvSpPr>
        <dsp:cNvPr id="0" name=""/>
        <dsp:cNvSpPr/>
      </dsp:nvSpPr>
      <dsp:spPr>
        <a:xfrm>
          <a:off x="1570265" y="1039460"/>
          <a:ext cx="1148485" cy="2391436"/>
        </a:xfrm>
        <a:prstGeom prst="downArrow">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D49BA2-9E81-4516-9F85-689D2AB389A0}">
      <dsp:nvSpPr>
        <dsp:cNvPr id="0" name=""/>
        <dsp:cNvSpPr/>
      </dsp:nvSpPr>
      <dsp:spPr>
        <a:xfrm>
          <a:off x="6092516" y="0"/>
          <a:ext cx="3678500" cy="1873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ru-RU" sz="6500" kern="1200" dirty="0" smtClean="0"/>
            <a:t> </a:t>
          </a:r>
          <a:endParaRPr lang="ru-RU" sz="6500" kern="1200" dirty="0"/>
        </a:p>
      </dsp:txBody>
      <dsp:txXfrm>
        <a:off x="6092516" y="0"/>
        <a:ext cx="3678500" cy="1873802"/>
      </dsp:txXfrm>
    </dsp:sp>
    <dsp:sp modelId="{2050F3CE-E7AA-4453-AC24-A45184D79ADD}">
      <dsp:nvSpPr>
        <dsp:cNvPr id="0" name=""/>
        <dsp:cNvSpPr/>
      </dsp:nvSpPr>
      <dsp:spPr>
        <a:xfrm>
          <a:off x="8583131" y="1049409"/>
          <a:ext cx="1296016" cy="2988001"/>
        </a:xfrm>
        <a:prstGeom prst="upArrow">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783ED2-BD8E-4D27-A8EE-9A70D5120B98}">
      <dsp:nvSpPr>
        <dsp:cNvPr id="0" name=""/>
        <dsp:cNvSpPr/>
      </dsp:nvSpPr>
      <dsp:spPr>
        <a:xfrm>
          <a:off x="1724297" y="2587632"/>
          <a:ext cx="3678500" cy="1873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ru-RU" sz="6500" kern="1200" dirty="0" smtClean="0"/>
            <a:t> </a:t>
          </a:r>
          <a:endParaRPr lang="ru-RU" sz="6500" kern="1200" dirty="0"/>
        </a:p>
      </dsp:txBody>
      <dsp:txXfrm>
        <a:off x="1724297" y="2587632"/>
        <a:ext cx="3678500" cy="18738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3BE07-0ABF-4444-B0D9-ABB29662720E}">
      <dsp:nvSpPr>
        <dsp:cNvPr id="0" name=""/>
        <dsp:cNvSpPr/>
      </dsp:nvSpPr>
      <dsp:spPr>
        <a:xfrm rot="20044552">
          <a:off x="568363" y="1420529"/>
          <a:ext cx="10237845" cy="895695"/>
        </a:xfrm>
        <a:prstGeom prst="mathMinus">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CB8F24-E46F-4B05-BBA4-E42911FC2614}">
      <dsp:nvSpPr>
        <dsp:cNvPr id="0" name=""/>
        <dsp:cNvSpPr/>
      </dsp:nvSpPr>
      <dsp:spPr>
        <a:xfrm>
          <a:off x="1731142" y="1040067"/>
          <a:ext cx="1148485" cy="2391436"/>
        </a:xfrm>
        <a:prstGeom prst="downArrow">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D49BA2-9E81-4516-9F85-689D2AB389A0}">
      <dsp:nvSpPr>
        <dsp:cNvPr id="0" name=""/>
        <dsp:cNvSpPr/>
      </dsp:nvSpPr>
      <dsp:spPr>
        <a:xfrm>
          <a:off x="6092516" y="0"/>
          <a:ext cx="3678500" cy="1873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ru-RU" sz="6500" kern="1200" dirty="0" smtClean="0"/>
            <a:t> </a:t>
          </a:r>
          <a:endParaRPr lang="ru-RU" sz="6500" kern="1200" dirty="0"/>
        </a:p>
      </dsp:txBody>
      <dsp:txXfrm>
        <a:off x="6092516" y="0"/>
        <a:ext cx="3678500" cy="1873802"/>
      </dsp:txXfrm>
    </dsp:sp>
    <dsp:sp modelId="{2050F3CE-E7AA-4453-AC24-A45184D79ADD}">
      <dsp:nvSpPr>
        <dsp:cNvPr id="0" name=""/>
        <dsp:cNvSpPr/>
      </dsp:nvSpPr>
      <dsp:spPr>
        <a:xfrm>
          <a:off x="8422254" y="297113"/>
          <a:ext cx="1296016" cy="3786294"/>
        </a:xfrm>
        <a:prstGeom prst="upArrow">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783ED2-BD8E-4D27-A8EE-9A70D5120B98}">
      <dsp:nvSpPr>
        <dsp:cNvPr id="0" name=""/>
        <dsp:cNvSpPr/>
      </dsp:nvSpPr>
      <dsp:spPr>
        <a:xfrm>
          <a:off x="1724297" y="2587632"/>
          <a:ext cx="3678500" cy="1873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ru-RU" sz="6500" kern="1200" dirty="0" smtClean="0"/>
            <a:t> </a:t>
          </a:r>
          <a:endParaRPr lang="ru-RU" sz="6500" kern="1200" dirty="0"/>
        </a:p>
      </dsp:txBody>
      <dsp:txXfrm>
        <a:off x="1724297" y="2587632"/>
        <a:ext cx="3678500" cy="18738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AFFF1-ED18-4251-8842-382CDE930868}">
      <dsp:nvSpPr>
        <dsp:cNvPr id="0" name=""/>
        <dsp:cNvSpPr/>
      </dsp:nvSpPr>
      <dsp:spPr>
        <a:xfrm>
          <a:off x="3220" y="454637"/>
          <a:ext cx="3139950" cy="125598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ru-RU" sz="1800" kern="1200" dirty="0" smtClean="0"/>
            <a:t>Традиционные </a:t>
          </a:r>
          <a:endParaRPr lang="ru-RU" sz="1800" kern="1200" dirty="0"/>
        </a:p>
      </dsp:txBody>
      <dsp:txXfrm>
        <a:off x="3220" y="454637"/>
        <a:ext cx="3139950" cy="1255980"/>
      </dsp:txXfrm>
    </dsp:sp>
    <dsp:sp modelId="{88BD9919-E512-456D-B39E-92E47A5300B3}">
      <dsp:nvSpPr>
        <dsp:cNvPr id="0" name=""/>
        <dsp:cNvSpPr/>
      </dsp:nvSpPr>
      <dsp:spPr>
        <a:xfrm>
          <a:off x="3220" y="1710618"/>
          <a:ext cx="3139950" cy="28548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ru-RU" sz="1800" kern="1200" dirty="0" smtClean="0"/>
            <a:t>объяснение учителя</a:t>
          </a:r>
          <a:endParaRPr lang="ru-RU" sz="1800" kern="1200" dirty="0"/>
        </a:p>
        <a:p>
          <a:pPr marL="171450" lvl="1" indent="-171450" algn="l" defTabSz="800100">
            <a:lnSpc>
              <a:spcPct val="90000"/>
            </a:lnSpc>
            <a:spcBef>
              <a:spcPct val="0"/>
            </a:spcBef>
            <a:spcAft>
              <a:spcPct val="15000"/>
            </a:spcAft>
            <a:buChar char="••"/>
          </a:pPr>
          <a:r>
            <a:rPr lang="ru-RU" sz="1800" kern="1200" dirty="0" smtClean="0"/>
            <a:t>беседа</a:t>
          </a:r>
          <a:endParaRPr lang="ru-RU" sz="1800" kern="1200" dirty="0"/>
        </a:p>
        <a:p>
          <a:pPr marL="171450" lvl="1" indent="-171450" algn="l" defTabSz="800100">
            <a:lnSpc>
              <a:spcPct val="90000"/>
            </a:lnSpc>
            <a:spcBef>
              <a:spcPct val="0"/>
            </a:spcBef>
            <a:spcAft>
              <a:spcPct val="15000"/>
            </a:spcAft>
            <a:buChar char="••"/>
          </a:pPr>
          <a:r>
            <a:rPr lang="ru-RU" sz="1800" kern="1200" dirty="0" smtClean="0"/>
            <a:t>игровые методы</a:t>
          </a:r>
          <a:endParaRPr lang="ru-RU" sz="1800" kern="1200" dirty="0"/>
        </a:p>
        <a:p>
          <a:pPr marL="171450" lvl="1" indent="-171450" algn="l" defTabSz="800100">
            <a:lnSpc>
              <a:spcPct val="90000"/>
            </a:lnSpc>
            <a:spcBef>
              <a:spcPct val="0"/>
            </a:spcBef>
            <a:spcAft>
              <a:spcPct val="15000"/>
            </a:spcAft>
            <a:buChar char="••"/>
          </a:pPr>
          <a:r>
            <a:rPr lang="ru-RU" sz="1800" kern="1200" dirty="0" smtClean="0"/>
            <a:t>наглядные методы</a:t>
          </a:r>
          <a:endParaRPr lang="ru-RU" sz="1800" kern="1200" dirty="0"/>
        </a:p>
        <a:p>
          <a:pPr marL="171450" lvl="1" indent="-171450" algn="l" defTabSz="800100">
            <a:lnSpc>
              <a:spcPct val="90000"/>
            </a:lnSpc>
            <a:spcBef>
              <a:spcPct val="0"/>
            </a:spcBef>
            <a:spcAft>
              <a:spcPct val="15000"/>
            </a:spcAft>
            <a:buChar char="••"/>
          </a:pPr>
          <a:r>
            <a:rPr lang="ru-RU" sz="1800" kern="1200" dirty="0" smtClean="0"/>
            <a:t>практические методы</a:t>
          </a:r>
          <a:endParaRPr lang="ru-RU" sz="1800" kern="1200" dirty="0"/>
        </a:p>
      </dsp:txBody>
      <dsp:txXfrm>
        <a:off x="3220" y="1710618"/>
        <a:ext cx="3139950" cy="2854800"/>
      </dsp:txXfrm>
    </dsp:sp>
    <dsp:sp modelId="{81A96225-D367-47B2-9DF4-E3AF44CA5A79}">
      <dsp:nvSpPr>
        <dsp:cNvPr id="0" name=""/>
        <dsp:cNvSpPr/>
      </dsp:nvSpPr>
      <dsp:spPr>
        <a:xfrm>
          <a:off x="3582763" y="454637"/>
          <a:ext cx="3139950" cy="125598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ru-RU" sz="1800" kern="1200" dirty="0" smtClean="0"/>
            <a:t>Новые </a:t>
          </a:r>
          <a:endParaRPr lang="ru-RU" sz="1800" kern="1200" dirty="0"/>
        </a:p>
      </dsp:txBody>
      <dsp:txXfrm>
        <a:off x="3582763" y="454637"/>
        <a:ext cx="3139950" cy="1255980"/>
      </dsp:txXfrm>
    </dsp:sp>
    <dsp:sp modelId="{D1BF31CE-08E9-4F94-95AA-6A5BF6A1C941}">
      <dsp:nvSpPr>
        <dsp:cNvPr id="0" name=""/>
        <dsp:cNvSpPr/>
      </dsp:nvSpPr>
      <dsp:spPr>
        <a:xfrm>
          <a:off x="3582763" y="1710618"/>
          <a:ext cx="3139950" cy="28548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ru-RU" sz="1800" kern="1200" dirty="0" smtClean="0"/>
            <a:t>веб-</a:t>
          </a:r>
          <a:r>
            <a:rPr lang="ru-RU" sz="1800" kern="1200" dirty="0" err="1" smtClean="0"/>
            <a:t>квесты</a:t>
          </a:r>
          <a:endParaRPr lang="ru-RU" sz="1800" kern="1200" dirty="0"/>
        </a:p>
        <a:p>
          <a:pPr marL="171450" lvl="1" indent="-171450" algn="l" defTabSz="800100">
            <a:lnSpc>
              <a:spcPct val="90000"/>
            </a:lnSpc>
            <a:spcBef>
              <a:spcPct val="0"/>
            </a:spcBef>
            <a:spcAft>
              <a:spcPct val="15000"/>
            </a:spcAft>
            <a:buChar char="••"/>
          </a:pPr>
          <a:r>
            <a:rPr lang="ru-RU" sz="1800" kern="1200" dirty="0" smtClean="0"/>
            <a:t>вики </a:t>
          </a:r>
          <a:endParaRPr lang="ru-RU" sz="1800" kern="1200" dirty="0"/>
        </a:p>
        <a:p>
          <a:pPr marL="171450" lvl="1" indent="-171450" algn="l" defTabSz="800100">
            <a:lnSpc>
              <a:spcPct val="90000"/>
            </a:lnSpc>
            <a:spcBef>
              <a:spcPct val="0"/>
            </a:spcBef>
            <a:spcAft>
              <a:spcPct val="15000"/>
            </a:spcAft>
            <a:buChar char="••"/>
          </a:pPr>
          <a:r>
            <a:rPr lang="ru-RU" sz="1800" kern="1200" dirty="0" smtClean="0"/>
            <a:t>дополненная и виртуальная реальность</a:t>
          </a:r>
          <a:endParaRPr lang="ru-RU" sz="1800" kern="1200" dirty="0"/>
        </a:p>
      </dsp:txBody>
      <dsp:txXfrm>
        <a:off x="3582763" y="1710618"/>
        <a:ext cx="3139950" cy="2854800"/>
      </dsp:txXfrm>
    </dsp:sp>
    <dsp:sp modelId="{8492D170-6A51-4465-910A-03C3FFC3C24A}">
      <dsp:nvSpPr>
        <dsp:cNvPr id="0" name=""/>
        <dsp:cNvSpPr/>
      </dsp:nvSpPr>
      <dsp:spPr>
        <a:xfrm>
          <a:off x="7162307" y="454637"/>
          <a:ext cx="3139950" cy="125598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ru-RU" sz="1800" kern="1200" dirty="0" smtClean="0"/>
            <a:t>Интеграция с возможностями</a:t>
          </a:r>
          <a:endParaRPr lang="ru-RU" sz="1800" kern="1200" dirty="0"/>
        </a:p>
      </dsp:txBody>
      <dsp:txXfrm>
        <a:off x="7162307" y="454637"/>
        <a:ext cx="3139950" cy="1255980"/>
      </dsp:txXfrm>
    </dsp:sp>
    <dsp:sp modelId="{91E86177-6C60-4B78-A5D1-9CDB033B50FF}">
      <dsp:nvSpPr>
        <dsp:cNvPr id="0" name=""/>
        <dsp:cNvSpPr/>
      </dsp:nvSpPr>
      <dsp:spPr>
        <a:xfrm>
          <a:off x="7162307" y="1710618"/>
          <a:ext cx="3139950" cy="28548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ru-RU" sz="1800" kern="1200" dirty="0" smtClean="0"/>
            <a:t>курсов внеурочной деятельности</a:t>
          </a:r>
          <a:endParaRPr lang="ru-RU" sz="1800" kern="1200" dirty="0"/>
        </a:p>
        <a:p>
          <a:pPr marL="171450" lvl="1" indent="-171450" algn="l" defTabSz="800100">
            <a:lnSpc>
              <a:spcPct val="90000"/>
            </a:lnSpc>
            <a:spcBef>
              <a:spcPct val="0"/>
            </a:spcBef>
            <a:spcAft>
              <a:spcPct val="15000"/>
            </a:spcAft>
            <a:buChar char="••"/>
          </a:pPr>
          <a:r>
            <a:rPr lang="ru-RU" sz="1800" kern="1200" dirty="0" smtClean="0"/>
            <a:t>проектно-исследовательской деятельности</a:t>
          </a:r>
          <a:endParaRPr lang="ru-RU" sz="1800" kern="1200" dirty="0"/>
        </a:p>
        <a:p>
          <a:pPr marL="171450" lvl="1" indent="-171450" algn="l" defTabSz="800100">
            <a:lnSpc>
              <a:spcPct val="90000"/>
            </a:lnSpc>
            <a:spcBef>
              <a:spcPct val="0"/>
            </a:spcBef>
            <a:spcAft>
              <a:spcPct val="15000"/>
            </a:spcAft>
            <a:buChar char="••"/>
          </a:pPr>
          <a:r>
            <a:rPr lang="ru-RU" sz="1800" kern="1200" dirty="0" smtClean="0"/>
            <a:t>дополнительного образования</a:t>
          </a:r>
          <a:endParaRPr lang="ru-RU" sz="1800" kern="1200" dirty="0"/>
        </a:p>
      </dsp:txBody>
      <dsp:txXfrm>
        <a:off x="7162307" y="1710618"/>
        <a:ext cx="3139950" cy="2854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E0E82-5C62-4E51-9657-A0EC9CD1246A}">
      <dsp:nvSpPr>
        <dsp:cNvPr id="0" name=""/>
        <dsp:cNvSpPr/>
      </dsp:nvSpPr>
      <dsp:spPr>
        <a:xfrm>
          <a:off x="3969543" y="1786621"/>
          <a:ext cx="3117056" cy="494478"/>
        </a:xfrm>
        <a:custGeom>
          <a:avLst/>
          <a:gdLst/>
          <a:ahLst/>
          <a:cxnLst/>
          <a:rect l="0" t="0" r="0" b="0"/>
          <a:pathLst>
            <a:path>
              <a:moveTo>
                <a:pt x="0" y="0"/>
              </a:moveTo>
              <a:lnTo>
                <a:pt x="0" y="336972"/>
              </a:lnTo>
              <a:lnTo>
                <a:pt x="3117056" y="336972"/>
              </a:lnTo>
              <a:lnTo>
                <a:pt x="3117056" y="49447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1878C9-32D7-4901-A110-313EF32A0A34}">
      <dsp:nvSpPr>
        <dsp:cNvPr id="0" name=""/>
        <dsp:cNvSpPr/>
      </dsp:nvSpPr>
      <dsp:spPr>
        <a:xfrm>
          <a:off x="3969543" y="1786621"/>
          <a:ext cx="1039018" cy="494478"/>
        </a:xfrm>
        <a:custGeom>
          <a:avLst/>
          <a:gdLst/>
          <a:ahLst/>
          <a:cxnLst/>
          <a:rect l="0" t="0" r="0" b="0"/>
          <a:pathLst>
            <a:path>
              <a:moveTo>
                <a:pt x="0" y="0"/>
              </a:moveTo>
              <a:lnTo>
                <a:pt x="0" y="336972"/>
              </a:lnTo>
              <a:lnTo>
                <a:pt x="1039018" y="336972"/>
              </a:lnTo>
              <a:lnTo>
                <a:pt x="1039018" y="49447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FE0EC7-6D15-49E7-BA87-BF8B83C7F29C}">
      <dsp:nvSpPr>
        <dsp:cNvPr id="0" name=""/>
        <dsp:cNvSpPr/>
      </dsp:nvSpPr>
      <dsp:spPr>
        <a:xfrm>
          <a:off x="2930524" y="1786621"/>
          <a:ext cx="1039018" cy="494478"/>
        </a:xfrm>
        <a:custGeom>
          <a:avLst/>
          <a:gdLst/>
          <a:ahLst/>
          <a:cxnLst/>
          <a:rect l="0" t="0" r="0" b="0"/>
          <a:pathLst>
            <a:path>
              <a:moveTo>
                <a:pt x="1039018" y="0"/>
              </a:moveTo>
              <a:lnTo>
                <a:pt x="1039018" y="336972"/>
              </a:lnTo>
              <a:lnTo>
                <a:pt x="0" y="336972"/>
              </a:lnTo>
              <a:lnTo>
                <a:pt x="0" y="49447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1DC8C9-122F-40FE-B3AA-27D861417634}">
      <dsp:nvSpPr>
        <dsp:cNvPr id="0" name=""/>
        <dsp:cNvSpPr/>
      </dsp:nvSpPr>
      <dsp:spPr>
        <a:xfrm>
          <a:off x="852487" y="1786621"/>
          <a:ext cx="3117056" cy="494478"/>
        </a:xfrm>
        <a:custGeom>
          <a:avLst/>
          <a:gdLst/>
          <a:ahLst/>
          <a:cxnLst/>
          <a:rect l="0" t="0" r="0" b="0"/>
          <a:pathLst>
            <a:path>
              <a:moveTo>
                <a:pt x="3117056" y="0"/>
              </a:moveTo>
              <a:lnTo>
                <a:pt x="3117056" y="336972"/>
              </a:lnTo>
              <a:lnTo>
                <a:pt x="0" y="336972"/>
              </a:lnTo>
              <a:lnTo>
                <a:pt x="0" y="49447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D8433F-E36C-44BE-8D80-D3F5286EF3B1}">
      <dsp:nvSpPr>
        <dsp:cNvPr id="0" name=""/>
        <dsp:cNvSpPr/>
      </dsp:nvSpPr>
      <dsp:spPr>
        <a:xfrm>
          <a:off x="3119437" y="706986"/>
          <a:ext cx="1700212" cy="107963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7B383F-1DEB-4443-B160-C3F0DAD6D119}">
      <dsp:nvSpPr>
        <dsp:cNvPr id="0" name=""/>
        <dsp:cNvSpPr/>
      </dsp:nvSpPr>
      <dsp:spPr>
        <a:xfrm>
          <a:off x="3308350" y="886453"/>
          <a:ext cx="1700212" cy="107963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kern="1200" dirty="0" smtClean="0"/>
            <a:t>Активные методы обучения</a:t>
          </a:r>
          <a:endParaRPr lang="ru-RU" sz="1700" kern="1200" dirty="0"/>
        </a:p>
      </dsp:txBody>
      <dsp:txXfrm>
        <a:off x="3339971" y="918074"/>
        <a:ext cx="1636970" cy="1016392"/>
      </dsp:txXfrm>
    </dsp:sp>
    <dsp:sp modelId="{927E68DF-784F-46B9-A5FB-DE8E1BA329F4}">
      <dsp:nvSpPr>
        <dsp:cNvPr id="0" name=""/>
        <dsp:cNvSpPr/>
      </dsp:nvSpPr>
      <dsp:spPr>
        <a:xfrm>
          <a:off x="2381" y="2281099"/>
          <a:ext cx="1700212" cy="107963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F0150F-BDC5-45F3-818D-A943D9EBFAF8}">
      <dsp:nvSpPr>
        <dsp:cNvPr id="0" name=""/>
        <dsp:cNvSpPr/>
      </dsp:nvSpPr>
      <dsp:spPr>
        <a:xfrm>
          <a:off x="191293" y="2460566"/>
          <a:ext cx="1700212" cy="107963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kern="1200" dirty="0" smtClean="0"/>
            <a:t>Дискуссионные </a:t>
          </a:r>
          <a:endParaRPr lang="ru-RU" sz="1700" kern="1200" dirty="0"/>
        </a:p>
      </dsp:txBody>
      <dsp:txXfrm>
        <a:off x="222914" y="2492187"/>
        <a:ext cx="1636970" cy="1016392"/>
      </dsp:txXfrm>
    </dsp:sp>
    <dsp:sp modelId="{6874F814-7866-43F4-8BC9-F5D2EE2E1234}">
      <dsp:nvSpPr>
        <dsp:cNvPr id="0" name=""/>
        <dsp:cNvSpPr/>
      </dsp:nvSpPr>
      <dsp:spPr>
        <a:xfrm>
          <a:off x="2080418" y="2281099"/>
          <a:ext cx="1700212" cy="107963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49FCCA-E725-4A71-A96A-FC9E451F9515}">
      <dsp:nvSpPr>
        <dsp:cNvPr id="0" name=""/>
        <dsp:cNvSpPr/>
      </dsp:nvSpPr>
      <dsp:spPr>
        <a:xfrm>
          <a:off x="2269331" y="2460566"/>
          <a:ext cx="1700212" cy="107963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kern="1200" dirty="0" smtClean="0"/>
            <a:t>Игровые </a:t>
          </a:r>
          <a:endParaRPr lang="ru-RU" sz="1700" kern="1200" dirty="0"/>
        </a:p>
      </dsp:txBody>
      <dsp:txXfrm>
        <a:off x="2300952" y="2492187"/>
        <a:ext cx="1636970" cy="1016392"/>
      </dsp:txXfrm>
    </dsp:sp>
    <dsp:sp modelId="{9E2AE76C-6C5D-4FDD-A940-7E85B51F9EA0}">
      <dsp:nvSpPr>
        <dsp:cNvPr id="0" name=""/>
        <dsp:cNvSpPr/>
      </dsp:nvSpPr>
      <dsp:spPr>
        <a:xfrm>
          <a:off x="4158456" y="2281099"/>
          <a:ext cx="1700212" cy="107963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6B447C-E434-49AC-83D5-BAC975BAECDF}">
      <dsp:nvSpPr>
        <dsp:cNvPr id="0" name=""/>
        <dsp:cNvSpPr/>
      </dsp:nvSpPr>
      <dsp:spPr>
        <a:xfrm>
          <a:off x="4347368" y="2460566"/>
          <a:ext cx="1700212" cy="107963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kern="1200" dirty="0" smtClean="0"/>
            <a:t>Рейтинговые </a:t>
          </a:r>
          <a:endParaRPr lang="ru-RU" sz="1700" kern="1200" dirty="0"/>
        </a:p>
      </dsp:txBody>
      <dsp:txXfrm>
        <a:off x="4378989" y="2492187"/>
        <a:ext cx="1636970" cy="1016392"/>
      </dsp:txXfrm>
    </dsp:sp>
    <dsp:sp modelId="{493C1E41-20DA-4376-8A2A-490F4D87EA2C}">
      <dsp:nvSpPr>
        <dsp:cNvPr id="0" name=""/>
        <dsp:cNvSpPr/>
      </dsp:nvSpPr>
      <dsp:spPr>
        <a:xfrm>
          <a:off x="6236493" y="2281099"/>
          <a:ext cx="1700212" cy="107963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435AE0-0678-4E6D-A6E8-8EF80D74BE69}">
      <dsp:nvSpPr>
        <dsp:cNvPr id="0" name=""/>
        <dsp:cNvSpPr/>
      </dsp:nvSpPr>
      <dsp:spPr>
        <a:xfrm>
          <a:off x="6425406" y="2460566"/>
          <a:ext cx="1700212" cy="107963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kern="1200" dirty="0" err="1" smtClean="0"/>
            <a:t>Тренинговые</a:t>
          </a:r>
          <a:endParaRPr lang="ru-RU" sz="1700" kern="1200" dirty="0"/>
        </a:p>
      </dsp:txBody>
      <dsp:txXfrm>
        <a:off x="6457027" y="2492187"/>
        <a:ext cx="1636970" cy="101639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Rectangle 9"/>
          <p:cNvSpPr/>
          <p:nvPr/>
        </p:nvSpPr>
        <p:spPr>
          <a:xfrm>
            <a:off x="-1" y="-106680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3552728"/>
            <a:ext cx="7772400" cy="2870449"/>
          </a:xfrm>
        </p:spPr>
        <p:txBody>
          <a:bodyPr anchor="ctr">
            <a:normAutofit/>
          </a:bodyPr>
          <a:lstStyle>
            <a:lvl1pPr algn="r">
              <a:defRPr sz="5000" spc="200" baseline="0"/>
            </a:lvl1pPr>
          </a:lstStyle>
          <a:p>
            <a:r>
              <a:rPr lang="ru-RU" dirty="0" smtClean="0"/>
              <a:t>Образец заголовка</a:t>
            </a:r>
            <a:endParaRPr lang="en-US" dirty="0"/>
          </a:p>
        </p:txBody>
      </p:sp>
      <p:sp>
        <p:nvSpPr>
          <p:cNvPr id="3" name="Subtitle 2"/>
          <p:cNvSpPr>
            <a:spLocks noGrp="1"/>
          </p:cNvSpPr>
          <p:nvPr>
            <p:ph type="subTitle" idx="1"/>
          </p:nvPr>
        </p:nvSpPr>
        <p:spPr>
          <a:xfrm>
            <a:off x="8610600" y="3552728"/>
            <a:ext cx="3200400" cy="2870449"/>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lgn="l">
              <a:defRPr/>
            </a:lvl1pPr>
          </a:lstStyle>
          <a:p>
            <a:fld id="{4D0F9118-05F5-4249-93B5-AAC1B589035D}" type="datetimeFigureOut">
              <a:rPr lang="ru-RU" smtClean="0"/>
              <a:t>06.12.2024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A82D69-5EA4-4CE1-ADBF-64E0C8558314}" type="slidenum">
              <a:rPr lang="ru-RU" smtClean="0"/>
              <a:t>‹#›</a:t>
            </a:fld>
            <a:endParaRPr lang="ru-RU"/>
          </a:p>
        </p:txBody>
      </p:sp>
    </p:spTree>
    <p:extLst>
      <p:ext uri="{BB962C8B-B14F-4D97-AF65-F5344CB8AC3E}">
        <p14:creationId xmlns:p14="http://schemas.microsoft.com/office/powerpoint/2010/main" val="3716245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D0F9118-05F5-4249-93B5-AAC1B589035D}" type="datetimeFigureOut">
              <a:rPr lang="ru-RU" smtClean="0"/>
              <a:t>06.12.2024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A82D69-5EA4-4CE1-ADBF-64E0C8558314}" type="slidenum">
              <a:rPr lang="ru-RU" smtClean="0"/>
              <a:t>‹#›</a:t>
            </a:fld>
            <a:endParaRPr lang="ru-RU"/>
          </a:p>
        </p:txBody>
      </p:sp>
    </p:spTree>
    <p:extLst>
      <p:ext uri="{BB962C8B-B14F-4D97-AF65-F5344CB8AC3E}">
        <p14:creationId xmlns:p14="http://schemas.microsoft.com/office/powerpoint/2010/main" val="2685213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D0F9118-05F5-4249-93B5-AAC1B589035D}" type="datetimeFigureOut">
              <a:rPr lang="ru-RU" smtClean="0"/>
              <a:t>06.12.2024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A82D69-5EA4-4CE1-ADBF-64E0C8558314}" type="slidenum">
              <a:rPr lang="ru-RU" smtClean="0"/>
              <a:t>‹#›</a:t>
            </a:fld>
            <a:endParaRPr lang="ru-RU"/>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8034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D0F9118-05F5-4249-93B5-AAC1B589035D}" type="datetimeFigureOut">
              <a:rPr lang="ru-RU" smtClean="0"/>
              <a:t>06.12.2024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A82D69-5EA4-4CE1-ADBF-64E0C8558314}" type="slidenum">
              <a:rPr lang="ru-RU" smtClean="0"/>
              <a:t>‹#›</a:t>
            </a:fld>
            <a:endParaRPr lang="ru-RU"/>
          </a:p>
        </p:txBody>
      </p:sp>
    </p:spTree>
    <p:extLst>
      <p:ext uri="{BB962C8B-B14F-4D97-AF65-F5344CB8AC3E}">
        <p14:creationId xmlns:p14="http://schemas.microsoft.com/office/powerpoint/2010/main" val="22442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D0F9118-05F5-4249-93B5-AAC1B589035D}" type="datetimeFigureOut">
              <a:rPr lang="ru-RU" smtClean="0"/>
              <a:t>06.12.2024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A82D69-5EA4-4CE1-ADBF-64E0C8558314}" type="slidenum">
              <a:rPr lang="ru-RU" smtClean="0"/>
              <a:t>‹#›</a:t>
            </a:fld>
            <a:endParaRPr lang="ru-RU"/>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7558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D0F9118-05F5-4249-93B5-AAC1B589035D}" type="datetimeFigureOut">
              <a:rPr lang="ru-RU" smtClean="0"/>
              <a:t>06.12.2024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CA82D69-5EA4-4CE1-ADBF-64E0C8558314}" type="slidenum">
              <a:rPr lang="ru-RU" smtClean="0"/>
              <a:t>‹#›</a:t>
            </a:fld>
            <a:endParaRPr lang="ru-RU"/>
          </a:p>
        </p:txBody>
      </p:sp>
    </p:spTree>
    <p:extLst>
      <p:ext uri="{BB962C8B-B14F-4D97-AF65-F5344CB8AC3E}">
        <p14:creationId xmlns:p14="http://schemas.microsoft.com/office/powerpoint/2010/main" val="3315204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24128" y="2967788"/>
            <a:ext cx="4754880" cy="33415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ru-RU" smtClean="0"/>
              <a:t>Образец текста</a:t>
            </a:r>
          </a:p>
        </p:txBody>
      </p:sp>
      <p:sp>
        <p:nvSpPr>
          <p:cNvPr id="6" name="Content Placeholder 5"/>
          <p:cNvSpPr>
            <a:spLocks noGrp="1"/>
          </p:cNvSpPr>
          <p:nvPr>
            <p:ph sz="quarter" idx="4"/>
          </p:nvPr>
        </p:nvSpPr>
        <p:spPr>
          <a:xfrm>
            <a:off x="5990888" y="2967788"/>
            <a:ext cx="4754880" cy="33415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D0F9118-05F5-4249-93B5-AAC1B589035D}" type="datetimeFigureOut">
              <a:rPr lang="ru-RU" smtClean="0"/>
              <a:t>06.12.2024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CA82D69-5EA4-4CE1-ADBF-64E0C8558314}" type="slidenum">
              <a:rPr lang="ru-RU" smtClean="0"/>
              <a:t>‹#›</a:t>
            </a:fld>
            <a:endParaRPr lang="ru-RU"/>
          </a:p>
        </p:txBody>
      </p:sp>
    </p:spTree>
    <p:extLst>
      <p:ext uri="{BB962C8B-B14F-4D97-AF65-F5344CB8AC3E}">
        <p14:creationId xmlns:p14="http://schemas.microsoft.com/office/powerpoint/2010/main" val="98291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D0F9118-05F5-4249-93B5-AAC1B589035D}" type="datetimeFigureOut">
              <a:rPr lang="ru-RU" smtClean="0"/>
              <a:t>06.12.2024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CA82D69-5EA4-4CE1-ADBF-64E0C8558314}" type="slidenum">
              <a:rPr lang="ru-RU" smtClean="0"/>
              <a:t>‹#›</a:t>
            </a:fld>
            <a:endParaRPr lang="ru-RU"/>
          </a:p>
        </p:txBody>
      </p:sp>
    </p:spTree>
    <p:extLst>
      <p:ext uri="{BB962C8B-B14F-4D97-AF65-F5344CB8AC3E}">
        <p14:creationId xmlns:p14="http://schemas.microsoft.com/office/powerpoint/2010/main" val="1180160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F9118-05F5-4249-93B5-AAC1B589035D}" type="datetimeFigureOut">
              <a:rPr lang="ru-RU" smtClean="0"/>
              <a:t>06.12.2024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CA82D69-5EA4-4CE1-ADBF-64E0C8558314}" type="slidenum">
              <a:rPr lang="ru-RU" smtClean="0"/>
              <a:t>‹#›</a:t>
            </a:fld>
            <a:endParaRPr lang="ru-RU"/>
          </a:p>
        </p:txBody>
      </p:sp>
    </p:spTree>
    <p:extLst>
      <p:ext uri="{BB962C8B-B14F-4D97-AF65-F5344CB8AC3E}">
        <p14:creationId xmlns:p14="http://schemas.microsoft.com/office/powerpoint/2010/main" val="3121979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ru-RU" smtClean="0"/>
              <a:t>Образец заголовка</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D0F9118-05F5-4249-93B5-AAC1B589035D}" type="datetimeFigureOut">
              <a:rPr lang="ru-RU" smtClean="0"/>
              <a:t>06.12.2024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CA82D69-5EA4-4CE1-ADBF-64E0C8558314}" type="slidenum">
              <a:rPr lang="ru-RU" smtClean="0"/>
              <a:t>‹#›</a:t>
            </a:fld>
            <a:endParaRPr lang="ru-RU"/>
          </a:p>
        </p:txBody>
      </p:sp>
    </p:spTree>
    <p:extLst>
      <p:ext uri="{BB962C8B-B14F-4D97-AF65-F5344CB8AC3E}">
        <p14:creationId xmlns:p14="http://schemas.microsoft.com/office/powerpoint/2010/main" val="1870211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D0F9118-05F5-4249-93B5-AAC1B589035D}" type="datetimeFigureOut">
              <a:rPr lang="ru-RU" smtClean="0"/>
              <a:t>06.12.2024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CA82D69-5EA4-4CE1-ADBF-64E0C8558314}" type="slidenum">
              <a:rPr lang="ru-RU" smtClean="0"/>
              <a:t>‹#›</a:t>
            </a:fld>
            <a:endParaRPr lang="ru-RU"/>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8125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D0F9118-05F5-4249-93B5-AAC1B589035D}" type="datetimeFigureOut">
              <a:rPr lang="ru-RU" smtClean="0"/>
              <a:t>06.12.2024</a:t>
            </a:fld>
            <a:endParaRPr lang="ru-RU"/>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ru-RU"/>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CA82D69-5EA4-4CE1-ADBF-64E0C8558314}" type="slidenum">
              <a:rPr lang="ru-RU" smtClean="0"/>
              <a:t>‹#›</a:t>
            </a:fld>
            <a:endParaRPr lang="ru-RU"/>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78311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edsoo.ru/mr-informatika/"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hyperlink" Target="https://bosova.ru/" TargetMode="Externa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hyperlink" Target="https://education.yandex.ru/lab/library/informatics/?end=2024-12-08&amp;grade=9&amp;referrerLinkId=MTU5MjI2ODc.WsNWVtRFJjHDD342e2Mv74c50sI&amp;start=2024-12-02" TargetMode="External"/><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hyperlink" Target="https://fioco.ru/obraztsi_i_opisaniya_vpr_2025" TargetMode="External"/><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hyperlink" Target="https://edsoo.ru/metodicheskie-seminary/ms-informatika-plan/"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s://vk.com/video-215962627_456239981"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 y="3552728"/>
            <a:ext cx="12192001" cy="2870449"/>
          </a:xfrm>
        </p:spPr>
        <p:txBody>
          <a:bodyPr>
            <a:normAutofit/>
          </a:bodyPr>
          <a:lstStyle/>
          <a:p>
            <a:r>
              <a:rPr lang="ru-RU" dirty="0"/>
              <a:t>Обновленный ФГОС ООО и СОО. Информатика. </a:t>
            </a:r>
            <a:r>
              <a:rPr lang="en-US" dirty="0" smtClean="0"/>
              <a:t/>
            </a:r>
            <a:br>
              <a:rPr lang="en-US" dirty="0" smtClean="0"/>
            </a:br>
            <a:r>
              <a:rPr lang="ru-RU" dirty="0" smtClean="0"/>
              <a:t>Углубленный </a:t>
            </a:r>
            <a:r>
              <a:rPr lang="ru-RU" dirty="0"/>
              <a:t>уровень изучения</a:t>
            </a:r>
          </a:p>
        </p:txBody>
      </p:sp>
      <p:sp>
        <p:nvSpPr>
          <p:cNvPr id="3" name="Подзаголовок 2"/>
          <p:cNvSpPr>
            <a:spLocks noGrp="1"/>
          </p:cNvSpPr>
          <p:nvPr>
            <p:ph type="subTitle" idx="1"/>
          </p:nvPr>
        </p:nvSpPr>
        <p:spPr>
          <a:xfrm>
            <a:off x="10202333" y="6036733"/>
            <a:ext cx="1634066" cy="538844"/>
          </a:xfrm>
        </p:spPr>
        <p:txBody>
          <a:bodyPr>
            <a:normAutofit fontScale="62500" lnSpcReduction="20000"/>
          </a:bodyPr>
          <a:lstStyle/>
          <a:p>
            <a:r>
              <a:rPr lang="ru-RU" dirty="0" smtClean="0"/>
              <a:t>С.Ю. Белянчева</a:t>
            </a:r>
            <a:br>
              <a:rPr lang="ru-RU" dirty="0" smtClean="0"/>
            </a:br>
            <a:r>
              <a:rPr lang="ru-RU" dirty="0" smtClean="0"/>
              <a:t>старший методист ЦИТ</a:t>
            </a:r>
            <a:br>
              <a:rPr lang="ru-RU" dirty="0" smtClean="0"/>
            </a:br>
            <a:r>
              <a:rPr lang="ru-RU" dirty="0" smtClean="0"/>
              <a:t>ГАУ ДПО ЯО ИРО</a:t>
            </a:r>
            <a:endParaRPr lang="ru-RU" dirty="0"/>
          </a:p>
        </p:txBody>
      </p:sp>
    </p:spTree>
    <p:extLst>
      <p:ext uri="{BB962C8B-B14F-4D97-AF65-F5344CB8AC3E}">
        <p14:creationId xmlns:p14="http://schemas.microsoft.com/office/powerpoint/2010/main" val="100482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Основные цели (ФРП 7-9)</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843051294"/>
              </p:ext>
            </p:extLst>
          </p:nvPr>
        </p:nvGraphicFramePr>
        <p:xfrm>
          <a:off x="719666" y="1847765"/>
          <a:ext cx="10811934" cy="2931160"/>
        </p:xfrm>
        <a:graphic>
          <a:graphicData uri="http://schemas.openxmlformats.org/drawingml/2006/table">
            <a:tbl>
              <a:tblPr firstRow="1" bandRow="1">
                <a:tableStyleId>{5C22544A-7EE6-4342-B048-85BDC9FD1C3A}</a:tableStyleId>
              </a:tblPr>
              <a:tblGrid>
                <a:gridCol w="5405967">
                  <a:extLst>
                    <a:ext uri="{9D8B030D-6E8A-4147-A177-3AD203B41FA5}">
                      <a16:colId xmlns:a16="http://schemas.microsoft.com/office/drawing/2014/main" xmlns="" val="20000"/>
                    </a:ext>
                  </a:extLst>
                </a:gridCol>
                <a:gridCol w="5405967">
                  <a:extLst>
                    <a:ext uri="{9D8B030D-6E8A-4147-A177-3AD203B41FA5}">
                      <a16:colId xmlns:a16="http://schemas.microsoft.com/office/drawing/2014/main" xmlns="" val="20001"/>
                    </a:ext>
                  </a:extLst>
                </a:gridCol>
              </a:tblGrid>
              <a:tr h="370840">
                <a:tc>
                  <a:txBody>
                    <a:bodyPr/>
                    <a:lstStyle/>
                    <a:p>
                      <a:r>
                        <a:rPr lang="ru-RU" dirty="0" smtClean="0"/>
                        <a:t>Базовый уровень</a:t>
                      </a:r>
                      <a:endParaRPr lang="ru-RU" dirty="0"/>
                    </a:p>
                  </a:txBody>
                  <a:tcPr/>
                </a:tc>
                <a:tc>
                  <a:txBody>
                    <a:bodyPr/>
                    <a:lstStyle/>
                    <a:p>
                      <a:r>
                        <a:rPr lang="ru-RU" dirty="0" smtClean="0"/>
                        <a:t>Углубленный уровень</a:t>
                      </a:r>
                      <a:endParaRPr lang="ru-RU" dirty="0"/>
                    </a:p>
                  </a:txBody>
                  <a:tcPr/>
                </a:tc>
                <a:extLst>
                  <a:ext uri="{0D108BD9-81ED-4DB2-BD59-A6C34878D82A}">
                    <a16:rowId xmlns:a16="http://schemas.microsoft.com/office/drawing/2014/main" xmlns="" val="10000"/>
                  </a:ext>
                </a:extLst>
              </a:tr>
              <a:tr h="2226395">
                <a:tc>
                  <a:txBody>
                    <a:bodyPr/>
                    <a:lstStyle/>
                    <a:p>
                      <a:r>
                        <a:rPr lang="ru-RU" b="1" dirty="0" smtClean="0"/>
                        <a:t>обеспечение условий, способствующих развитию</a:t>
                      </a:r>
                      <a:r>
                        <a:rPr lang="ru-RU" baseline="0" dirty="0" smtClean="0"/>
                        <a:t> </a:t>
                      </a:r>
                      <a:r>
                        <a:rPr lang="ru-RU" dirty="0" smtClean="0"/>
                        <a:t>алгоритмического мышления как необходимого условия профессиональной деятельности в современном информационном обществе, предполагающего способность обучающегося разбивать сложные задачи на более простые подзадачи, сравнивать новые задачи с задачами, решёнными ранее, определять шаги для достижения результата и так далее;</a:t>
                      </a:r>
                      <a:endParaRPr lang="ru-RU" dirty="0"/>
                    </a:p>
                  </a:txBody>
                  <a:tcPr/>
                </a:tc>
                <a:tc>
                  <a:txBody>
                    <a:bodyPr/>
                    <a:lstStyle/>
                    <a:p>
                      <a:r>
                        <a:rPr lang="ru-RU" b="1" dirty="0" smtClean="0"/>
                        <a:t>развитие</a:t>
                      </a:r>
                      <a:r>
                        <a:rPr lang="ru-RU" dirty="0" smtClean="0"/>
                        <a:t> алгоритмического мышления как необходимого условия профессиональной деятельности в современном информационном обществе, предполагающего способность обучающегося разбивать сложные задачи на более простые подзадачи, сравнивать новые задачи с задачами, решёнными ранее, определять шаги для достижения результата и так далее;</a:t>
                      </a:r>
                    </a:p>
                    <a:p>
                      <a:endParaRPr lang="ru-RU"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432772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Примеры различий углубленного уровня</a:t>
            </a: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1428622985"/>
              </p:ext>
            </p:extLst>
          </p:nvPr>
        </p:nvGraphicFramePr>
        <p:xfrm>
          <a:off x="149291" y="1979583"/>
          <a:ext cx="11812554" cy="3657600"/>
        </p:xfrm>
        <a:graphic>
          <a:graphicData uri="http://schemas.openxmlformats.org/drawingml/2006/table">
            <a:tbl>
              <a:tblPr firstRow="1" bandRow="1">
                <a:tableStyleId>{5C22544A-7EE6-4342-B048-85BDC9FD1C3A}</a:tableStyleId>
              </a:tblPr>
              <a:tblGrid>
                <a:gridCol w="3937518">
                  <a:extLst>
                    <a:ext uri="{9D8B030D-6E8A-4147-A177-3AD203B41FA5}">
                      <a16:colId xmlns:a16="http://schemas.microsoft.com/office/drawing/2014/main" xmlns="" val="20000"/>
                    </a:ext>
                  </a:extLst>
                </a:gridCol>
                <a:gridCol w="3937518">
                  <a:extLst>
                    <a:ext uri="{9D8B030D-6E8A-4147-A177-3AD203B41FA5}">
                      <a16:colId xmlns:a16="http://schemas.microsoft.com/office/drawing/2014/main" xmlns="" val="20001"/>
                    </a:ext>
                  </a:extLst>
                </a:gridCol>
                <a:gridCol w="3937518">
                  <a:extLst>
                    <a:ext uri="{9D8B030D-6E8A-4147-A177-3AD203B41FA5}">
                      <a16:colId xmlns:a16="http://schemas.microsoft.com/office/drawing/2014/main" xmlns="" val="20002"/>
                    </a:ext>
                  </a:extLst>
                </a:gridCol>
              </a:tblGrid>
              <a:tr h="370840">
                <a:tc>
                  <a:txBody>
                    <a:bodyPr/>
                    <a:lstStyle/>
                    <a:p>
                      <a:pPr algn="ctr"/>
                      <a:r>
                        <a:rPr lang="ru-RU" dirty="0" smtClean="0"/>
                        <a:t>Наименование</a:t>
                      </a:r>
                    </a:p>
                    <a:p>
                      <a:pPr algn="ctr"/>
                      <a:r>
                        <a:rPr lang="ru-RU" dirty="0" smtClean="0"/>
                        <a:t>разделов и тем</a:t>
                      </a:r>
                      <a:endParaRPr lang="ru-RU" dirty="0"/>
                    </a:p>
                  </a:txBody>
                  <a:tcPr/>
                </a:tc>
                <a:tc>
                  <a:txBody>
                    <a:bodyPr/>
                    <a:lstStyle/>
                    <a:p>
                      <a:pPr algn="ctr"/>
                      <a:r>
                        <a:rPr lang="ru-RU" dirty="0" smtClean="0"/>
                        <a:t>Программное содержание </a:t>
                      </a:r>
                      <a:endParaRPr lang="ru-RU" dirty="0"/>
                    </a:p>
                  </a:txBody>
                  <a:tcPr/>
                </a:tc>
                <a:tc>
                  <a:txBody>
                    <a:bodyPr/>
                    <a:lstStyle/>
                    <a:p>
                      <a:pPr algn="ctr"/>
                      <a:r>
                        <a:rPr lang="ru-RU" dirty="0" smtClean="0"/>
                        <a:t>Основные виды деятельности</a:t>
                      </a:r>
                    </a:p>
                    <a:p>
                      <a:pPr algn="ctr"/>
                      <a:r>
                        <a:rPr lang="ru-RU" dirty="0" smtClean="0"/>
                        <a:t>обучающихся</a:t>
                      </a:r>
                      <a:endParaRPr lang="ru-RU" dirty="0"/>
                    </a:p>
                  </a:txBody>
                  <a:tcPr/>
                </a:tc>
                <a:extLst>
                  <a:ext uri="{0D108BD9-81ED-4DB2-BD59-A6C34878D82A}">
                    <a16:rowId xmlns:a16="http://schemas.microsoft.com/office/drawing/2014/main" xmlns="" val="10000"/>
                  </a:ext>
                </a:extLst>
              </a:tr>
              <a:tr h="370840">
                <a:tc>
                  <a:txBody>
                    <a:bodyPr/>
                    <a:lstStyle/>
                    <a:p>
                      <a:r>
                        <a:rPr lang="ru-RU" dirty="0" smtClean="0"/>
                        <a:t>Компьютер – универсальное</a:t>
                      </a:r>
                    </a:p>
                    <a:p>
                      <a:r>
                        <a:rPr lang="ru-RU" dirty="0" smtClean="0"/>
                        <a:t>устройство обработки данных</a:t>
                      </a:r>
                      <a:endParaRPr lang="ru-RU" dirty="0"/>
                    </a:p>
                  </a:txBody>
                  <a:tcPr/>
                </a:tc>
                <a:tc>
                  <a:txBody>
                    <a:bodyPr/>
                    <a:lstStyle/>
                    <a:p>
                      <a:endParaRPr lang="ru-RU" dirty="0"/>
                    </a:p>
                  </a:txBody>
                  <a:tcPr/>
                </a:tc>
                <a:tc>
                  <a:txBody>
                    <a:bodyPr/>
                    <a:lstStyle/>
                    <a:p>
                      <a:r>
                        <a:rPr lang="ru-RU" dirty="0" smtClean="0"/>
                        <a:t>Получать (БУ: Изучать) информацию</a:t>
                      </a:r>
                    </a:p>
                    <a:p>
                      <a:r>
                        <a:rPr lang="ru-RU" dirty="0" smtClean="0"/>
                        <a:t>о характеристиках компьютера.</a:t>
                      </a:r>
                    </a:p>
                    <a:p>
                      <a:r>
                        <a:rPr lang="ru-RU" dirty="0" smtClean="0"/>
                        <a:t>Приводить примеры задач,</a:t>
                      </a:r>
                    </a:p>
                    <a:p>
                      <a:r>
                        <a:rPr lang="ru-RU" dirty="0" smtClean="0"/>
                        <a:t>решаемых на суперкомпьютерах.</a:t>
                      </a:r>
                    </a:p>
                  </a:txBody>
                  <a:tcPr/>
                </a:tc>
                <a:extLst>
                  <a:ext uri="{0D108BD9-81ED-4DB2-BD59-A6C34878D82A}">
                    <a16:rowId xmlns:a16="http://schemas.microsoft.com/office/drawing/2014/main" xmlns="" val="10001"/>
                  </a:ext>
                </a:extLst>
              </a:tr>
              <a:tr h="370840">
                <a:tc>
                  <a:txBody>
                    <a:bodyPr/>
                    <a:lstStyle/>
                    <a:p>
                      <a:r>
                        <a:rPr lang="ru-RU" dirty="0" smtClean="0"/>
                        <a:t>Информация и информационные</a:t>
                      </a:r>
                    </a:p>
                    <a:p>
                      <a:r>
                        <a:rPr lang="ru-RU" dirty="0" smtClean="0"/>
                        <a:t>процессы</a:t>
                      </a:r>
                      <a:endParaRPr lang="ru-RU" dirty="0"/>
                    </a:p>
                  </a:txBody>
                  <a:tcPr/>
                </a:tc>
                <a:tc>
                  <a:txBody>
                    <a:bodyPr/>
                    <a:lstStyle/>
                    <a:p>
                      <a:endParaRPr lang="ru-RU" dirty="0"/>
                    </a:p>
                  </a:txBody>
                  <a:tcPr/>
                </a:tc>
                <a:tc>
                  <a:txBody>
                    <a:bodyPr/>
                    <a:lstStyle/>
                    <a:p>
                      <a:r>
                        <a:rPr lang="ru-RU" dirty="0" smtClean="0"/>
                        <a:t>Описывать (БУ: Изучать возможность описания) непрерывные объекты и</a:t>
                      </a:r>
                    </a:p>
                    <a:p>
                      <a:r>
                        <a:rPr lang="ru-RU" dirty="0" smtClean="0"/>
                        <a:t>процессы с помощью дискретных</a:t>
                      </a:r>
                    </a:p>
                    <a:p>
                      <a:r>
                        <a:rPr lang="ru-RU" dirty="0" smtClean="0"/>
                        <a:t>данных.</a:t>
                      </a:r>
                      <a:endParaRPr lang="ru-RU" dirty="0"/>
                    </a:p>
                  </a:txBody>
                  <a:tcPr/>
                </a:tc>
                <a:extLst>
                  <a:ext uri="{0D108BD9-81ED-4DB2-BD59-A6C34878D82A}">
                    <a16:rowId xmlns:a16="http://schemas.microsoft.com/office/drawing/2014/main" xmlns="" val="10002"/>
                  </a:ext>
                </a:extLst>
              </a:tr>
              <a:tr h="370840">
                <a:tc>
                  <a:txBody>
                    <a:bodyPr/>
                    <a:lstStyle/>
                    <a:p>
                      <a:r>
                        <a:rPr lang="ru-RU" dirty="0" smtClean="0"/>
                        <a:t>Представление информации</a:t>
                      </a:r>
                      <a:endParaRPr lang="ru-RU" dirty="0"/>
                    </a:p>
                  </a:txBody>
                  <a:tcPr/>
                </a:tc>
                <a:tc>
                  <a:txBody>
                    <a:bodyPr/>
                    <a:lstStyle/>
                    <a:p>
                      <a:r>
                        <a:rPr lang="ru-RU" dirty="0" smtClean="0"/>
                        <a:t>Кодирование цвета. Модели RGB (БУ), CMYK, HSL. </a:t>
                      </a:r>
                      <a:endParaRPr lang="ru-RU" dirty="0"/>
                    </a:p>
                  </a:txBody>
                  <a:tcPr/>
                </a:tc>
                <a:tc>
                  <a:txBody>
                    <a:bodyPr/>
                    <a:lstStyle/>
                    <a:p>
                      <a:r>
                        <a:rPr lang="ru-RU" dirty="0" smtClean="0"/>
                        <a:t>Оценивать скорость передачи</a:t>
                      </a:r>
                    </a:p>
                    <a:p>
                      <a:r>
                        <a:rPr lang="ru-RU" dirty="0" smtClean="0"/>
                        <a:t>данных.</a:t>
                      </a:r>
                      <a:endParaRPr lang="ru-RU"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068973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Примеры различий углубленного уровня</a:t>
            </a: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3248408788"/>
              </p:ext>
            </p:extLst>
          </p:nvPr>
        </p:nvGraphicFramePr>
        <p:xfrm>
          <a:off x="149291" y="1979583"/>
          <a:ext cx="11812554" cy="3566160"/>
        </p:xfrm>
        <a:graphic>
          <a:graphicData uri="http://schemas.openxmlformats.org/drawingml/2006/table">
            <a:tbl>
              <a:tblPr firstRow="1" bandRow="1">
                <a:tableStyleId>{5C22544A-7EE6-4342-B048-85BDC9FD1C3A}</a:tableStyleId>
              </a:tblPr>
              <a:tblGrid>
                <a:gridCol w="3937518">
                  <a:extLst>
                    <a:ext uri="{9D8B030D-6E8A-4147-A177-3AD203B41FA5}">
                      <a16:colId xmlns:a16="http://schemas.microsoft.com/office/drawing/2014/main" xmlns="" val="20000"/>
                    </a:ext>
                  </a:extLst>
                </a:gridCol>
                <a:gridCol w="3937518">
                  <a:extLst>
                    <a:ext uri="{9D8B030D-6E8A-4147-A177-3AD203B41FA5}">
                      <a16:colId xmlns:a16="http://schemas.microsoft.com/office/drawing/2014/main" xmlns="" val="20001"/>
                    </a:ext>
                  </a:extLst>
                </a:gridCol>
                <a:gridCol w="3937518">
                  <a:extLst>
                    <a:ext uri="{9D8B030D-6E8A-4147-A177-3AD203B41FA5}">
                      <a16:colId xmlns:a16="http://schemas.microsoft.com/office/drawing/2014/main" xmlns="" val="20002"/>
                    </a:ext>
                  </a:extLst>
                </a:gridCol>
              </a:tblGrid>
              <a:tr h="370840">
                <a:tc>
                  <a:txBody>
                    <a:bodyPr/>
                    <a:lstStyle/>
                    <a:p>
                      <a:pPr algn="ctr"/>
                      <a:r>
                        <a:rPr lang="ru-RU" dirty="0" smtClean="0"/>
                        <a:t>Наименование</a:t>
                      </a:r>
                    </a:p>
                    <a:p>
                      <a:pPr algn="ctr"/>
                      <a:r>
                        <a:rPr lang="ru-RU" dirty="0" smtClean="0"/>
                        <a:t>разделов и тем</a:t>
                      </a:r>
                      <a:endParaRPr lang="ru-RU" dirty="0"/>
                    </a:p>
                  </a:txBody>
                  <a:tcPr/>
                </a:tc>
                <a:tc>
                  <a:txBody>
                    <a:bodyPr/>
                    <a:lstStyle/>
                    <a:p>
                      <a:pPr algn="ctr"/>
                      <a:r>
                        <a:rPr lang="ru-RU" dirty="0" smtClean="0"/>
                        <a:t>Программное содержание </a:t>
                      </a:r>
                      <a:endParaRPr lang="ru-RU" dirty="0"/>
                    </a:p>
                  </a:txBody>
                  <a:tcPr/>
                </a:tc>
                <a:tc>
                  <a:txBody>
                    <a:bodyPr/>
                    <a:lstStyle/>
                    <a:p>
                      <a:pPr algn="ctr"/>
                      <a:r>
                        <a:rPr lang="ru-RU" dirty="0" smtClean="0"/>
                        <a:t>Основные виды деятельности</a:t>
                      </a:r>
                    </a:p>
                    <a:p>
                      <a:pPr algn="ctr"/>
                      <a:r>
                        <a:rPr lang="ru-RU" dirty="0" smtClean="0"/>
                        <a:t>обучающихся</a:t>
                      </a:r>
                      <a:endParaRPr lang="ru-RU" dirty="0"/>
                    </a:p>
                  </a:txBody>
                  <a:tcPr/>
                </a:tc>
                <a:extLst>
                  <a:ext uri="{0D108BD9-81ED-4DB2-BD59-A6C34878D82A}">
                    <a16:rowId xmlns:a16="http://schemas.microsoft.com/office/drawing/2014/main" xmlns="" val="10000"/>
                  </a:ext>
                </a:extLst>
              </a:tr>
              <a:tr h="370840">
                <a:tc>
                  <a:txBody>
                    <a:bodyPr/>
                    <a:lstStyle/>
                    <a:p>
                      <a:r>
                        <a:rPr lang="ru-RU" dirty="0" smtClean="0"/>
                        <a:t>Исполнители и алгоритмы.</a:t>
                      </a:r>
                    </a:p>
                    <a:p>
                      <a:r>
                        <a:rPr lang="ru-RU" dirty="0" smtClean="0"/>
                        <a:t>Алгоритмические Конструкции</a:t>
                      </a:r>
                      <a:endParaRPr lang="ru-RU" dirty="0"/>
                    </a:p>
                  </a:txBody>
                  <a:tcPr/>
                </a:tc>
                <a:tc>
                  <a:txBody>
                    <a:bodyPr/>
                    <a:lstStyle/>
                    <a:p>
                      <a:r>
                        <a:rPr lang="ru-RU" dirty="0" smtClean="0"/>
                        <a:t>Использование параметров</a:t>
                      </a:r>
                    </a:p>
                    <a:p>
                      <a:r>
                        <a:rPr lang="ru-RU" dirty="0" smtClean="0"/>
                        <a:t>для изменения результатов работы</a:t>
                      </a:r>
                    </a:p>
                    <a:p>
                      <a:r>
                        <a:rPr lang="ru-RU" dirty="0" smtClean="0"/>
                        <a:t>вспомогательных алгоритмов.</a:t>
                      </a:r>
                    </a:p>
                    <a:p>
                      <a:r>
                        <a:rPr lang="ru-RU" dirty="0" smtClean="0"/>
                        <a:t>Анализ алгоритмов для исполнителей.</a:t>
                      </a:r>
                    </a:p>
                    <a:p>
                      <a:r>
                        <a:rPr lang="ru-RU" dirty="0" smtClean="0"/>
                        <a:t>Выполнение алгоритмов вручную</a:t>
                      </a:r>
                    </a:p>
                    <a:p>
                      <a:r>
                        <a:rPr lang="ru-RU" dirty="0" smtClean="0"/>
                        <a:t>и на компьютере. Синтаксические и</a:t>
                      </a:r>
                    </a:p>
                    <a:p>
                      <a:r>
                        <a:rPr lang="ru-RU" dirty="0" smtClean="0"/>
                        <a:t>логические ошибки. Отказы</a:t>
                      </a:r>
                    </a:p>
                  </a:txBody>
                  <a:tcPr/>
                </a:tc>
                <a:tc>
                  <a:txBody>
                    <a:bodyPr/>
                    <a:lstStyle/>
                    <a:p>
                      <a:r>
                        <a:rPr lang="ru-RU" dirty="0" smtClean="0"/>
                        <a:t>Уверенно оперировать (БУ: Раскрывать смысл) изучаемыми</a:t>
                      </a:r>
                    </a:p>
                    <a:p>
                      <a:r>
                        <a:rPr lang="ru-RU" dirty="0" smtClean="0"/>
                        <a:t>понятиями. Анализировать готовые алгоритмы и программы.</a:t>
                      </a:r>
                    </a:p>
                    <a:p>
                      <a:r>
                        <a:rPr lang="ru-RU" dirty="0" smtClean="0"/>
                        <a:t>Выполнять алгоритмы вручную</a:t>
                      </a:r>
                    </a:p>
                    <a:p>
                      <a:r>
                        <a:rPr lang="ru-RU" dirty="0" smtClean="0"/>
                        <a:t>и на компьютере. Выявлять синтаксические и логические ошибки.</a:t>
                      </a:r>
                    </a:p>
                    <a:p>
                      <a:endParaRPr lang="ru-RU" dirty="0"/>
                    </a:p>
                  </a:txBody>
                  <a:tcPr/>
                </a:tc>
                <a:extLst>
                  <a:ext uri="{0D108BD9-81ED-4DB2-BD59-A6C34878D82A}">
                    <a16:rowId xmlns:a16="http://schemas.microsoft.com/office/drawing/2014/main" xmlns="" val="10001"/>
                  </a:ext>
                </a:extLst>
              </a:tr>
              <a:tr h="370840">
                <a:tc>
                  <a:txBody>
                    <a:bodyPr/>
                    <a:lstStyle/>
                    <a:p>
                      <a:r>
                        <a:rPr lang="ru-RU" dirty="0" smtClean="0"/>
                        <a:t>Мультимедийные</a:t>
                      </a:r>
                    </a:p>
                    <a:p>
                      <a:r>
                        <a:rPr lang="ru-RU" dirty="0" smtClean="0"/>
                        <a:t>презентации</a:t>
                      </a:r>
                      <a:endParaRPr lang="ru-RU" dirty="0"/>
                    </a:p>
                  </a:txBody>
                  <a:tcPr/>
                </a:tc>
                <a:tc>
                  <a:txBody>
                    <a:bodyPr/>
                    <a:lstStyle/>
                    <a:p>
                      <a:endParaRPr lang="ru-RU" dirty="0"/>
                    </a:p>
                  </a:txBody>
                  <a:tcPr/>
                </a:tc>
                <a:tc>
                  <a:txBody>
                    <a:bodyPr/>
                    <a:lstStyle/>
                    <a:p>
                      <a:r>
                        <a:rPr lang="ru-RU" dirty="0" smtClean="0"/>
                        <a:t>Добавлять на слайд аудиовизуальные данные, анимацию, гиперссылки.</a:t>
                      </a:r>
                      <a:endParaRPr lang="ru-RU"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843387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Примеры различий углубленного уровня</a:t>
            </a: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3068234768"/>
              </p:ext>
            </p:extLst>
          </p:nvPr>
        </p:nvGraphicFramePr>
        <p:xfrm>
          <a:off x="149291" y="1979583"/>
          <a:ext cx="11812554" cy="4297680"/>
        </p:xfrm>
        <a:graphic>
          <a:graphicData uri="http://schemas.openxmlformats.org/drawingml/2006/table">
            <a:tbl>
              <a:tblPr firstRow="1" bandRow="1">
                <a:tableStyleId>{5C22544A-7EE6-4342-B048-85BDC9FD1C3A}</a:tableStyleId>
              </a:tblPr>
              <a:tblGrid>
                <a:gridCol w="1716831">
                  <a:extLst>
                    <a:ext uri="{9D8B030D-6E8A-4147-A177-3AD203B41FA5}">
                      <a16:colId xmlns:a16="http://schemas.microsoft.com/office/drawing/2014/main" xmlns="" val="20000"/>
                    </a:ext>
                  </a:extLst>
                </a:gridCol>
                <a:gridCol w="5374433">
                  <a:extLst>
                    <a:ext uri="{9D8B030D-6E8A-4147-A177-3AD203B41FA5}">
                      <a16:colId xmlns:a16="http://schemas.microsoft.com/office/drawing/2014/main" xmlns="" val="20001"/>
                    </a:ext>
                  </a:extLst>
                </a:gridCol>
                <a:gridCol w="4721290">
                  <a:extLst>
                    <a:ext uri="{9D8B030D-6E8A-4147-A177-3AD203B41FA5}">
                      <a16:colId xmlns:a16="http://schemas.microsoft.com/office/drawing/2014/main" xmlns="" val="20002"/>
                    </a:ext>
                  </a:extLst>
                </a:gridCol>
              </a:tblGrid>
              <a:tr h="370840">
                <a:tc>
                  <a:txBody>
                    <a:bodyPr/>
                    <a:lstStyle/>
                    <a:p>
                      <a:pPr algn="ctr"/>
                      <a:r>
                        <a:rPr lang="ru-RU" dirty="0" smtClean="0"/>
                        <a:t>Наименование</a:t>
                      </a:r>
                    </a:p>
                    <a:p>
                      <a:pPr algn="ctr"/>
                      <a:r>
                        <a:rPr lang="ru-RU" dirty="0" smtClean="0"/>
                        <a:t>разделов и тем</a:t>
                      </a:r>
                      <a:endParaRPr lang="ru-RU" dirty="0"/>
                    </a:p>
                  </a:txBody>
                  <a:tcPr/>
                </a:tc>
                <a:tc>
                  <a:txBody>
                    <a:bodyPr/>
                    <a:lstStyle/>
                    <a:p>
                      <a:pPr algn="ctr"/>
                      <a:r>
                        <a:rPr lang="ru-RU" dirty="0" smtClean="0"/>
                        <a:t>Программное содержание </a:t>
                      </a:r>
                      <a:endParaRPr lang="ru-RU" dirty="0"/>
                    </a:p>
                  </a:txBody>
                  <a:tcPr/>
                </a:tc>
                <a:tc>
                  <a:txBody>
                    <a:bodyPr/>
                    <a:lstStyle/>
                    <a:p>
                      <a:pPr algn="ctr"/>
                      <a:r>
                        <a:rPr lang="ru-RU" dirty="0" smtClean="0"/>
                        <a:t>Основные виды деятельности</a:t>
                      </a:r>
                    </a:p>
                    <a:p>
                      <a:pPr algn="ctr"/>
                      <a:r>
                        <a:rPr lang="ru-RU" dirty="0" smtClean="0"/>
                        <a:t>обучающихся</a:t>
                      </a:r>
                      <a:endParaRPr lang="ru-RU" dirty="0"/>
                    </a:p>
                  </a:txBody>
                  <a:tcPr/>
                </a:tc>
                <a:extLst>
                  <a:ext uri="{0D108BD9-81ED-4DB2-BD59-A6C34878D82A}">
                    <a16:rowId xmlns:a16="http://schemas.microsoft.com/office/drawing/2014/main" xmlns="" val="10000"/>
                  </a:ext>
                </a:extLst>
              </a:tr>
              <a:tr h="370840">
                <a:tc>
                  <a:txBody>
                    <a:bodyPr/>
                    <a:lstStyle/>
                    <a:p>
                      <a:r>
                        <a:rPr lang="ru-RU" dirty="0" smtClean="0"/>
                        <a:t>Компьютерная графика и анимация</a:t>
                      </a:r>
                      <a:endParaRPr lang="ru-RU" dirty="0"/>
                    </a:p>
                  </a:txBody>
                  <a:tcPr/>
                </a:tc>
                <a:tc>
                  <a:txBody>
                    <a:bodyPr/>
                    <a:lstStyle/>
                    <a:p>
                      <a:r>
                        <a:rPr lang="ru-RU" dirty="0" smtClean="0"/>
                        <a:t>Система координат в компьютерной графике. Изменение цвета пикселя. Графические примитивы: отрезок, прямоугольник, окружность (круг).</a:t>
                      </a:r>
                    </a:p>
                    <a:p>
                      <a:r>
                        <a:rPr lang="ru-RU" dirty="0" smtClean="0"/>
                        <a:t>Свойства контура (цвет, толщина линии) и заливки. Построение изображений из графических примитивов.</a:t>
                      </a:r>
                    </a:p>
                    <a:p>
                      <a:r>
                        <a:rPr lang="ru-RU" dirty="0" smtClean="0"/>
                        <a:t>Использование циклов для </a:t>
                      </a:r>
                      <a:r>
                        <a:rPr lang="ru-RU" dirty="0" smtClean="0"/>
                        <a:t>построения изображений</a:t>
                      </a:r>
                      <a:r>
                        <a:rPr lang="ru-RU" dirty="0" smtClean="0"/>
                        <a:t>. Штриховка замкнутой области простой формы (прямоугольник, треугольник</a:t>
                      </a:r>
                    </a:p>
                    <a:p>
                      <a:r>
                        <a:rPr lang="ru-RU" dirty="0" smtClean="0"/>
                        <a:t>с основанием, параллельным оси координат).</a:t>
                      </a:r>
                    </a:p>
                    <a:p>
                      <a:r>
                        <a:rPr lang="ru-RU" dirty="0" smtClean="0"/>
                        <a:t>Принципы анимации. Использование анимации для имитации движения объекта. Управления анимацией с помощью клавиатуры</a:t>
                      </a:r>
                    </a:p>
                  </a:txBody>
                  <a:tcPr/>
                </a:tc>
                <a:tc>
                  <a:txBody>
                    <a:bodyPr/>
                    <a:lstStyle/>
                    <a:p>
                      <a:r>
                        <a:rPr lang="ru-RU" dirty="0" smtClean="0"/>
                        <a:t>Раскрывать смысл изучаемых</a:t>
                      </a:r>
                    </a:p>
                    <a:p>
                      <a:r>
                        <a:rPr lang="ru-RU" dirty="0" smtClean="0"/>
                        <a:t>понятий.</a:t>
                      </a:r>
                    </a:p>
                    <a:p>
                      <a:r>
                        <a:rPr lang="ru-RU" dirty="0" smtClean="0"/>
                        <a:t>Строить растровые изображения, управляя отдельными пикселями.</a:t>
                      </a:r>
                    </a:p>
                    <a:p>
                      <a:r>
                        <a:rPr lang="ru-RU" dirty="0" smtClean="0"/>
                        <a:t>Строить растровые изображения, используя графические примитивы.</a:t>
                      </a:r>
                    </a:p>
                    <a:p>
                      <a:r>
                        <a:rPr lang="ru-RU" dirty="0" smtClean="0"/>
                        <a:t>Использовать циклические алгоритмы и вспомогательные алгоритмы для построения</a:t>
                      </a:r>
                    </a:p>
                    <a:p>
                      <a:r>
                        <a:rPr lang="ru-RU" dirty="0" smtClean="0"/>
                        <a:t>изображений.</a:t>
                      </a:r>
                    </a:p>
                    <a:p>
                      <a:r>
                        <a:rPr lang="ru-RU" dirty="0" smtClean="0"/>
                        <a:t>Создавать программную анимацию движения графического объекта.</a:t>
                      </a:r>
                    </a:p>
                    <a:p>
                      <a:r>
                        <a:rPr lang="ru-RU" dirty="0" smtClean="0"/>
                        <a:t>Использовать обработку событий клавиатуры для управления анимацией</a:t>
                      </a:r>
                      <a:endParaRPr lang="ru-RU"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257694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Примеры различий углубленного уровня</a:t>
            </a: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3061123146"/>
              </p:ext>
            </p:extLst>
          </p:nvPr>
        </p:nvGraphicFramePr>
        <p:xfrm>
          <a:off x="149291" y="1979583"/>
          <a:ext cx="11812554" cy="3749040"/>
        </p:xfrm>
        <a:graphic>
          <a:graphicData uri="http://schemas.openxmlformats.org/drawingml/2006/table">
            <a:tbl>
              <a:tblPr firstRow="1" bandRow="1">
                <a:tableStyleId>{5C22544A-7EE6-4342-B048-85BDC9FD1C3A}</a:tableStyleId>
              </a:tblPr>
              <a:tblGrid>
                <a:gridCol w="2388636">
                  <a:extLst>
                    <a:ext uri="{9D8B030D-6E8A-4147-A177-3AD203B41FA5}">
                      <a16:colId xmlns:a16="http://schemas.microsoft.com/office/drawing/2014/main" xmlns="" val="20000"/>
                    </a:ext>
                  </a:extLst>
                </a:gridCol>
                <a:gridCol w="4124130">
                  <a:extLst>
                    <a:ext uri="{9D8B030D-6E8A-4147-A177-3AD203B41FA5}">
                      <a16:colId xmlns:a16="http://schemas.microsoft.com/office/drawing/2014/main" xmlns="" val="20001"/>
                    </a:ext>
                  </a:extLst>
                </a:gridCol>
                <a:gridCol w="5299788">
                  <a:extLst>
                    <a:ext uri="{9D8B030D-6E8A-4147-A177-3AD203B41FA5}">
                      <a16:colId xmlns:a16="http://schemas.microsoft.com/office/drawing/2014/main" xmlns="" val="20002"/>
                    </a:ext>
                  </a:extLst>
                </a:gridCol>
              </a:tblGrid>
              <a:tr h="370840">
                <a:tc>
                  <a:txBody>
                    <a:bodyPr/>
                    <a:lstStyle/>
                    <a:p>
                      <a:pPr algn="ctr"/>
                      <a:r>
                        <a:rPr lang="ru-RU" dirty="0" smtClean="0"/>
                        <a:t>Наименование</a:t>
                      </a:r>
                    </a:p>
                    <a:p>
                      <a:pPr algn="ctr"/>
                      <a:r>
                        <a:rPr lang="ru-RU" dirty="0" smtClean="0"/>
                        <a:t>разделов и тем</a:t>
                      </a:r>
                      <a:endParaRPr lang="ru-RU" dirty="0"/>
                    </a:p>
                  </a:txBody>
                  <a:tcPr/>
                </a:tc>
                <a:tc>
                  <a:txBody>
                    <a:bodyPr/>
                    <a:lstStyle/>
                    <a:p>
                      <a:pPr algn="ctr"/>
                      <a:r>
                        <a:rPr lang="ru-RU" dirty="0" smtClean="0"/>
                        <a:t>Программное содержание </a:t>
                      </a:r>
                      <a:endParaRPr lang="ru-RU" dirty="0"/>
                    </a:p>
                  </a:txBody>
                  <a:tcPr/>
                </a:tc>
                <a:tc>
                  <a:txBody>
                    <a:bodyPr/>
                    <a:lstStyle/>
                    <a:p>
                      <a:pPr algn="ctr"/>
                      <a:r>
                        <a:rPr lang="ru-RU" dirty="0" smtClean="0"/>
                        <a:t>Основные виды деятельности</a:t>
                      </a:r>
                    </a:p>
                    <a:p>
                      <a:pPr algn="ctr"/>
                      <a:r>
                        <a:rPr lang="ru-RU" dirty="0" smtClean="0"/>
                        <a:t>обучающихся</a:t>
                      </a:r>
                      <a:endParaRPr lang="ru-RU" dirty="0"/>
                    </a:p>
                  </a:txBody>
                  <a:tcPr/>
                </a:tc>
                <a:extLst>
                  <a:ext uri="{0D108BD9-81ED-4DB2-BD59-A6C34878D82A}">
                    <a16:rowId xmlns:a16="http://schemas.microsoft.com/office/drawing/2014/main" xmlns="" val="10000"/>
                  </a:ext>
                </a:extLst>
              </a:tr>
              <a:tr h="370840">
                <a:tc>
                  <a:txBody>
                    <a:bodyPr/>
                    <a:lstStyle/>
                    <a:p>
                      <a:r>
                        <a:rPr lang="ru-RU" dirty="0" smtClean="0"/>
                        <a:t>Системы счисления</a:t>
                      </a:r>
                      <a:endParaRPr lang="ru-RU" dirty="0"/>
                    </a:p>
                  </a:txBody>
                  <a:tcPr/>
                </a:tc>
                <a:tc>
                  <a:txBody>
                    <a:bodyPr/>
                    <a:lstStyle/>
                    <a:p>
                      <a:r>
                        <a:rPr lang="ru-RU" dirty="0" smtClean="0"/>
                        <a:t>Перевод натуральных чисел (БУ: целых чисел в пределах от 0 до 1024) в двоичную систему счисления.</a:t>
                      </a:r>
                    </a:p>
                    <a:p>
                      <a:r>
                        <a:rPr lang="ru-RU" dirty="0" smtClean="0"/>
                        <a:t>Представление целых чисел в Р-</a:t>
                      </a:r>
                      <a:r>
                        <a:rPr lang="ru-RU" dirty="0" err="1" smtClean="0"/>
                        <a:t>ичных</a:t>
                      </a:r>
                      <a:r>
                        <a:rPr lang="ru-RU" dirty="0" smtClean="0"/>
                        <a:t> системах счисления.</a:t>
                      </a:r>
                    </a:p>
                    <a:p>
                      <a:r>
                        <a:rPr lang="ru-RU" dirty="0" smtClean="0"/>
                        <a:t>Арифметические операции в Р-</a:t>
                      </a:r>
                      <a:r>
                        <a:rPr lang="ru-RU" dirty="0" err="1" smtClean="0"/>
                        <a:t>ичных</a:t>
                      </a:r>
                      <a:r>
                        <a:rPr lang="ru-RU" dirty="0" smtClean="0"/>
                        <a:t> системах счисления.</a:t>
                      </a:r>
                      <a:endParaRPr lang="ru-RU" dirty="0"/>
                    </a:p>
                  </a:txBody>
                  <a:tcPr/>
                </a:tc>
                <a:tc>
                  <a:txBody>
                    <a:bodyPr/>
                    <a:lstStyle/>
                    <a:p>
                      <a:r>
                        <a:rPr lang="ru-RU" dirty="0" smtClean="0"/>
                        <a:t>Уверенно оперировать (БУ: Раскрывать смысл) изучаемыми понятиями.</a:t>
                      </a:r>
                    </a:p>
                    <a:p>
                      <a:r>
                        <a:rPr lang="ru-RU" dirty="0" smtClean="0"/>
                        <a:t>Записывать целые числа (БУ: небольшие (от 0 до 1024)  целые числа) в различных позиционных системах счисления.</a:t>
                      </a:r>
                    </a:p>
                    <a:p>
                      <a:r>
                        <a:rPr lang="ru-RU" dirty="0" smtClean="0"/>
                        <a:t>Выполнять арифметические операции (сложение, умножение, вычитание, деление) (БУ: сложение и умножение) в двоичной системе счисления.</a:t>
                      </a:r>
                    </a:p>
                    <a:p>
                      <a:r>
                        <a:rPr lang="ru-RU" dirty="0" smtClean="0"/>
                        <a:t>Выполнять сложение и вычитание небольших чисел, записанных в системах счисления с основанием P</a:t>
                      </a:r>
                      <a:endParaRPr lang="ru-RU"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951548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Примеры различий углубленного уровня</a:t>
            </a: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4159001551"/>
              </p:ext>
            </p:extLst>
          </p:nvPr>
        </p:nvGraphicFramePr>
        <p:xfrm>
          <a:off x="149291" y="1979583"/>
          <a:ext cx="11812554" cy="3749040"/>
        </p:xfrm>
        <a:graphic>
          <a:graphicData uri="http://schemas.openxmlformats.org/drawingml/2006/table">
            <a:tbl>
              <a:tblPr firstRow="1" bandRow="1">
                <a:tableStyleId>{5C22544A-7EE6-4342-B048-85BDC9FD1C3A}</a:tableStyleId>
              </a:tblPr>
              <a:tblGrid>
                <a:gridCol w="1959427">
                  <a:extLst>
                    <a:ext uri="{9D8B030D-6E8A-4147-A177-3AD203B41FA5}">
                      <a16:colId xmlns:a16="http://schemas.microsoft.com/office/drawing/2014/main" xmlns="" val="20000"/>
                    </a:ext>
                  </a:extLst>
                </a:gridCol>
                <a:gridCol w="4833258">
                  <a:extLst>
                    <a:ext uri="{9D8B030D-6E8A-4147-A177-3AD203B41FA5}">
                      <a16:colId xmlns:a16="http://schemas.microsoft.com/office/drawing/2014/main" xmlns="" val="20001"/>
                    </a:ext>
                  </a:extLst>
                </a:gridCol>
                <a:gridCol w="5019869">
                  <a:extLst>
                    <a:ext uri="{9D8B030D-6E8A-4147-A177-3AD203B41FA5}">
                      <a16:colId xmlns:a16="http://schemas.microsoft.com/office/drawing/2014/main" xmlns="" val="20002"/>
                    </a:ext>
                  </a:extLst>
                </a:gridCol>
              </a:tblGrid>
              <a:tr h="370840">
                <a:tc>
                  <a:txBody>
                    <a:bodyPr/>
                    <a:lstStyle/>
                    <a:p>
                      <a:pPr algn="ctr"/>
                      <a:r>
                        <a:rPr lang="ru-RU" dirty="0" smtClean="0"/>
                        <a:t>Наименование</a:t>
                      </a:r>
                    </a:p>
                    <a:p>
                      <a:pPr algn="ctr"/>
                      <a:r>
                        <a:rPr lang="ru-RU" dirty="0" smtClean="0"/>
                        <a:t>разделов и тем</a:t>
                      </a:r>
                      <a:endParaRPr lang="ru-RU" dirty="0"/>
                    </a:p>
                  </a:txBody>
                  <a:tcPr/>
                </a:tc>
                <a:tc>
                  <a:txBody>
                    <a:bodyPr/>
                    <a:lstStyle/>
                    <a:p>
                      <a:pPr algn="ctr"/>
                      <a:r>
                        <a:rPr lang="ru-RU" dirty="0" smtClean="0"/>
                        <a:t>Программное содержание </a:t>
                      </a:r>
                      <a:endParaRPr lang="ru-RU" dirty="0"/>
                    </a:p>
                  </a:txBody>
                  <a:tcPr/>
                </a:tc>
                <a:tc>
                  <a:txBody>
                    <a:bodyPr/>
                    <a:lstStyle/>
                    <a:p>
                      <a:pPr algn="ctr"/>
                      <a:r>
                        <a:rPr lang="ru-RU" dirty="0" smtClean="0"/>
                        <a:t>Основные виды деятельности</a:t>
                      </a:r>
                    </a:p>
                    <a:p>
                      <a:pPr algn="ctr"/>
                      <a:r>
                        <a:rPr lang="ru-RU" dirty="0" smtClean="0"/>
                        <a:t>обучающихся</a:t>
                      </a:r>
                      <a:endParaRPr lang="ru-RU" dirty="0"/>
                    </a:p>
                  </a:txBody>
                  <a:tcPr/>
                </a:tc>
                <a:extLst>
                  <a:ext uri="{0D108BD9-81ED-4DB2-BD59-A6C34878D82A}">
                    <a16:rowId xmlns:a16="http://schemas.microsoft.com/office/drawing/2014/main" xmlns="" val="10000"/>
                  </a:ext>
                </a:extLst>
              </a:tr>
              <a:tr h="370840">
                <a:tc>
                  <a:txBody>
                    <a:bodyPr/>
                    <a:lstStyle/>
                    <a:p>
                      <a:r>
                        <a:rPr lang="ru-RU" dirty="0" smtClean="0"/>
                        <a:t>Элементы математической логики</a:t>
                      </a:r>
                      <a:endParaRPr lang="ru-RU" dirty="0"/>
                    </a:p>
                  </a:txBody>
                  <a:tcPr/>
                </a:tc>
                <a:tc>
                  <a:txBody>
                    <a:bodyPr/>
                    <a:lstStyle/>
                    <a:p>
                      <a:r>
                        <a:rPr lang="ru-RU" dirty="0" smtClean="0"/>
                        <a:t>Логические операции: «исключающее или» (сложение по модулю 2), «импликация» (следование), «</a:t>
                      </a:r>
                      <a:r>
                        <a:rPr lang="ru-RU" dirty="0" err="1" smtClean="0"/>
                        <a:t>эквиваленция</a:t>
                      </a:r>
                      <a:r>
                        <a:rPr lang="ru-RU" dirty="0" smtClean="0"/>
                        <a:t>» (логическая равнозначность).</a:t>
                      </a:r>
                    </a:p>
                    <a:p>
                      <a:r>
                        <a:rPr lang="ru-RU" dirty="0" smtClean="0"/>
                        <a:t>Упрощение логических выражений. Законы алгебры логики. Построение логических выражений по таблице истинности.</a:t>
                      </a:r>
                    </a:p>
                    <a:p>
                      <a:r>
                        <a:rPr lang="ru-RU" dirty="0" smtClean="0"/>
                        <a:t>Сумматор</a:t>
                      </a:r>
                      <a:endParaRPr lang="ru-RU" dirty="0"/>
                    </a:p>
                  </a:txBody>
                  <a:tcPr/>
                </a:tc>
                <a:tc>
                  <a:txBody>
                    <a:bodyPr/>
                    <a:lstStyle/>
                    <a:p>
                      <a:r>
                        <a:rPr lang="ru-RU" dirty="0" smtClean="0"/>
                        <a:t>Уверенно оперировать (БУ: Раскрывать смысл) изучаемыми понятиями.</a:t>
                      </a:r>
                    </a:p>
                    <a:p>
                      <a:r>
                        <a:rPr lang="ru-RU" dirty="0" smtClean="0"/>
                        <a:t>Упрощать логические выражения с помощью законов алгебры логики.</a:t>
                      </a:r>
                    </a:p>
                    <a:p>
                      <a:r>
                        <a:rPr lang="ru-RU" dirty="0" smtClean="0"/>
                        <a:t>Вычислять значение логического выражения при известных значениях истинности входящих в него элементарных высказываний.</a:t>
                      </a:r>
                    </a:p>
                    <a:p>
                      <a:r>
                        <a:rPr lang="ru-RU" dirty="0" smtClean="0"/>
                        <a:t>Строить логическое выражение по таблице истинности.</a:t>
                      </a:r>
                    </a:p>
                    <a:p>
                      <a:r>
                        <a:rPr lang="ru-RU" dirty="0" smtClean="0"/>
                        <a:t>Изучать (БУ: Знакомиться) логические основы компьютера</a:t>
                      </a:r>
                      <a:endParaRPr lang="ru-RU"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67295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Примеры различий углубленного уровня</a:t>
            </a: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452875016"/>
              </p:ext>
            </p:extLst>
          </p:nvPr>
        </p:nvGraphicFramePr>
        <p:xfrm>
          <a:off x="149291" y="1979583"/>
          <a:ext cx="11812554" cy="4572000"/>
        </p:xfrm>
        <a:graphic>
          <a:graphicData uri="http://schemas.openxmlformats.org/drawingml/2006/table">
            <a:tbl>
              <a:tblPr firstRow="1" bandRow="1">
                <a:tableStyleId>{5C22544A-7EE6-4342-B048-85BDC9FD1C3A}</a:tableStyleId>
              </a:tblPr>
              <a:tblGrid>
                <a:gridCol w="2146040">
                  <a:extLst>
                    <a:ext uri="{9D8B030D-6E8A-4147-A177-3AD203B41FA5}">
                      <a16:colId xmlns:a16="http://schemas.microsoft.com/office/drawing/2014/main" xmlns="" val="20000"/>
                    </a:ext>
                  </a:extLst>
                </a:gridCol>
                <a:gridCol w="4795934">
                  <a:extLst>
                    <a:ext uri="{9D8B030D-6E8A-4147-A177-3AD203B41FA5}">
                      <a16:colId xmlns:a16="http://schemas.microsoft.com/office/drawing/2014/main" xmlns="" val="20001"/>
                    </a:ext>
                  </a:extLst>
                </a:gridCol>
                <a:gridCol w="4870580">
                  <a:extLst>
                    <a:ext uri="{9D8B030D-6E8A-4147-A177-3AD203B41FA5}">
                      <a16:colId xmlns:a16="http://schemas.microsoft.com/office/drawing/2014/main" xmlns="" val="20002"/>
                    </a:ext>
                  </a:extLst>
                </a:gridCol>
              </a:tblGrid>
              <a:tr h="370840">
                <a:tc>
                  <a:txBody>
                    <a:bodyPr/>
                    <a:lstStyle/>
                    <a:p>
                      <a:pPr algn="ctr"/>
                      <a:r>
                        <a:rPr lang="ru-RU" dirty="0" smtClean="0"/>
                        <a:t>Наименование</a:t>
                      </a:r>
                    </a:p>
                    <a:p>
                      <a:pPr algn="ctr"/>
                      <a:r>
                        <a:rPr lang="ru-RU" dirty="0" smtClean="0"/>
                        <a:t>разделов и тем</a:t>
                      </a:r>
                      <a:endParaRPr lang="ru-RU" dirty="0"/>
                    </a:p>
                  </a:txBody>
                  <a:tcPr/>
                </a:tc>
                <a:tc>
                  <a:txBody>
                    <a:bodyPr/>
                    <a:lstStyle/>
                    <a:p>
                      <a:pPr algn="ctr"/>
                      <a:r>
                        <a:rPr lang="ru-RU" dirty="0" smtClean="0"/>
                        <a:t>Программное содержание </a:t>
                      </a:r>
                      <a:endParaRPr lang="ru-RU" dirty="0"/>
                    </a:p>
                  </a:txBody>
                  <a:tcPr/>
                </a:tc>
                <a:tc>
                  <a:txBody>
                    <a:bodyPr/>
                    <a:lstStyle/>
                    <a:p>
                      <a:pPr algn="ctr"/>
                      <a:r>
                        <a:rPr lang="ru-RU" dirty="0" smtClean="0"/>
                        <a:t>Основные виды деятельности</a:t>
                      </a:r>
                    </a:p>
                    <a:p>
                      <a:pPr algn="ctr"/>
                      <a:r>
                        <a:rPr lang="ru-RU" dirty="0" smtClean="0"/>
                        <a:t>обучающихся</a:t>
                      </a:r>
                      <a:endParaRPr lang="ru-RU" dirty="0"/>
                    </a:p>
                  </a:txBody>
                  <a:tcPr/>
                </a:tc>
                <a:extLst>
                  <a:ext uri="{0D108BD9-81ED-4DB2-BD59-A6C34878D82A}">
                    <a16:rowId xmlns:a16="http://schemas.microsoft.com/office/drawing/2014/main" xmlns="" val="10000"/>
                  </a:ext>
                </a:extLst>
              </a:tr>
              <a:tr h="370840">
                <a:tc>
                  <a:txBody>
                    <a:bodyPr/>
                    <a:lstStyle/>
                    <a:p>
                      <a:r>
                        <a:rPr lang="ru-RU" dirty="0" smtClean="0"/>
                        <a:t>Язык программирования</a:t>
                      </a:r>
                      <a:endParaRPr lang="ru-RU" dirty="0"/>
                    </a:p>
                  </a:txBody>
                  <a:tcPr/>
                </a:tc>
                <a:tc>
                  <a:txBody>
                    <a:bodyPr/>
                    <a:lstStyle/>
                    <a:p>
                      <a:r>
                        <a:rPr lang="ru-RU" dirty="0" smtClean="0"/>
                        <a:t>Проверка делимости одного целого числа на другое. Операции с вещественными числами.</a:t>
                      </a:r>
                    </a:p>
                    <a:p>
                      <a:r>
                        <a:rPr lang="ru-RU" dirty="0" smtClean="0"/>
                        <a:t>Встроенные функции. Случайные (псевдослучайные) числа. Определение возможных результатов работы алгоритма при заданном множестве входных данных, определение возможных входных данных, приводящих к данному результату.</a:t>
                      </a:r>
                    </a:p>
                    <a:p>
                      <a:r>
                        <a:rPr lang="ru-RU" dirty="0" smtClean="0"/>
                        <a:t>Понятие о сложности алгоритмов. Результат функции. Логические функции. Рекурсия. Двумерные массивы (матрицы).</a:t>
                      </a:r>
                    </a:p>
                    <a:p>
                      <a:r>
                        <a:rPr lang="ru-RU" dirty="0" smtClean="0"/>
                        <a:t>Динамическое программирование. Задачи, решаемые с помощью динамического программирования.</a:t>
                      </a:r>
                      <a:endParaRPr lang="ru-RU" dirty="0"/>
                    </a:p>
                  </a:txBody>
                  <a:tcPr/>
                </a:tc>
                <a:tc>
                  <a:txBody>
                    <a:bodyPr/>
                    <a:lstStyle/>
                    <a:p>
                      <a:r>
                        <a:rPr lang="ru-RU" dirty="0" smtClean="0"/>
                        <a:t>Изучать компоненты системы программирования. Разрабатывать программы для обработки потока данных, символьных данных. Разрабатывать программы, реализующие несложные рекурсивные алгоритмы. Разрабатывать программы, реализующие несложные алгоритмы обработки двумерных массивов (матриц). Разработка программ, реализующих алгоритмы решения задач</a:t>
                      </a:r>
                    </a:p>
                    <a:p>
                      <a:r>
                        <a:rPr lang="ru-RU" dirty="0" smtClean="0"/>
                        <a:t>с помощью динамического программирования. Разработка программ, реализующих алгоритмы обработки данных,</a:t>
                      </a:r>
                    </a:p>
                    <a:p>
                      <a:r>
                        <a:rPr lang="ru-RU" dirty="0" smtClean="0"/>
                        <a:t>хранящихся в текстовых файлах. </a:t>
                      </a: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965506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Примеры различий углубленного уровня</a:t>
            </a: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1709525632"/>
              </p:ext>
            </p:extLst>
          </p:nvPr>
        </p:nvGraphicFramePr>
        <p:xfrm>
          <a:off x="149291" y="1979583"/>
          <a:ext cx="11812554" cy="4389120"/>
        </p:xfrm>
        <a:graphic>
          <a:graphicData uri="http://schemas.openxmlformats.org/drawingml/2006/table">
            <a:tbl>
              <a:tblPr firstRow="1" bandRow="1">
                <a:tableStyleId>{5C22544A-7EE6-4342-B048-85BDC9FD1C3A}</a:tableStyleId>
              </a:tblPr>
              <a:tblGrid>
                <a:gridCol w="3937518">
                  <a:extLst>
                    <a:ext uri="{9D8B030D-6E8A-4147-A177-3AD203B41FA5}">
                      <a16:colId xmlns:a16="http://schemas.microsoft.com/office/drawing/2014/main" xmlns="" val="20000"/>
                    </a:ext>
                  </a:extLst>
                </a:gridCol>
                <a:gridCol w="3937518">
                  <a:extLst>
                    <a:ext uri="{9D8B030D-6E8A-4147-A177-3AD203B41FA5}">
                      <a16:colId xmlns:a16="http://schemas.microsoft.com/office/drawing/2014/main" xmlns="" val="20001"/>
                    </a:ext>
                  </a:extLst>
                </a:gridCol>
                <a:gridCol w="3937518">
                  <a:extLst>
                    <a:ext uri="{9D8B030D-6E8A-4147-A177-3AD203B41FA5}">
                      <a16:colId xmlns:a16="http://schemas.microsoft.com/office/drawing/2014/main" xmlns="" val="20002"/>
                    </a:ext>
                  </a:extLst>
                </a:gridCol>
              </a:tblGrid>
              <a:tr h="370840">
                <a:tc>
                  <a:txBody>
                    <a:bodyPr/>
                    <a:lstStyle/>
                    <a:p>
                      <a:pPr algn="ctr"/>
                      <a:r>
                        <a:rPr lang="ru-RU" dirty="0" smtClean="0"/>
                        <a:t>Наименование</a:t>
                      </a:r>
                    </a:p>
                    <a:p>
                      <a:pPr algn="ctr"/>
                      <a:r>
                        <a:rPr lang="ru-RU" dirty="0" smtClean="0"/>
                        <a:t>разделов и тем</a:t>
                      </a:r>
                      <a:endParaRPr lang="ru-RU" dirty="0"/>
                    </a:p>
                  </a:txBody>
                  <a:tcPr/>
                </a:tc>
                <a:tc>
                  <a:txBody>
                    <a:bodyPr/>
                    <a:lstStyle/>
                    <a:p>
                      <a:pPr algn="ctr"/>
                      <a:r>
                        <a:rPr lang="ru-RU" dirty="0" smtClean="0"/>
                        <a:t>Программное содержание </a:t>
                      </a:r>
                      <a:endParaRPr lang="ru-RU" dirty="0"/>
                    </a:p>
                  </a:txBody>
                  <a:tcPr/>
                </a:tc>
                <a:tc>
                  <a:txBody>
                    <a:bodyPr/>
                    <a:lstStyle/>
                    <a:p>
                      <a:pPr algn="ctr"/>
                      <a:r>
                        <a:rPr lang="ru-RU" dirty="0" smtClean="0"/>
                        <a:t>Основные виды деятельности</a:t>
                      </a:r>
                    </a:p>
                    <a:p>
                      <a:pPr algn="ctr"/>
                      <a:r>
                        <a:rPr lang="ru-RU" dirty="0" smtClean="0"/>
                        <a:t>обучающихся</a:t>
                      </a:r>
                      <a:endParaRPr lang="ru-RU" dirty="0"/>
                    </a:p>
                  </a:txBody>
                  <a:tcPr/>
                </a:tc>
                <a:extLst>
                  <a:ext uri="{0D108BD9-81ED-4DB2-BD59-A6C34878D82A}">
                    <a16:rowId xmlns:a16="http://schemas.microsoft.com/office/drawing/2014/main" xmlns="" val="10000"/>
                  </a:ext>
                </a:extLst>
              </a:tr>
              <a:tr h="370840">
                <a:tc>
                  <a:txBody>
                    <a:bodyPr/>
                    <a:lstStyle/>
                    <a:p>
                      <a:r>
                        <a:rPr lang="ru-RU" dirty="0" smtClean="0"/>
                        <a:t>Электронные таблицы</a:t>
                      </a:r>
                      <a:endParaRPr lang="ru-RU" dirty="0"/>
                    </a:p>
                  </a:txBody>
                  <a:tcPr/>
                </a:tc>
                <a:tc>
                  <a:txBody>
                    <a:bodyPr/>
                    <a:lstStyle/>
                    <a:p>
                      <a:r>
                        <a:rPr lang="ru-RU" dirty="0" smtClean="0"/>
                        <a:t>Динамическое программирование</a:t>
                      </a:r>
                    </a:p>
                    <a:p>
                      <a:r>
                        <a:rPr lang="ru-RU" dirty="0" smtClean="0"/>
                        <a:t>в электронных таблицах.</a:t>
                      </a:r>
                    </a:p>
                    <a:p>
                      <a:r>
                        <a:rPr lang="ru-RU" dirty="0" smtClean="0"/>
                        <a:t>Численное решение уравнений с помощью подбора параметра. Поиск</a:t>
                      </a:r>
                    </a:p>
                    <a:p>
                      <a:r>
                        <a:rPr lang="ru-RU" dirty="0" smtClean="0"/>
                        <a:t>оптимального решения</a:t>
                      </a:r>
                      <a:endParaRPr lang="ru-RU" dirty="0"/>
                    </a:p>
                  </a:txBody>
                  <a:tcPr/>
                </a:tc>
                <a:tc>
                  <a:txBody>
                    <a:bodyPr/>
                    <a:lstStyle/>
                    <a:p>
                      <a:r>
                        <a:rPr lang="ru-RU" dirty="0" smtClean="0"/>
                        <a:t>Уверенно оперировать изучаемыми</a:t>
                      </a:r>
                    </a:p>
                    <a:p>
                      <a:r>
                        <a:rPr lang="ru-RU" dirty="0" smtClean="0"/>
                        <a:t>понятиями.</a:t>
                      </a:r>
                    </a:p>
                    <a:p>
                      <a:r>
                        <a:rPr lang="ru-RU" dirty="0" smtClean="0"/>
                        <a:t>Находить решение уравнений</a:t>
                      </a:r>
                    </a:p>
                    <a:p>
                      <a:r>
                        <a:rPr lang="ru-RU" dirty="0" smtClean="0"/>
                        <a:t>численными методами с помощью</a:t>
                      </a:r>
                    </a:p>
                    <a:p>
                      <a:r>
                        <a:rPr lang="ru-RU" dirty="0" smtClean="0"/>
                        <a:t>электронных таблиц.</a:t>
                      </a:r>
                    </a:p>
                    <a:p>
                      <a:r>
                        <a:rPr lang="ru-RU" dirty="0" smtClean="0"/>
                        <a:t>Находить оптимальные решения</a:t>
                      </a:r>
                    </a:p>
                    <a:p>
                      <a:r>
                        <a:rPr lang="ru-RU" dirty="0" smtClean="0"/>
                        <a:t>с помощью электронных таблиц.</a:t>
                      </a:r>
                    </a:p>
                  </a:txBody>
                  <a:tcPr/>
                </a:tc>
                <a:extLst>
                  <a:ext uri="{0D108BD9-81ED-4DB2-BD59-A6C34878D82A}">
                    <a16:rowId xmlns:a16="http://schemas.microsoft.com/office/drawing/2014/main" xmlns="" val="10001"/>
                  </a:ext>
                </a:extLst>
              </a:tr>
              <a:tr h="370840">
                <a:tc>
                  <a:txBody>
                    <a:bodyPr/>
                    <a:lstStyle/>
                    <a:p>
                      <a:r>
                        <a:rPr lang="ru-RU" dirty="0" smtClean="0"/>
                        <a:t>Глобальная сеть Интернет и стратегии</a:t>
                      </a:r>
                    </a:p>
                    <a:p>
                      <a:r>
                        <a:rPr lang="ru-RU" dirty="0" smtClean="0"/>
                        <a:t>Безопасного поведения в ней</a:t>
                      </a:r>
                      <a:endParaRPr lang="ru-RU" dirty="0"/>
                    </a:p>
                  </a:txBody>
                  <a:tcPr/>
                </a:tc>
                <a:tc>
                  <a:txBody>
                    <a:bodyPr/>
                    <a:lstStyle/>
                    <a:p>
                      <a:r>
                        <a:rPr lang="ru-RU" dirty="0" smtClean="0"/>
                        <a:t>Разработка веб-страниц. Язык HTML.</a:t>
                      </a:r>
                    </a:p>
                    <a:p>
                      <a:r>
                        <a:rPr lang="ru-RU" dirty="0" smtClean="0"/>
                        <a:t>Структура веб-страницы. Заголовок и</a:t>
                      </a:r>
                    </a:p>
                    <a:p>
                      <a:r>
                        <a:rPr lang="ru-RU" dirty="0" smtClean="0"/>
                        <a:t>тело страницы. Логическая разметка:</a:t>
                      </a:r>
                    </a:p>
                    <a:p>
                      <a:r>
                        <a:rPr lang="ru-RU" dirty="0" smtClean="0"/>
                        <a:t>заголовки, абзацы. Разработка страниц, содержащих рисунки, списки и гиперссылки.</a:t>
                      </a:r>
                      <a:endParaRPr lang="ru-RU" dirty="0"/>
                    </a:p>
                  </a:txBody>
                  <a:tcPr/>
                </a:tc>
                <a:tc>
                  <a:txBody>
                    <a:bodyPr/>
                    <a:lstStyle/>
                    <a:p>
                      <a:r>
                        <a:rPr lang="ru-RU" dirty="0" smtClean="0"/>
                        <a:t>Уверенно оперировать (БУ: Раскрывать смысл) изучаемыми</a:t>
                      </a:r>
                    </a:p>
                    <a:p>
                      <a:r>
                        <a:rPr lang="ru-RU" dirty="0" smtClean="0"/>
                        <a:t>понятиями.</a:t>
                      </a:r>
                    </a:p>
                    <a:p>
                      <a:r>
                        <a:rPr lang="ru-RU" dirty="0" smtClean="0"/>
                        <a:t>Разрабатывать веб-страницы</a:t>
                      </a:r>
                    </a:p>
                    <a:p>
                      <a:r>
                        <a:rPr lang="ru-RU" dirty="0" smtClean="0"/>
                        <a:t>на языке HTML</a:t>
                      </a: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247976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Примеры различий углубленного уровня</a:t>
            </a: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1895956771"/>
              </p:ext>
            </p:extLst>
          </p:nvPr>
        </p:nvGraphicFramePr>
        <p:xfrm>
          <a:off x="149291" y="1979583"/>
          <a:ext cx="11812554" cy="4846320"/>
        </p:xfrm>
        <a:graphic>
          <a:graphicData uri="http://schemas.openxmlformats.org/drawingml/2006/table">
            <a:tbl>
              <a:tblPr firstRow="1" bandRow="1">
                <a:tableStyleId>{5C22544A-7EE6-4342-B048-85BDC9FD1C3A}</a:tableStyleId>
              </a:tblPr>
              <a:tblGrid>
                <a:gridCol w="1996750">
                  <a:extLst>
                    <a:ext uri="{9D8B030D-6E8A-4147-A177-3AD203B41FA5}">
                      <a16:colId xmlns:a16="http://schemas.microsoft.com/office/drawing/2014/main" xmlns="" val="20000"/>
                    </a:ext>
                  </a:extLst>
                </a:gridCol>
                <a:gridCol w="5225143">
                  <a:extLst>
                    <a:ext uri="{9D8B030D-6E8A-4147-A177-3AD203B41FA5}">
                      <a16:colId xmlns:a16="http://schemas.microsoft.com/office/drawing/2014/main" xmlns="" val="20001"/>
                    </a:ext>
                  </a:extLst>
                </a:gridCol>
                <a:gridCol w="4590661">
                  <a:extLst>
                    <a:ext uri="{9D8B030D-6E8A-4147-A177-3AD203B41FA5}">
                      <a16:colId xmlns:a16="http://schemas.microsoft.com/office/drawing/2014/main" xmlns="" val="20002"/>
                    </a:ext>
                  </a:extLst>
                </a:gridCol>
              </a:tblGrid>
              <a:tr h="370840">
                <a:tc>
                  <a:txBody>
                    <a:bodyPr/>
                    <a:lstStyle/>
                    <a:p>
                      <a:pPr algn="ctr"/>
                      <a:r>
                        <a:rPr lang="ru-RU" dirty="0" smtClean="0"/>
                        <a:t>Наименование</a:t>
                      </a:r>
                    </a:p>
                    <a:p>
                      <a:pPr algn="ctr"/>
                      <a:r>
                        <a:rPr lang="ru-RU" dirty="0" smtClean="0"/>
                        <a:t>разделов и тем</a:t>
                      </a:r>
                      <a:endParaRPr lang="ru-RU" dirty="0"/>
                    </a:p>
                  </a:txBody>
                  <a:tcPr/>
                </a:tc>
                <a:tc>
                  <a:txBody>
                    <a:bodyPr/>
                    <a:lstStyle/>
                    <a:p>
                      <a:pPr algn="ctr"/>
                      <a:r>
                        <a:rPr lang="ru-RU" dirty="0" smtClean="0"/>
                        <a:t>Программное содержание </a:t>
                      </a:r>
                      <a:endParaRPr lang="ru-RU" dirty="0"/>
                    </a:p>
                  </a:txBody>
                  <a:tcPr/>
                </a:tc>
                <a:tc>
                  <a:txBody>
                    <a:bodyPr/>
                    <a:lstStyle/>
                    <a:p>
                      <a:pPr algn="ctr"/>
                      <a:r>
                        <a:rPr lang="ru-RU" dirty="0" smtClean="0"/>
                        <a:t>Основные виды деятельности</a:t>
                      </a:r>
                    </a:p>
                    <a:p>
                      <a:pPr algn="ctr"/>
                      <a:r>
                        <a:rPr lang="ru-RU" dirty="0" smtClean="0"/>
                        <a:t>обучающихся</a:t>
                      </a:r>
                      <a:endParaRPr lang="ru-RU" dirty="0"/>
                    </a:p>
                  </a:txBody>
                  <a:tcPr/>
                </a:tc>
                <a:extLst>
                  <a:ext uri="{0D108BD9-81ED-4DB2-BD59-A6C34878D82A}">
                    <a16:rowId xmlns:a16="http://schemas.microsoft.com/office/drawing/2014/main" xmlns="" val="10000"/>
                  </a:ext>
                </a:extLst>
              </a:tr>
              <a:tr h="370840">
                <a:tc>
                  <a:txBody>
                    <a:bodyPr/>
                    <a:lstStyle/>
                    <a:p>
                      <a:r>
                        <a:rPr lang="ru-RU" dirty="0" smtClean="0"/>
                        <a:t>Работа в информационном пространстве</a:t>
                      </a:r>
                      <a:endParaRPr lang="ru-RU" dirty="0"/>
                    </a:p>
                  </a:txBody>
                  <a:tcPr/>
                </a:tc>
                <a:tc>
                  <a:txBody>
                    <a:bodyPr/>
                    <a:lstStyle/>
                    <a:p>
                      <a:endParaRPr lang="ru-RU" dirty="0"/>
                    </a:p>
                  </a:txBody>
                  <a:tcPr/>
                </a:tc>
                <a:tc>
                  <a:txBody>
                    <a:bodyPr/>
                    <a:lstStyle/>
                    <a:p>
                      <a:r>
                        <a:rPr lang="ru-RU" dirty="0" smtClean="0"/>
                        <a:t>Уверенно оперировать (БУ: Раскрывать смысл) изучаемыми понятиями. Использовать облачные хранилища данных.</a:t>
                      </a:r>
                      <a:endParaRPr lang="ru-RU" dirty="0"/>
                    </a:p>
                  </a:txBody>
                  <a:tcPr/>
                </a:tc>
                <a:extLst>
                  <a:ext uri="{0D108BD9-81ED-4DB2-BD59-A6C34878D82A}">
                    <a16:rowId xmlns:a16="http://schemas.microsoft.com/office/drawing/2014/main" xmlns="" val="10001"/>
                  </a:ext>
                </a:extLst>
              </a:tr>
              <a:tr h="370840">
                <a:tc>
                  <a:txBody>
                    <a:bodyPr/>
                    <a:lstStyle/>
                    <a:p>
                      <a:r>
                        <a:rPr lang="ru-RU" dirty="0" smtClean="0"/>
                        <a:t>Моделирование как метод познания</a:t>
                      </a:r>
                      <a:endParaRPr lang="ru-RU" dirty="0"/>
                    </a:p>
                  </a:txBody>
                  <a:tcPr/>
                </a:tc>
                <a:tc>
                  <a:txBody>
                    <a:bodyPr/>
                    <a:lstStyle/>
                    <a:p>
                      <a:r>
                        <a:rPr lang="ru-RU" dirty="0" smtClean="0"/>
                        <a:t>Разработка однотабличной базы данных. Составление запросов к базе данных с помощью визуального редактора.</a:t>
                      </a:r>
                      <a:endParaRPr lang="ru-RU" dirty="0"/>
                    </a:p>
                  </a:txBody>
                  <a:tcPr/>
                </a:tc>
                <a:tc>
                  <a:txBody>
                    <a:bodyPr/>
                    <a:lstStyle/>
                    <a:p>
                      <a:r>
                        <a:rPr lang="ru-RU" dirty="0" smtClean="0"/>
                        <a:t>Уверенно оперировать (БУ: Раскрывать смысл) изучаемыми понятиями.</a:t>
                      </a:r>
                      <a:endParaRPr lang="ru-RU" dirty="0"/>
                    </a:p>
                  </a:txBody>
                  <a:tcPr/>
                </a:tc>
                <a:extLst>
                  <a:ext uri="{0D108BD9-81ED-4DB2-BD59-A6C34878D82A}">
                    <a16:rowId xmlns:a16="http://schemas.microsoft.com/office/drawing/2014/main" xmlns="" val="10002"/>
                  </a:ext>
                </a:extLst>
              </a:tr>
              <a:tr h="370840">
                <a:tc>
                  <a:txBody>
                    <a:bodyPr/>
                    <a:lstStyle/>
                    <a:p>
                      <a:r>
                        <a:rPr lang="ru-RU" dirty="0" smtClean="0"/>
                        <a:t>Управление</a:t>
                      </a:r>
                      <a:endParaRPr lang="ru-RU" dirty="0"/>
                    </a:p>
                  </a:txBody>
                  <a:tcPr/>
                </a:tc>
                <a:tc>
                  <a:txBody>
                    <a:bodyPr/>
                    <a:lstStyle/>
                    <a:p>
                      <a:endParaRPr lang="ru-RU" dirty="0"/>
                    </a:p>
                  </a:txBody>
                  <a:tcPr/>
                </a:tc>
                <a:tc>
                  <a:txBody>
                    <a:bodyPr/>
                    <a:lstStyle/>
                    <a:p>
                      <a:r>
                        <a:rPr lang="ru-RU" dirty="0" smtClean="0"/>
                        <a:t>Уверенно оперировать (БУ: Раскрывать смысл) изучаемыми понятиями. Приводить (БУ: Изучать) примеры роботизированных систем и описывать принципы их работы.</a:t>
                      </a:r>
                      <a:endParaRPr lang="ru-RU" dirty="0"/>
                    </a:p>
                  </a:txBody>
                  <a:tcPr/>
                </a:tc>
                <a:extLst>
                  <a:ext uri="{0D108BD9-81ED-4DB2-BD59-A6C34878D82A}">
                    <a16:rowId xmlns:a16="http://schemas.microsoft.com/office/drawing/2014/main" xmlns="" val="10003"/>
                  </a:ext>
                </a:extLst>
              </a:tr>
              <a:tr h="370840">
                <a:tc>
                  <a:txBody>
                    <a:bodyPr/>
                    <a:lstStyle/>
                    <a:p>
                      <a:r>
                        <a:rPr lang="ru-RU" dirty="0" smtClean="0"/>
                        <a:t>Информационные технологии в современном обществе</a:t>
                      </a:r>
                      <a:endParaRPr lang="ru-RU" dirty="0"/>
                    </a:p>
                  </a:txBody>
                  <a:tcPr/>
                </a:tc>
                <a:tc>
                  <a:txBody>
                    <a:bodyPr/>
                    <a:lstStyle/>
                    <a:p>
                      <a:r>
                        <a:rPr lang="ru-RU" dirty="0" smtClean="0"/>
                        <a:t>Знакомство с перспективными направлениями развития информационных технологий (ИИ и машинное обучение). Системы умного города (компьютерное зрение и анализ больших данных)</a:t>
                      </a:r>
                      <a:endParaRPr lang="ru-RU" dirty="0"/>
                    </a:p>
                  </a:txBody>
                  <a:tcPr/>
                </a:tc>
                <a:tc>
                  <a:txBody>
                    <a:bodyPr/>
                    <a:lstStyle/>
                    <a:p>
                      <a:r>
                        <a:rPr lang="ru-RU" dirty="0" smtClean="0"/>
                        <a:t>Изучать перспективные направления</a:t>
                      </a:r>
                    </a:p>
                    <a:p>
                      <a:r>
                        <a:rPr lang="ru-RU" dirty="0" smtClean="0"/>
                        <a:t>развития информационных технологий.</a:t>
                      </a:r>
                    </a:p>
                    <a:p>
                      <a:r>
                        <a:rPr lang="ru-RU" dirty="0" smtClean="0"/>
                        <a:t>Анализировать системы умного города.</a:t>
                      </a:r>
                      <a:endParaRPr lang="ru-RU"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261923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Основные цели (ФРП 10-11)</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921251349"/>
              </p:ext>
            </p:extLst>
          </p:nvPr>
        </p:nvGraphicFramePr>
        <p:xfrm>
          <a:off x="719666" y="1847765"/>
          <a:ext cx="10811934" cy="3874008"/>
        </p:xfrm>
        <a:graphic>
          <a:graphicData uri="http://schemas.openxmlformats.org/drawingml/2006/table">
            <a:tbl>
              <a:tblPr firstRow="1" bandRow="1">
                <a:tableStyleId>{5C22544A-7EE6-4342-B048-85BDC9FD1C3A}</a:tableStyleId>
              </a:tblPr>
              <a:tblGrid>
                <a:gridCol w="5405967">
                  <a:extLst>
                    <a:ext uri="{9D8B030D-6E8A-4147-A177-3AD203B41FA5}">
                      <a16:colId xmlns:a16="http://schemas.microsoft.com/office/drawing/2014/main" xmlns="" val="20000"/>
                    </a:ext>
                  </a:extLst>
                </a:gridCol>
                <a:gridCol w="5405967">
                  <a:extLst>
                    <a:ext uri="{9D8B030D-6E8A-4147-A177-3AD203B41FA5}">
                      <a16:colId xmlns:a16="http://schemas.microsoft.com/office/drawing/2014/main" xmlns="" val="20001"/>
                    </a:ext>
                  </a:extLst>
                </a:gridCol>
              </a:tblGrid>
              <a:tr h="370840">
                <a:tc>
                  <a:txBody>
                    <a:bodyPr/>
                    <a:lstStyle/>
                    <a:p>
                      <a:r>
                        <a:rPr lang="ru-RU" dirty="0" smtClean="0"/>
                        <a:t>Базовый уровень</a:t>
                      </a:r>
                      <a:endParaRPr lang="ru-RU" dirty="0"/>
                    </a:p>
                  </a:txBody>
                  <a:tcPr/>
                </a:tc>
                <a:tc>
                  <a:txBody>
                    <a:bodyPr/>
                    <a:lstStyle/>
                    <a:p>
                      <a:r>
                        <a:rPr lang="ru-RU" dirty="0" smtClean="0"/>
                        <a:t>Углубленный уровень</a:t>
                      </a:r>
                      <a:endParaRPr lang="ru-RU" dirty="0"/>
                    </a:p>
                  </a:txBody>
                  <a:tcPr/>
                </a:tc>
                <a:extLst>
                  <a:ext uri="{0D108BD9-81ED-4DB2-BD59-A6C34878D82A}">
                    <a16:rowId xmlns:a16="http://schemas.microsoft.com/office/drawing/2014/main" xmlns="" val="10000"/>
                  </a:ext>
                </a:extLst>
              </a:tr>
              <a:tr h="668528">
                <a:tc>
                  <a:txBody>
                    <a:bodyPr/>
                    <a:lstStyle/>
                    <a:p>
                      <a:r>
                        <a:rPr lang="ru-RU" sz="1200" dirty="0" smtClean="0"/>
                        <a:t>Обеспечить </a:t>
                      </a:r>
                      <a:r>
                        <a:rPr lang="ru-RU" sz="1200" dirty="0" err="1" smtClean="0"/>
                        <a:t>сформированность</a:t>
                      </a:r>
                      <a:r>
                        <a:rPr lang="ru-RU" sz="1200" dirty="0" smtClean="0"/>
                        <a:t> </a:t>
                      </a:r>
                      <a:r>
                        <a:rPr lang="ru-RU" sz="1200" b="1" dirty="0" smtClean="0"/>
                        <a:t>представлений</a:t>
                      </a:r>
                      <a:r>
                        <a:rPr lang="ru-RU" sz="1200" dirty="0" smtClean="0"/>
                        <a:t> о роли информатики, информационных и коммуникационных технологий в современном обществе;</a:t>
                      </a:r>
                      <a:endParaRPr lang="ru-RU" sz="1200" dirty="0"/>
                    </a:p>
                  </a:txBody>
                  <a:tcPr/>
                </a:tc>
                <a:tc>
                  <a:txBody>
                    <a:bodyPr/>
                    <a:lstStyle/>
                    <a:p>
                      <a:r>
                        <a:rPr lang="ru-RU" sz="1200" dirty="0" smtClean="0"/>
                        <a:t>Обеспечить </a:t>
                      </a:r>
                      <a:r>
                        <a:rPr lang="ru-RU" sz="1200" dirty="0" err="1" smtClean="0"/>
                        <a:t>сформированность</a:t>
                      </a:r>
                      <a:r>
                        <a:rPr lang="ru-RU" sz="1200" dirty="0" smtClean="0"/>
                        <a:t> </a:t>
                      </a:r>
                      <a:r>
                        <a:rPr lang="ru-RU" sz="1200" b="1" dirty="0" smtClean="0"/>
                        <a:t>мировоззрения, основанного на понимании</a:t>
                      </a:r>
                      <a:r>
                        <a:rPr lang="ru-RU" sz="1200" dirty="0" smtClean="0"/>
                        <a:t> роли информатики, информационных и коммуникационных технологий в современном обществе;</a:t>
                      </a:r>
                      <a:endParaRPr lang="ru-RU" sz="1200" dirty="0"/>
                    </a:p>
                  </a:txBody>
                  <a:tcPr/>
                </a:tc>
                <a:extLst>
                  <a:ext uri="{0D108BD9-81ED-4DB2-BD59-A6C34878D82A}">
                    <a16:rowId xmlns:a16="http://schemas.microsoft.com/office/drawing/2014/main" xmlns="" val="10001"/>
                  </a:ext>
                </a:extLst>
              </a:tr>
              <a:tr h="2226395">
                <a:tc>
                  <a:txBody>
                    <a:bodyPr/>
                    <a:lstStyle/>
                    <a:p>
                      <a:r>
                        <a:rPr lang="ru-RU" sz="1200" dirty="0" err="1" smtClean="0"/>
                        <a:t>сформированность</a:t>
                      </a:r>
                      <a:r>
                        <a:rPr lang="ru-RU" sz="1200" dirty="0" smtClean="0"/>
                        <a:t> основ логического и алгоритмического мышления;</a:t>
                      </a:r>
                    </a:p>
                    <a:p>
                      <a:r>
                        <a:rPr lang="ru-RU" sz="1200" dirty="0" err="1" smtClean="0"/>
                        <a:t>сформированность</a:t>
                      </a:r>
                      <a:r>
                        <a:rPr lang="ru-RU" sz="1200" dirty="0" smtClean="0"/>
                        <a:t> умений различать факты и оценки, сравнивать оценочные</a:t>
                      </a:r>
                    </a:p>
                    <a:p>
                      <a:r>
                        <a:rPr lang="ru-RU" sz="1200" dirty="0" smtClean="0"/>
                        <a:t>выводы, видеть их связь с критериями оценивания и связь критериев</a:t>
                      </a:r>
                    </a:p>
                    <a:p>
                      <a:r>
                        <a:rPr lang="ru-RU" sz="1200" dirty="0" smtClean="0"/>
                        <a:t>с определённой системой ценностей, проверять на достоверность и обобщать</a:t>
                      </a:r>
                    </a:p>
                    <a:p>
                      <a:r>
                        <a:rPr lang="ru-RU" sz="1200" dirty="0" smtClean="0"/>
                        <a:t>информацию;</a:t>
                      </a:r>
                    </a:p>
                    <a:p>
                      <a:r>
                        <a:rPr lang="ru-RU" sz="1200" dirty="0" err="1" smtClean="0"/>
                        <a:t>сформированность</a:t>
                      </a:r>
                      <a:r>
                        <a:rPr lang="ru-RU" sz="1200" dirty="0" smtClean="0"/>
                        <a:t> представлений о влиянии информационных технологий</a:t>
                      </a:r>
                    </a:p>
                    <a:p>
                      <a:r>
                        <a:rPr lang="ru-RU" sz="1200" dirty="0" smtClean="0"/>
                        <a:t>на жизнь человека в обществе, понимание социального, экономического,</a:t>
                      </a:r>
                    </a:p>
                    <a:p>
                      <a:r>
                        <a:rPr lang="ru-RU" sz="1200" dirty="0" smtClean="0"/>
                        <a:t>политического, культурного, юридического, природного, эргономического,</a:t>
                      </a:r>
                    </a:p>
                    <a:p>
                      <a:r>
                        <a:rPr lang="ru-RU" sz="1200" dirty="0" smtClean="0"/>
                        <a:t>медицинского и физиологического контекстов информационных технологий;</a:t>
                      </a:r>
                    </a:p>
                    <a:p>
                      <a:r>
                        <a:rPr lang="ru-RU" sz="1200" dirty="0" smtClean="0"/>
                        <a:t>принятие правовых и этических аспектов информационных технологий,</a:t>
                      </a:r>
                    </a:p>
                    <a:p>
                      <a:r>
                        <a:rPr lang="ru-RU" sz="1200" dirty="0" smtClean="0"/>
                        <a:t>осознание ответственности людей, вовлечённых в создание и использование</a:t>
                      </a:r>
                    </a:p>
                    <a:p>
                      <a:r>
                        <a:rPr lang="ru-RU" sz="1200" dirty="0" smtClean="0"/>
                        <a:t>информационных систем, распространение информации;</a:t>
                      </a:r>
                    </a:p>
                    <a:p>
                      <a:r>
                        <a:rPr lang="ru-RU" sz="1200" dirty="0" smtClean="0"/>
                        <a:t>создание условий для развития навыков учебной, проектной, </a:t>
                      </a:r>
                      <a:r>
                        <a:rPr lang="ru-RU" sz="1200" dirty="0" err="1" smtClean="0"/>
                        <a:t>научноисследовательской</a:t>
                      </a:r>
                      <a:r>
                        <a:rPr lang="ru-RU" sz="1200" dirty="0" smtClean="0"/>
                        <a:t> и творческой деятельности, мотивации обучающихся</a:t>
                      </a:r>
                    </a:p>
                    <a:p>
                      <a:r>
                        <a:rPr lang="ru-RU" sz="1200" dirty="0" smtClean="0"/>
                        <a:t>к саморазвитию.</a:t>
                      </a:r>
                      <a:endParaRPr lang="ru-RU" sz="1200" dirty="0"/>
                    </a:p>
                  </a:txBody>
                  <a:tcPr/>
                </a:tc>
                <a:tc>
                  <a:txBody>
                    <a:bodyPr/>
                    <a:lstStyle/>
                    <a:p>
                      <a:r>
                        <a:rPr lang="ru-RU" sz="1200" dirty="0" err="1" smtClean="0"/>
                        <a:t>сформированность</a:t>
                      </a:r>
                      <a:r>
                        <a:rPr lang="ru-RU" sz="1200" dirty="0" smtClean="0"/>
                        <a:t> основ логического и алгоритмического мышления;</a:t>
                      </a:r>
                    </a:p>
                    <a:p>
                      <a:r>
                        <a:rPr lang="ru-RU" sz="1200" dirty="0" err="1" smtClean="0"/>
                        <a:t>сформированность</a:t>
                      </a:r>
                      <a:r>
                        <a:rPr lang="ru-RU" sz="1200" dirty="0" smtClean="0"/>
                        <a:t> умений различать факты и оценки, сравнивать оценочные</a:t>
                      </a:r>
                    </a:p>
                    <a:p>
                      <a:r>
                        <a:rPr lang="ru-RU" sz="1200" dirty="0" smtClean="0"/>
                        <a:t>выводы, видеть их связь с критериями оценивания и связь критериев</a:t>
                      </a:r>
                    </a:p>
                    <a:p>
                      <a:r>
                        <a:rPr lang="ru-RU" sz="1200" dirty="0" smtClean="0"/>
                        <a:t>с определённой системой ценностей, проверять на достоверность и обобщать</a:t>
                      </a:r>
                    </a:p>
                    <a:p>
                      <a:r>
                        <a:rPr lang="ru-RU" sz="1200" dirty="0" smtClean="0"/>
                        <a:t>информацию;</a:t>
                      </a:r>
                    </a:p>
                    <a:p>
                      <a:r>
                        <a:rPr lang="ru-RU" sz="1200" dirty="0" err="1" smtClean="0"/>
                        <a:t>сформированность</a:t>
                      </a:r>
                      <a:r>
                        <a:rPr lang="ru-RU" sz="1200" dirty="0" smtClean="0"/>
                        <a:t> представлений о влиянии информационных технологий</a:t>
                      </a:r>
                    </a:p>
                    <a:p>
                      <a:r>
                        <a:rPr lang="ru-RU" sz="1200" dirty="0" smtClean="0"/>
                        <a:t>на жизнь человека в обществе, понимание социального, экономического,</a:t>
                      </a:r>
                    </a:p>
                    <a:p>
                      <a:r>
                        <a:rPr lang="ru-RU" sz="1200" dirty="0" smtClean="0"/>
                        <a:t>политического, культурного, юридического, природного, эргономического,</a:t>
                      </a:r>
                    </a:p>
                    <a:p>
                      <a:r>
                        <a:rPr lang="ru-RU" sz="1200" dirty="0" smtClean="0"/>
                        <a:t>медицинского и физиологического контекстов информационных технологий;</a:t>
                      </a:r>
                    </a:p>
                    <a:p>
                      <a:r>
                        <a:rPr lang="ru-RU" sz="1200" dirty="0" smtClean="0"/>
                        <a:t>принятие правовых и этических аспектов информационных технологий,</a:t>
                      </a:r>
                    </a:p>
                    <a:p>
                      <a:r>
                        <a:rPr lang="ru-RU" sz="1200" dirty="0" smtClean="0"/>
                        <a:t>осознание ответственности людей, вовлечённых в создание и использование</a:t>
                      </a:r>
                    </a:p>
                    <a:p>
                      <a:r>
                        <a:rPr lang="ru-RU" sz="1200" dirty="0" smtClean="0"/>
                        <a:t>информационных систем, распространение информации;</a:t>
                      </a:r>
                    </a:p>
                    <a:p>
                      <a:r>
                        <a:rPr lang="ru-RU" sz="1200" dirty="0" smtClean="0"/>
                        <a:t>создание условий для развития навыков учебной, проектной, </a:t>
                      </a:r>
                      <a:r>
                        <a:rPr lang="ru-RU" sz="1200" dirty="0" err="1" smtClean="0"/>
                        <a:t>научноисследовательской</a:t>
                      </a:r>
                      <a:r>
                        <a:rPr lang="ru-RU" sz="1200" dirty="0" smtClean="0"/>
                        <a:t> и творческой деятельности, мотивации обучающихся</a:t>
                      </a:r>
                    </a:p>
                    <a:p>
                      <a:r>
                        <a:rPr lang="ru-RU" sz="1200" dirty="0" smtClean="0"/>
                        <a:t>к саморазвитию.</a:t>
                      </a:r>
                      <a:endParaRPr lang="ru-RU" sz="1200"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000324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400" dirty="0" smtClean="0"/>
              <a:t>Нормативная база</a:t>
            </a:r>
            <a:endParaRPr lang="ru-RU" sz="4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971224807"/>
              </p:ext>
            </p:extLst>
          </p:nvPr>
        </p:nvGraphicFramePr>
        <p:xfrm>
          <a:off x="1023938" y="1921934"/>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92119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Примеры различий углубленного уровня</a:t>
            </a: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3824802655"/>
              </p:ext>
            </p:extLst>
          </p:nvPr>
        </p:nvGraphicFramePr>
        <p:xfrm>
          <a:off x="149291" y="1979583"/>
          <a:ext cx="11812554" cy="3571240"/>
        </p:xfrm>
        <a:graphic>
          <a:graphicData uri="http://schemas.openxmlformats.org/drawingml/2006/table">
            <a:tbl>
              <a:tblPr firstRow="1" bandRow="1">
                <a:tableStyleId>{5C22544A-7EE6-4342-B048-85BDC9FD1C3A}</a:tableStyleId>
              </a:tblPr>
              <a:tblGrid>
                <a:gridCol w="1996750">
                  <a:extLst>
                    <a:ext uri="{9D8B030D-6E8A-4147-A177-3AD203B41FA5}">
                      <a16:colId xmlns:a16="http://schemas.microsoft.com/office/drawing/2014/main" xmlns="" val="20000"/>
                    </a:ext>
                  </a:extLst>
                </a:gridCol>
                <a:gridCol w="5225143">
                  <a:extLst>
                    <a:ext uri="{9D8B030D-6E8A-4147-A177-3AD203B41FA5}">
                      <a16:colId xmlns:a16="http://schemas.microsoft.com/office/drawing/2014/main" xmlns="" val="20001"/>
                    </a:ext>
                  </a:extLst>
                </a:gridCol>
                <a:gridCol w="4590661">
                  <a:extLst>
                    <a:ext uri="{9D8B030D-6E8A-4147-A177-3AD203B41FA5}">
                      <a16:colId xmlns:a16="http://schemas.microsoft.com/office/drawing/2014/main" xmlns="" val="20002"/>
                    </a:ext>
                  </a:extLst>
                </a:gridCol>
              </a:tblGrid>
              <a:tr h="370840">
                <a:tc>
                  <a:txBody>
                    <a:bodyPr/>
                    <a:lstStyle/>
                    <a:p>
                      <a:pPr algn="ctr"/>
                      <a:r>
                        <a:rPr lang="ru-RU" dirty="0" smtClean="0"/>
                        <a:t>Наименование</a:t>
                      </a:r>
                    </a:p>
                    <a:p>
                      <a:pPr algn="ctr"/>
                      <a:r>
                        <a:rPr lang="ru-RU" dirty="0" smtClean="0"/>
                        <a:t>разделов и тем</a:t>
                      </a:r>
                      <a:endParaRPr lang="ru-RU" dirty="0"/>
                    </a:p>
                  </a:txBody>
                  <a:tcPr/>
                </a:tc>
                <a:tc>
                  <a:txBody>
                    <a:bodyPr/>
                    <a:lstStyle/>
                    <a:p>
                      <a:pPr algn="ctr"/>
                      <a:r>
                        <a:rPr lang="ru-RU" dirty="0" smtClean="0"/>
                        <a:t>Программное содержание </a:t>
                      </a:r>
                      <a:endParaRPr lang="ru-RU" dirty="0"/>
                    </a:p>
                  </a:txBody>
                  <a:tcPr/>
                </a:tc>
                <a:tc>
                  <a:txBody>
                    <a:bodyPr/>
                    <a:lstStyle/>
                    <a:p>
                      <a:pPr algn="ctr"/>
                      <a:r>
                        <a:rPr lang="ru-RU" dirty="0" smtClean="0"/>
                        <a:t>Основные виды деятельности</a:t>
                      </a:r>
                    </a:p>
                    <a:p>
                      <a:pPr algn="ctr"/>
                      <a:r>
                        <a:rPr lang="ru-RU" dirty="0" smtClean="0"/>
                        <a:t>обучающихся</a:t>
                      </a:r>
                      <a:endParaRPr lang="ru-RU" dirty="0"/>
                    </a:p>
                  </a:txBody>
                  <a:tcPr/>
                </a:tc>
                <a:extLst>
                  <a:ext uri="{0D108BD9-81ED-4DB2-BD59-A6C34878D82A}">
                    <a16:rowId xmlns:a16="http://schemas.microsoft.com/office/drawing/2014/main" xmlns="" val="10000"/>
                  </a:ext>
                </a:extLst>
              </a:tr>
              <a:tr h="370840">
                <a:tc gridSpan="3">
                  <a:txBody>
                    <a:bodyPr/>
                    <a:lstStyle/>
                    <a:p>
                      <a:r>
                        <a:rPr lang="ru-RU" sz="1800" b="1" kern="1200" dirty="0" smtClean="0">
                          <a:solidFill>
                            <a:schemeClr val="dk1"/>
                          </a:solidFill>
                          <a:effectLst/>
                          <a:latin typeface="+mn-lt"/>
                          <a:ea typeface="+mn-ea"/>
                          <a:cs typeface="+mn-cs"/>
                        </a:rPr>
                        <a:t>Раздел 1. Цифровая грамотность </a:t>
                      </a:r>
                      <a:endParaRPr lang="ru-RU" sz="1800" kern="1200" dirty="0">
                        <a:solidFill>
                          <a:schemeClr val="dk1"/>
                        </a:solidFill>
                        <a:latin typeface="+mn-lt"/>
                        <a:ea typeface="+mn-ea"/>
                        <a:cs typeface="+mn-cs"/>
                      </a:endParaRPr>
                    </a:p>
                  </a:txBody>
                  <a:tcPr/>
                </a:tc>
                <a:tc hMerge="1">
                  <a:txBody>
                    <a:bodyPr/>
                    <a:lstStyle/>
                    <a:p>
                      <a:endParaRPr lang="ru-RU" dirty="0" smtClean="0"/>
                    </a:p>
                  </a:txBody>
                  <a:tcPr/>
                </a:tc>
                <a:tc hMerge="1">
                  <a:txBody>
                    <a:bodyPr/>
                    <a:lstStyle/>
                    <a:p>
                      <a:endParaRPr lang="ru-RU" dirty="0"/>
                    </a:p>
                  </a:txBody>
                  <a:tcPr/>
                </a:tc>
                <a:extLst>
                  <a:ext uri="{0D108BD9-81ED-4DB2-BD59-A6C34878D82A}">
                    <a16:rowId xmlns:a16="http://schemas.microsoft.com/office/drawing/2014/main" xmlns="" val="10001"/>
                  </a:ext>
                </a:extLst>
              </a:tr>
              <a:tr h="370840">
                <a:tc>
                  <a:txBody>
                    <a:bodyPr/>
                    <a:lstStyle/>
                    <a:p>
                      <a:pPr marL="342900" indent="-342900">
                        <a:buFont typeface="+mj-lt"/>
                        <a:buAutoNum type="arabicPeriod"/>
                      </a:pPr>
                      <a:r>
                        <a:rPr lang="ru-RU" dirty="0" smtClean="0"/>
                        <a:t>Компьютер: аппаратное и программное обеспечение, файловая система</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ru-RU" sz="1800" kern="1200" dirty="0" smtClean="0">
                          <a:solidFill>
                            <a:schemeClr val="dk1"/>
                          </a:solidFill>
                          <a:effectLst/>
                          <a:latin typeface="+mn-lt"/>
                          <a:ea typeface="+mn-ea"/>
                          <a:cs typeface="+mn-cs"/>
                        </a:rPr>
                        <a:t>Программное обеспечение </a:t>
                      </a:r>
                      <a:endParaRPr lang="ru-RU" dirty="0" smtClean="0"/>
                    </a:p>
                    <a:p>
                      <a:r>
                        <a:rPr lang="en-US" dirty="0" smtClean="0"/>
                        <a:t> (</a:t>
                      </a:r>
                      <a:r>
                        <a:rPr lang="ru-RU" dirty="0" smtClean="0"/>
                        <a:t>6</a:t>
                      </a:r>
                      <a:r>
                        <a:rPr lang="ru-RU" sz="1800" kern="1200" dirty="0" smtClean="0">
                          <a:solidFill>
                            <a:schemeClr val="dk1"/>
                          </a:solidFill>
                          <a:latin typeface="+mn-lt"/>
                          <a:ea typeface="+mn-ea"/>
                          <a:cs typeface="+mn-cs"/>
                        </a:rPr>
                        <a:t> + 6</a:t>
                      </a:r>
                      <a:r>
                        <a:rPr lang="en-US" sz="1800" kern="1200" dirty="0" smtClean="0">
                          <a:solidFill>
                            <a:schemeClr val="dk1"/>
                          </a:solidFill>
                          <a:latin typeface="+mn-lt"/>
                          <a:ea typeface="+mn-ea"/>
                          <a:cs typeface="+mn-cs"/>
                        </a:rPr>
                        <a:t> </a:t>
                      </a:r>
                      <a:r>
                        <a:rPr lang="ru-RU" sz="1800" kern="1200" dirty="0" smtClean="0">
                          <a:solidFill>
                            <a:schemeClr val="dk1"/>
                          </a:solidFill>
                          <a:latin typeface="+mn-lt"/>
                          <a:ea typeface="+mn-ea"/>
                          <a:cs typeface="+mn-cs"/>
                        </a:rPr>
                        <a:t>ч</a:t>
                      </a:r>
                      <a:r>
                        <a:rPr lang="en-US" sz="1800" kern="1200" dirty="0" smtClean="0">
                          <a:solidFill>
                            <a:schemeClr val="dk1"/>
                          </a:solidFill>
                          <a:latin typeface="+mn-lt"/>
                          <a:ea typeface="+mn-ea"/>
                          <a:cs typeface="+mn-cs"/>
                        </a:rPr>
                        <a:t>)</a:t>
                      </a:r>
                      <a:endParaRPr lang="ru-RU" sz="1800" kern="1200" dirty="0">
                        <a:solidFill>
                          <a:schemeClr val="dk1"/>
                        </a:solidFill>
                        <a:latin typeface="+mn-lt"/>
                        <a:ea typeface="+mn-ea"/>
                        <a:cs typeface="+mn-cs"/>
                      </a:endParaRPr>
                    </a:p>
                  </a:txBody>
                  <a:tcPr/>
                </a:tc>
                <a:tc>
                  <a:txBody>
                    <a:bodyPr/>
                    <a:lstStyle/>
                    <a:p>
                      <a:r>
                        <a:rPr lang="ru-RU" dirty="0" smtClean="0"/>
                        <a:t>Архитектура фон Неймана. </a:t>
                      </a:r>
                      <a:r>
                        <a:rPr lang="ru-RU" i="1" dirty="0" smtClean="0"/>
                        <a:t>Гарвардская архитектура</a:t>
                      </a:r>
                      <a:r>
                        <a:rPr lang="ru-RU" dirty="0" smtClean="0"/>
                        <a:t>. Мобильные цифровые устройства и их роль в коммуникациях. Встроенные компьютеры.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effectLst/>
                          <a:latin typeface="+mn-lt"/>
                          <a:ea typeface="+mn-ea"/>
                          <a:cs typeface="+mn-cs"/>
                        </a:rPr>
                        <a:t>Утилиты. Драйверы устройств. Принципы размещения и именования файлов  в долговременной памяти. Шаблоны для описания групп файлов. </a:t>
                      </a:r>
                      <a:endParaRPr lang="ru-RU" dirty="0" smtClean="0"/>
                    </a:p>
                    <a:p>
                      <a:endParaRPr lang="ru-RU" dirty="0" smtClean="0"/>
                    </a:p>
                  </a:txBody>
                  <a:tcPr/>
                </a:tc>
                <a:tc>
                  <a:txBody>
                    <a:bodyPr/>
                    <a:lstStyle/>
                    <a:p>
                      <a:r>
                        <a:rPr lang="ru-RU" dirty="0" smtClean="0"/>
                        <a:t>Описывать составные части и принципы работы компьютеров, мобильных устройств, компьютерных систем.</a:t>
                      </a:r>
                    </a:p>
                    <a:p>
                      <a:r>
                        <a:rPr lang="ru-RU" dirty="0" smtClean="0"/>
                        <a:t>Характеризовать роботизированные</a:t>
                      </a:r>
                    </a:p>
                    <a:p>
                      <a:r>
                        <a:rPr lang="ru-RU" dirty="0" smtClean="0"/>
                        <a:t>производства, мобильные цифровые</a:t>
                      </a:r>
                    </a:p>
                    <a:p>
                      <a:r>
                        <a:rPr lang="ru-RU" dirty="0" smtClean="0"/>
                        <a:t>устройства и их роль в коммуникациях</a:t>
                      </a:r>
                      <a:endParaRPr lang="ru-RU"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479226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Примеры различий углубленного уровня</a:t>
            </a: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2930145625"/>
              </p:ext>
            </p:extLst>
          </p:nvPr>
        </p:nvGraphicFramePr>
        <p:xfrm>
          <a:off x="149291" y="1979583"/>
          <a:ext cx="11812554" cy="3291840"/>
        </p:xfrm>
        <a:graphic>
          <a:graphicData uri="http://schemas.openxmlformats.org/drawingml/2006/table">
            <a:tbl>
              <a:tblPr firstRow="1" bandRow="1">
                <a:tableStyleId>{5C22544A-7EE6-4342-B048-85BDC9FD1C3A}</a:tableStyleId>
              </a:tblPr>
              <a:tblGrid>
                <a:gridCol w="1996750">
                  <a:extLst>
                    <a:ext uri="{9D8B030D-6E8A-4147-A177-3AD203B41FA5}">
                      <a16:colId xmlns:a16="http://schemas.microsoft.com/office/drawing/2014/main" xmlns="" val="20000"/>
                    </a:ext>
                  </a:extLst>
                </a:gridCol>
                <a:gridCol w="5225143">
                  <a:extLst>
                    <a:ext uri="{9D8B030D-6E8A-4147-A177-3AD203B41FA5}">
                      <a16:colId xmlns:a16="http://schemas.microsoft.com/office/drawing/2014/main" xmlns="" val="20001"/>
                    </a:ext>
                  </a:extLst>
                </a:gridCol>
                <a:gridCol w="4590661">
                  <a:extLst>
                    <a:ext uri="{9D8B030D-6E8A-4147-A177-3AD203B41FA5}">
                      <a16:colId xmlns:a16="http://schemas.microsoft.com/office/drawing/2014/main" xmlns="" val="20002"/>
                    </a:ext>
                  </a:extLst>
                </a:gridCol>
              </a:tblGrid>
              <a:tr h="370840">
                <a:tc>
                  <a:txBody>
                    <a:bodyPr/>
                    <a:lstStyle/>
                    <a:p>
                      <a:pPr algn="ctr"/>
                      <a:r>
                        <a:rPr lang="ru-RU" dirty="0" smtClean="0"/>
                        <a:t>Наименование</a:t>
                      </a:r>
                    </a:p>
                    <a:p>
                      <a:pPr algn="ctr"/>
                      <a:r>
                        <a:rPr lang="ru-RU" dirty="0" smtClean="0"/>
                        <a:t>разделов и тем</a:t>
                      </a:r>
                      <a:endParaRPr lang="ru-RU" dirty="0"/>
                    </a:p>
                  </a:txBody>
                  <a:tcPr/>
                </a:tc>
                <a:tc>
                  <a:txBody>
                    <a:bodyPr/>
                    <a:lstStyle/>
                    <a:p>
                      <a:pPr algn="ctr"/>
                      <a:r>
                        <a:rPr lang="ru-RU" dirty="0" smtClean="0"/>
                        <a:t>Программное содержание </a:t>
                      </a:r>
                      <a:endParaRPr lang="ru-RU" dirty="0"/>
                    </a:p>
                  </a:txBody>
                  <a:tcPr/>
                </a:tc>
                <a:tc>
                  <a:txBody>
                    <a:bodyPr/>
                    <a:lstStyle/>
                    <a:p>
                      <a:pPr algn="ctr"/>
                      <a:r>
                        <a:rPr lang="ru-RU" dirty="0" smtClean="0"/>
                        <a:t>Основные виды деятельности</a:t>
                      </a:r>
                    </a:p>
                    <a:p>
                      <a:pPr algn="ctr"/>
                      <a:r>
                        <a:rPr lang="ru-RU" dirty="0" smtClean="0"/>
                        <a:t>обучающихся</a:t>
                      </a:r>
                      <a:endParaRPr lang="ru-RU" dirty="0"/>
                    </a:p>
                  </a:txBody>
                  <a:tcPr/>
                </a:tc>
                <a:extLst>
                  <a:ext uri="{0D108BD9-81ED-4DB2-BD59-A6C34878D82A}">
                    <a16:rowId xmlns:a16="http://schemas.microsoft.com/office/drawing/2014/main" xmlns="" val="10000"/>
                  </a:ext>
                </a:extLst>
              </a:tr>
              <a:tr h="370840">
                <a:tc>
                  <a:txBody>
                    <a:bodyPr/>
                    <a:lstStyle/>
                    <a:p>
                      <a:r>
                        <a:rPr lang="ru-RU" dirty="0" smtClean="0"/>
                        <a:t>Компьютерные сети </a:t>
                      </a:r>
                    </a:p>
                    <a:p>
                      <a:r>
                        <a:rPr lang="ru-RU" dirty="0" smtClean="0"/>
                        <a:t>(5 ч)</a:t>
                      </a:r>
                      <a:endParaRPr lang="ru-RU" dirty="0"/>
                    </a:p>
                  </a:txBody>
                  <a:tcPr/>
                </a:tc>
                <a:tc>
                  <a:txBody>
                    <a:bodyPr/>
                    <a:lstStyle/>
                    <a:p>
                      <a:r>
                        <a:rPr lang="ru-RU" dirty="0" smtClean="0"/>
                        <a:t>Протоколы стека </a:t>
                      </a:r>
                      <a:r>
                        <a:rPr lang="en-US" dirty="0" smtClean="0"/>
                        <a:t>TCP/IP.</a:t>
                      </a:r>
                      <a:r>
                        <a:rPr lang="ru-RU" dirty="0" smtClean="0"/>
                        <a:t> Разделение IP-сети на подсети с помощью масок подсетей. Получение данных о сетевых настройках компьютера. Проверка наличия связи с узлом сети. Определение маршрута движения пакетов.</a:t>
                      </a:r>
                      <a:endParaRPr lang="ru-RU" dirty="0"/>
                    </a:p>
                  </a:txBody>
                  <a:tcPr/>
                </a:tc>
                <a:tc>
                  <a:txBody>
                    <a:bodyPr/>
                    <a:lstStyle/>
                    <a:p>
                      <a:r>
                        <a:rPr lang="ru-RU" dirty="0" smtClean="0"/>
                        <a:t>Использовать маски подсетей для разбиения IP-сети на подсети. Применять программное обеспечение для проверки</a:t>
                      </a:r>
                    </a:p>
                    <a:p>
                      <a:r>
                        <a:rPr lang="ru-RU" dirty="0" smtClean="0"/>
                        <a:t>работоспособности сети.</a:t>
                      </a:r>
                      <a:endParaRPr lang="ru-RU" dirty="0"/>
                    </a:p>
                  </a:txBody>
                  <a:tcPr/>
                </a:tc>
                <a:extLst>
                  <a:ext uri="{0D108BD9-81ED-4DB2-BD59-A6C34878D82A}">
                    <a16:rowId xmlns:a16="http://schemas.microsoft.com/office/drawing/2014/main" xmlns="" val="10001"/>
                  </a:ext>
                </a:extLst>
              </a:tr>
              <a:tr h="370840">
                <a:tc>
                  <a:txBody>
                    <a:bodyPr/>
                    <a:lstStyle/>
                    <a:p>
                      <a:r>
                        <a:rPr lang="ru-RU" dirty="0" smtClean="0"/>
                        <a:t>Информационная</a:t>
                      </a:r>
                    </a:p>
                    <a:p>
                      <a:r>
                        <a:rPr lang="ru-RU" dirty="0" smtClean="0"/>
                        <a:t>Безопасность</a:t>
                      </a:r>
                    </a:p>
                    <a:p>
                      <a:r>
                        <a:rPr lang="ru-RU" dirty="0" smtClean="0"/>
                        <a:t>(7 ч / БУ 3 ч)</a:t>
                      </a:r>
                      <a:endParaRPr lang="ru-RU" dirty="0"/>
                    </a:p>
                  </a:txBody>
                  <a:tcPr/>
                </a:tc>
                <a:tc>
                  <a:txBody>
                    <a:bodyPr/>
                    <a:lstStyle/>
                    <a:p>
                      <a:r>
                        <a:rPr lang="ru-RU" dirty="0" smtClean="0"/>
                        <a:t>Симметричные и несимметричные шифры. Шифры простой замены. Шифр Цезаря. Шифр </a:t>
                      </a:r>
                      <a:r>
                        <a:rPr lang="ru-RU" dirty="0" err="1" smtClean="0"/>
                        <a:t>Виженера</a:t>
                      </a:r>
                      <a:r>
                        <a:rPr lang="ru-RU" dirty="0" smtClean="0"/>
                        <a:t>. Алгоритм шифрования RSA. </a:t>
                      </a:r>
                      <a:r>
                        <a:rPr lang="ru-RU" i="1" dirty="0" smtClean="0"/>
                        <a:t>Стеганография</a:t>
                      </a:r>
                      <a:endParaRPr lang="ru-RU" i="1" dirty="0"/>
                    </a:p>
                  </a:txBody>
                  <a:tcPr/>
                </a:tc>
                <a:tc>
                  <a:txBody>
                    <a:bodyPr/>
                    <a:lstStyle/>
                    <a:p>
                      <a:r>
                        <a:rPr lang="ru-RU" dirty="0" smtClean="0"/>
                        <a:t>Применять (БУ: характеризовать) средства защиты информации. Предотвращать (БУ: описывать) несанкционированный доступ к личной конфиденциальной информации.</a:t>
                      </a:r>
                      <a:endParaRPr lang="ru-RU"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220726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Примеры различий углубленного уровня</a:t>
            </a: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1535724448"/>
              </p:ext>
            </p:extLst>
          </p:nvPr>
        </p:nvGraphicFramePr>
        <p:xfrm>
          <a:off x="149291" y="1979583"/>
          <a:ext cx="11812554" cy="4759960"/>
        </p:xfrm>
        <a:graphic>
          <a:graphicData uri="http://schemas.openxmlformats.org/drawingml/2006/table">
            <a:tbl>
              <a:tblPr firstRow="1" bandRow="1">
                <a:tableStyleId>{5C22544A-7EE6-4342-B048-85BDC9FD1C3A}</a:tableStyleId>
              </a:tblPr>
              <a:tblGrid>
                <a:gridCol w="1826829">
                  <a:extLst>
                    <a:ext uri="{9D8B030D-6E8A-4147-A177-3AD203B41FA5}">
                      <a16:colId xmlns:a16="http://schemas.microsoft.com/office/drawing/2014/main" xmlns="" val="20000"/>
                    </a:ext>
                  </a:extLst>
                </a:gridCol>
                <a:gridCol w="5811520">
                  <a:extLst>
                    <a:ext uri="{9D8B030D-6E8A-4147-A177-3AD203B41FA5}">
                      <a16:colId xmlns:a16="http://schemas.microsoft.com/office/drawing/2014/main" xmlns="" val="20001"/>
                    </a:ext>
                  </a:extLst>
                </a:gridCol>
                <a:gridCol w="4174205">
                  <a:extLst>
                    <a:ext uri="{9D8B030D-6E8A-4147-A177-3AD203B41FA5}">
                      <a16:colId xmlns:a16="http://schemas.microsoft.com/office/drawing/2014/main" xmlns="" val="20002"/>
                    </a:ext>
                  </a:extLst>
                </a:gridCol>
              </a:tblGrid>
              <a:tr h="370840">
                <a:tc>
                  <a:txBody>
                    <a:bodyPr/>
                    <a:lstStyle/>
                    <a:p>
                      <a:pPr algn="ctr"/>
                      <a:r>
                        <a:rPr lang="ru-RU" dirty="0" smtClean="0"/>
                        <a:t>Наименование</a:t>
                      </a:r>
                    </a:p>
                    <a:p>
                      <a:pPr algn="ctr"/>
                      <a:r>
                        <a:rPr lang="ru-RU" dirty="0" smtClean="0"/>
                        <a:t>разделов и тем</a:t>
                      </a:r>
                      <a:endParaRPr lang="ru-RU" dirty="0"/>
                    </a:p>
                  </a:txBody>
                  <a:tcPr/>
                </a:tc>
                <a:tc>
                  <a:txBody>
                    <a:bodyPr/>
                    <a:lstStyle/>
                    <a:p>
                      <a:pPr algn="ctr"/>
                      <a:r>
                        <a:rPr lang="ru-RU" dirty="0" smtClean="0"/>
                        <a:t>Программное содержание </a:t>
                      </a:r>
                      <a:endParaRPr lang="ru-RU" dirty="0"/>
                    </a:p>
                  </a:txBody>
                  <a:tcPr/>
                </a:tc>
                <a:tc>
                  <a:txBody>
                    <a:bodyPr/>
                    <a:lstStyle/>
                    <a:p>
                      <a:pPr algn="ctr"/>
                      <a:r>
                        <a:rPr lang="ru-RU" dirty="0" smtClean="0"/>
                        <a:t>Основные виды деятельности</a:t>
                      </a:r>
                    </a:p>
                    <a:p>
                      <a:pPr algn="ctr"/>
                      <a:r>
                        <a:rPr lang="ru-RU" dirty="0" smtClean="0"/>
                        <a:t>обучающихся</a:t>
                      </a:r>
                      <a:endParaRPr lang="ru-RU" dirty="0"/>
                    </a:p>
                  </a:txBody>
                  <a:tcPr/>
                </a:tc>
                <a:extLst>
                  <a:ext uri="{0D108BD9-81ED-4DB2-BD59-A6C34878D82A}">
                    <a16:rowId xmlns:a16="http://schemas.microsoft.com/office/drawing/2014/main" xmlns="" val="10000"/>
                  </a:ext>
                </a:extLst>
              </a:tr>
              <a:tr h="370840">
                <a:tc gridSpan="3">
                  <a:txBody>
                    <a:bodyPr/>
                    <a:lstStyle/>
                    <a:p>
                      <a:r>
                        <a:rPr lang="ru-RU" sz="1800" b="1" kern="1200" dirty="0" smtClean="0">
                          <a:solidFill>
                            <a:schemeClr val="dk1"/>
                          </a:solidFill>
                          <a:effectLst/>
                          <a:latin typeface="+mn-lt"/>
                          <a:ea typeface="+mn-ea"/>
                          <a:cs typeface="+mn-cs"/>
                        </a:rPr>
                        <a:t>Раздел 2. Теоретические основы информатики </a:t>
                      </a:r>
                      <a:endParaRPr lang="ru-RU" dirty="0"/>
                    </a:p>
                  </a:txBody>
                  <a:tcPr/>
                </a:tc>
                <a:tc hMerge="1">
                  <a:txBody>
                    <a:bodyPr/>
                    <a:lstStyle/>
                    <a:p>
                      <a:endParaRPr lang="ru-RU" dirty="0" smtClean="0"/>
                    </a:p>
                  </a:txBody>
                  <a:tcPr/>
                </a:tc>
                <a:tc hMerge="1">
                  <a:txBody>
                    <a:bodyPr/>
                    <a:lstStyle/>
                    <a:p>
                      <a:endParaRPr lang="ru-RU"/>
                    </a:p>
                  </a:txBody>
                  <a:tcPr/>
                </a:tc>
                <a:extLst>
                  <a:ext uri="{0D108BD9-81ED-4DB2-BD59-A6C34878D82A}">
                    <a16:rowId xmlns:a16="http://schemas.microsoft.com/office/drawing/2014/main" xmlns="" val="10001"/>
                  </a:ext>
                </a:extLst>
              </a:tr>
              <a:tr h="370840">
                <a:tc>
                  <a:txBody>
                    <a:bodyPr/>
                    <a:lstStyle/>
                    <a:p>
                      <a:r>
                        <a:rPr lang="ru-RU" sz="1800" kern="1200" dirty="0" smtClean="0">
                          <a:solidFill>
                            <a:schemeClr val="dk1"/>
                          </a:solidFill>
                          <a:effectLst/>
                          <a:latin typeface="+mn-lt"/>
                          <a:ea typeface="+mn-ea"/>
                          <a:cs typeface="+mn-cs"/>
                        </a:rPr>
                        <a:t>Представление информации в компьютере</a:t>
                      </a:r>
                    </a:p>
                    <a:p>
                      <a:r>
                        <a:rPr lang="ru-RU" sz="1800" kern="1200" dirty="0" smtClean="0">
                          <a:solidFill>
                            <a:schemeClr val="dk1"/>
                          </a:solidFill>
                          <a:effectLst/>
                          <a:latin typeface="+mn-lt"/>
                          <a:ea typeface="+mn-ea"/>
                          <a:cs typeface="+mn-cs"/>
                        </a:rPr>
                        <a:t>(19 ч / БУ 8 ч) </a:t>
                      </a:r>
                      <a:endParaRPr lang="ru-RU" dirty="0"/>
                    </a:p>
                  </a:txBody>
                  <a:tcPr/>
                </a:tc>
                <a:tc>
                  <a:txBody>
                    <a:bodyPr/>
                    <a:lstStyle/>
                    <a:p>
                      <a:r>
                        <a:rPr lang="ru-RU" sz="1800" kern="1200" dirty="0" smtClean="0">
                          <a:solidFill>
                            <a:schemeClr val="dk1"/>
                          </a:solidFill>
                          <a:effectLst/>
                          <a:latin typeface="+mn-lt"/>
                          <a:ea typeface="+mn-ea"/>
                          <a:cs typeface="+mn-cs"/>
                        </a:rPr>
                        <a:t>Декодирование сообщений, записанных с помощью неравномерных кодов. Построение однозначно декодируемых кодов с помощью дерева. </a:t>
                      </a:r>
                      <a:r>
                        <a:rPr lang="ru-RU" sz="1800" i="1" kern="1200" dirty="0" smtClean="0">
                          <a:solidFill>
                            <a:schemeClr val="dk1"/>
                          </a:solidFill>
                          <a:effectLst/>
                          <a:latin typeface="+mn-lt"/>
                          <a:ea typeface="+mn-ea"/>
                          <a:cs typeface="+mn-cs"/>
                        </a:rPr>
                        <a:t>Граф </a:t>
                      </a:r>
                      <a:r>
                        <a:rPr lang="ru-RU" sz="1800" i="1" kern="1200" dirty="0" err="1" smtClean="0">
                          <a:solidFill>
                            <a:schemeClr val="dk1"/>
                          </a:solidFill>
                          <a:effectLst/>
                          <a:latin typeface="+mn-lt"/>
                          <a:ea typeface="+mn-ea"/>
                          <a:cs typeface="+mn-cs"/>
                        </a:rPr>
                        <a:t>Ал.А</a:t>
                      </a:r>
                      <a:r>
                        <a:rPr lang="ru-RU" sz="1800" i="1" kern="1200" dirty="0" smtClean="0">
                          <a:solidFill>
                            <a:schemeClr val="dk1"/>
                          </a:solidFill>
                          <a:effectLst/>
                          <a:latin typeface="+mn-lt"/>
                          <a:ea typeface="+mn-ea"/>
                          <a:cs typeface="+mn-cs"/>
                        </a:rPr>
                        <a:t>. Маркова. Троичная уравновешенная система счисления. Двоично-десятичная система счисления.</a:t>
                      </a:r>
                      <a:r>
                        <a:rPr lang="ru-RU" sz="1800" kern="1200" dirty="0" smtClean="0">
                          <a:solidFill>
                            <a:schemeClr val="dk1"/>
                          </a:solidFill>
                          <a:effectLst/>
                          <a:latin typeface="+mn-lt"/>
                          <a:ea typeface="+mn-ea"/>
                          <a:cs typeface="+mn-cs"/>
                        </a:rPr>
                        <a:t> Векторная графика. Трёхмерная графика. Фрактальная графика. </a:t>
                      </a:r>
                      <a:endParaRPr lang="ru-RU" dirty="0" smtClean="0"/>
                    </a:p>
                  </a:txBody>
                  <a:tcPr/>
                </a:tc>
                <a:tc>
                  <a:txBody>
                    <a:bodyPr/>
                    <a:lstStyle/>
                    <a:p>
                      <a:r>
                        <a:rPr lang="ru-RU" sz="1800" kern="1200" dirty="0" smtClean="0">
                          <a:solidFill>
                            <a:schemeClr val="dk1"/>
                          </a:solidFill>
                          <a:effectLst/>
                          <a:latin typeface="+mn-lt"/>
                          <a:ea typeface="+mn-ea"/>
                          <a:cs typeface="+mn-cs"/>
                        </a:rPr>
                        <a:t>Пояснять необходимость и сущность дискретизации при хранении, передаче и обработке данных с помощью компьютеров.  </a:t>
                      </a:r>
                    </a:p>
                  </a:txBody>
                  <a:tcPr/>
                </a:tc>
                <a:extLst>
                  <a:ext uri="{0D108BD9-81ED-4DB2-BD59-A6C34878D82A}">
                    <a16:rowId xmlns:a16="http://schemas.microsoft.com/office/drawing/2014/main" xmlns="" val="10002"/>
                  </a:ext>
                </a:extLst>
              </a:tr>
              <a:tr h="370840">
                <a:tc>
                  <a:txBody>
                    <a:bodyPr/>
                    <a:lstStyle/>
                    <a:p>
                      <a:r>
                        <a:rPr lang="ru-RU" dirty="0" smtClean="0"/>
                        <a:t>Основы алгебры</a:t>
                      </a:r>
                    </a:p>
                    <a:p>
                      <a:r>
                        <a:rPr lang="ru-RU" dirty="0" smtClean="0"/>
                        <a:t>Логики</a:t>
                      </a:r>
                    </a:p>
                    <a:p>
                      <a:r>
                        <a:rPr lang="ru-RU" dirty="0" smtClean="0"/>
                        <a:t>(14 ч / БУ 8 ч)</a:t>
                      </a:r>
                      <a:endParaRPr lang="ru-RU" dirty="0"/>
                    </a:p>
                  </a:txBody>
                  <a:tcPr/>
                </a:tc>
                <a:tc>
                  <a:txBody>
                    <a:bodyPr/>
                    <a:lstStyle/>
                    <a:p>
                      <a:r>
                        <a:rPr lang="ru-RU" dirty="0" err="1" smtClean="0"/>
                        <a:t>Высказывательные</a:t>
                      </a:r>
                      <a:r>
                        <a:rPr lang="ru-RU" dirty="0" smtClean="0"/>
                        <a:t> формы (предикаты). Кванторы</a:t>
                      </a:r>
                    </a:p>
                    <a:p>
                      <a:r>
                        <a:rPr lang="ru-RU" dirty="0" smtClean="0"/>
                        <a:t>существования и всеобщности. Логические тождества. </a:t>
                      </a:r>
                      <a:r>
                        <a:rPr lang="ru-RU" sz="1800" kern="1200" dirty="0" smtClean="0">
                          <a:solidFill>
                            <a:schemeClr val="dk1"/>
                          </a:solidFill>
                          <a:effectLst/>
                          <a:latin typeface="+mn-lt"/>
                          <a:ea typeface="+mn-ea"/>
                          <a:cs typeface="+mn-cs"/>
                        </a:rPr>
                        <a:t>Логические уравнения и системы уравнений. </a:t>
                      </a:r>
                      <a:r>
                        <a:rPr lang="ru-RU" dirty="0" smtClean="0"/>
                        <a:t>Канонические формы логических выражений. Совершенные дизъюнктивные и конъюнктивные нормальные формы. Многоразрядный сумматор.  М</a:t>
                      </a:r>
                      <a:r>
                        <a:rPr lang="ru-RU" i="1" dirty="0" smtClean="0"/>
                        <a:t>икросхемы и технология их производства</a:t>
                      </a:r>
                    </a:p>
                  </a:txBody>
                  <a:tcPr/>
                </a:tc>
                <a:tc>
                  <a:txBody>
                    <a:bodyPr/>
                    <a:lstStyle/>
                    <a:p>
                      <a:r>
                        <a:rPr lang="ru-RU" dirty="0" smtClean="0"/>
                        <a:t>Устанавливать связь между алгеброй</a:t>
                      </a: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логики и теорией множеств. </a:t>
                      </a:r>
                      <a:r>
                        <a:rPr lang="ru-RU" sz="1800" kern="1200" dirty="0" smtClean="0">
                          <a:solidFill>
                            <a:schemeClr val="dk1"/>
                          </a:solidFill>
                          <a:effectLst/>
                          <a:latin typeface="+mn-lt"/>
                          <a:ea typeface="+mn-ea"/>
                          <a:cs typeface="+mn-cs"/>
                        </a:rPr>
                        <a:t>Решать системы уравнений.  </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252769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Примеры различий углубленного уровня</a:t>
            </a: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971999542"/>
              </p:ext>
            </p:extLst>
          </p:nvPr>
        </p:nvGraphicFramePr>
        <p:xfrm>
          <a:off x="149291" y="1979583"/>
          <a:ext cx="11812554" cy="4846320"/>
        </p:xfrm>
        <a:graphic>
          <a:graphicData uri="http://schemas.openxmlformats.org/drawingml/2006/table">
            <a:tbl>
              <a:tblPr firstRow="1" bandRow="1">
                <a:tableStyleId>{5C22544A-7EE6-4342-B048-85BDC9FD1C3A}</a:tableStyleId>
              </a:tblPr>
              <a:tblGrid>
                <a:gridCol w="1996750">
                  <a:extLst>
                    <a:ext uri="{9D8B030D-6E8A-4147-A177-3AD203B41FA5}">
                      <a16:colId xmlns:a16="http://schemas.microsoft.com/office/drawing/2014/main" xmlns="" val="20000"/>
                    </a:ext>
                  </a:extLst>
                </a:gridCol>
                <a:gridCol w="5225143">
                  <a:extLst>
                    <a:ext uri="{9D8B030D-6E8A-4147-A177-3AD203B41FA5}">
                      <a16:colId xmlns:a16="http://schemas.microsoft.com/office/drawing/2014/main" xmlns="" val="20001"/>
                    </a:ext>
                  </a:extLst>
                </a:gridCol>
                <a:gridCol w="4590661">
                  <a:extLst>
                    <a:ext uri="{9D8B030D-6E8A-4147-A177-3AD203B41FA5}">
                      <a16:colId xmlns:a16="http://schemas.microsoft.com/office/drawing/2014/main" xmlns="" val="20002"/>
                    </a:ext>
                  </a:extLst>
                </a:gridCol>
              </a:tblGrid>
              <a:tr h="370840">
                <a:tc>
                  <a:txBody>
                    <a:bodyPr/>
                    <a:lstStyle/>
                    <a:p>
                      <a:pPr algn="ctr"/>
                      <a:r>
                        <a:rPr lang="ru-RU" dirty="0" smtClean="0"/>
                        <a:t>Наименование</a:t>
                      </a:r>
                    </a:p>
                    <a:p>
                      <a:pPr algn="ctr"/>
                      <a:r>
                        <a:rPr lang="ru-RU" dirty="0" smtClean="0"/>
                        <a:t>разделов и тем</a:t>
                      </a:r>
                      <a:endParaRPr lang="ru-RU" dirty="0"/>
                    </a:p>
                  </a:txBody>
                  <a:tcPr/>
                </a:tc>
                <a:tc>
                  <a:txBody>
                    <a:bodyPr/>
                    <a:lstStyle/>
                    <a:p>
                      <a:pPr algn="ctr"/>
                      <a:r>
                        <a:rPr lang="ru-RU" dirty="0" smtClean="0"/>
                        <a:t>Программное содержание </a:t>
                      </a:r>
                      <a:endParaRPr lang="ru-RU" dirty="0"/>
                    </a:p>
                  </a:txBody>
                  <a:tcPr/>
                </a:tc>
                <a:tc>
                  <a:txBody>
                    <a:bodyPr/>
                    <a:lstStyle/>
                    <a:p>
                      <a:pPr algn="ctr"/>
                      <a:r>
                        <a:rPr lang="ru-RU" dirty="0" smtClean="0"/>
                        <a:t>Основные виды деятельности</a:t>
                      </a:r>
                    </a:p>
                    <a:p>
                      <a:pPr algn="ctr"/>
                      <a:r>
                        <a:rPr lang="ru-RU" dirty="0" smtClean="0"/>
                        <a:t>обучающихся</a:t>
                      </a:r>
                      <a:endParaRPr lang="ru-RU" dirty="0"/>
                    </a:p>
                  </a:txBody>
                  <a:tcPr/>
                </a:tc>
                <a:extLst>
                  <a:ext uri="{0D108BD9-81ED-4DB2-BD59-A6C34878D82A}">
                    <a16:rowId xmlns:a16="http://schemas.microsoft.com/office/drawing/2014/main" xmlns="" val="10000"/>
                  </a:ext>
                </a:extLst>
              </a:tr>
              <a:tr h="370840">
                <a:tc>
                  <a:txBody>
                    <a:bodyPr/>
                    <a:lstStyle/>
                    <a:p>
                      <a:r>
                        <a:rPr lang="ru-RU" dirty="0" smtClean="0"/>
                        <a:t>Компьютерная</a:t>
                      </a:r>
                      <a:r>
                        <a:rPr lang="ru-RU" baseline="0" dirty="0" smtClean="0"/>
                        <a:t> </a:t>
                      </a:r>
                      <a:r>
                        <a:rPr lang="ru-RU" dirty="0" smtClean="0"/>
                        <a:t>арифметика</a:t>
                      </a:r>
                    </a:p>
                    <a:p>
                      <a:r>
                        <a:rPr lang="ru-RU" dirty="0" smtClean="0"/>
                        <a:t>(7 ч / БУ 0 ч)</a:t>
                      </a:r>
                      <a:endParaRPr lang="ru-RU" dirty="0"/>
                    </a:p>
                  </a:txBody>
                  <a:tcPr/>
                </a:tc>
                <a:tc>
                  <a:txBody>
                    <a:bodyPr/>
                    <a:lstStyle/>
                    <a:p>
                      <a:r>
                        <a:rPr lang="ru-RU" i="0" dirty="0" smtClean="0"/>
                        <a:t>Ограниченность диапазона чисел при ограничении</a:t>
                      </a:r>
                    </a:p>
                    <a:p>
                      <a:r>
                        <a:rPr lang="ru-RU" i="0" dirty="0" smtClean="0"/>
                        <a:t>количества разрядов. Переполнение разрядной сетки. </a:t>
                      </a:r>
                      <a:r>
                        <a:rPr lang="ru-RU" i="0" dirty="0" err="1" smtClean="0"/>
                        <a:t>Беззнаковые</a:t>
                      </a:r>
                      <a:r>
                        <a:rPr lang="ru-RU" i="0" dirty="0" smtClean="0"/>
                        <a:t> и знаковые данные. Знаковый бит. Двоичный дополнительный код отрицательных чисел. Побитовые логические операции. Логический, арифметический и</a:t>
                      </a:r>
                    </a:p>
                    <a:p>
                      <a:r>
                        <a:rPr lang="ru-RU" i="0" dirty="0" smtClean="0"/>
                        <a:t>циклический сдвиги. Шифрование с помощью побитовой операции «исключающее ИЛИ».</a:t>
                      </a:r>
                    </a:p>
                    <a:p>
                      <a:r>
                        <a:rPr lang="ru-RU" i="0" dirty="0" smtClean="0"/>
                        <a:t>Представление вещественных чисел в памяти компьютера. Значащая часть и порядок числа. Диапазон значений вещественных чисел. Проблемы хранения вещественных чисел,</a:t>
                      </a:r>
                    </a:p>
                    <a:p>
                      <a:r>
                        <a:rPr lang="ru-RU" i="0" dirty="0" smtClean="0"/>
                        <a:t>связанные с ограничением количества разрядов. Выполнение операций с вещественными числами,</a:t>
                      </a:r>
                    </a:p>
                    <a:p>
                      <a:r>
                        <a:rPr lang="ru-RU" i="0" dirty="0" smtClean="0"/>
                        <a:t>накопление ошибок при вычислениях</a:t>
                      </a:r>
                    </a:p>
                  </a:txBody>
                  <a:tcPr/>
                </a:tc>
                <a:tc>
                  <a:txBody>
                    <a:bodyPr/>
                    <a:lstStyle/>
                    <a:p>
                      <a:r>
                        <a:rPr lang="ru-RU" sz="1800" kern="1200" dirty="0" smtClean="0">
                          <a:solidFill>
                            <a:schemeClr val="dk1"/>
                          </a:solidFill>
                          <a:effectLst/>
                          <a:latin typeface="+mn-lt"/>
                          <a:ea typeface="+mn-ea"/>
                          <a:cs typeface="+mn-cs"/>
                        </a:rPr>
                        <a:t>Получать внутреннее представление целых и вещественных чисел  в памяти компьютера; определять  по внутреннему коду значение числа.  Характеризовать </a:t>
                      </a:r>
                      <a:r>
                        <a:rPr lang="ru-RU" sz="1800" kern="1200" dirty="0" err="1" smtClean="0">
                          <a:solidFill>
                            <a:schemeClr val="dk1"/>
                          </a:solidFill>
                          <a:effectLst/>
                          <a:latin typeface="+mn-lt"/>
                          <a:ea typeface="+mn-ea"/>
                          <a:cs typeface="+mn-cs"/>
                        </a:rPr>
                        <a:t>беззнаковые</a:t>
                      </a:r>
                      <a:r>
                        <a:rPr lang="ru-RU" sz="1800" kern="1200" dirty="0" smtClean="0">
                          <a:solidFill>
                            <a:schemeClr val="dk1"/>
                          </a:solidFill>
                          <a:effectLst/>
                          <a:latin typeface="+mn-lt"/>
                          <a:ea typeface="+mn-ea"/>
                          <a:cs typeface="+mn-cs"/>
                        </a:rPr>
                        <a:t> и знаковые данные.  Пояснять порядок выполнения арифметических операций с целыми  и вещественными числами  в процессоре. Применять побитовые логические </a:t>
                      </a:r>
                      <a:r>
                        <a:rPr lang="ru-RU" dirty="0" smtClean="0"/>
                        <a:t>операции. Характеризовать представление и хранение в памяти компьютера вещественных чисел.</a:t>
                      </a:r>
                    </a:p>
                    <a:p>
                      <a:r>
                        <a:rPr lang="ru-RU" dirty="0" smtClean="0"/>
                        <a:t>Пояснять причины накопления ошибок при вычислениях с вещественными числами.</a:t>
                      </a:r>
                      <a:endParaRPr lang="ru-RU"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133818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Примеры различий углубленного уровня</a:t>
            </a: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462215850"/>
              </p:ext>
            </p:extLst>
          </p:nvPr>
        </p:nvGraphicFramePr>
        <p:xfrm>
          <a:off x="149291" y="1979583"/>
          <a:ext cx="11812554" cy="4663440"/>
        </p:xfrm>
        <a:graphic>
          <a:graphicData uri="http://schemas.openxmlformats.org/drawingml/2006/table">
            <a:tbl>
              <a:tblPr firstRow="1" bandRow="1">
                <a:tableStyleId>{5C22544A-7EE6-4342-B048-85BDC9FD1C3A}</a:tableStyleId>
              </a:tblPr>
              <a:tblGrid>
                <a:gridCol w="1984309">
                  <a:extLst>
                    <a:ext uri="{9D8B030D-6E8A-4147-A177-3AD203B41FA5}">
                      <a16:colId xmlns:a16="http://schemas.microsoft.com/office/drawing/2014/main" xmlns="" val="20000"/>
                    </a:ext>
                  </a:extLst>
                </a:gridCol>
                <a:gridCol w="4800600">
                  <a:extLst>
                    <a:ext uri="{9D8B030D-6E8A-4147-A177-3AD203B41FA5}">
                      <a16:colId xmlns:a16="http://schemas.microsoft.com/office/drawing/2014/main" xmlns="" val="20001"/>
                    </a:ext>
                  </a:extLst>
                </a:gridCol>
                <a:gridCol w="5027645">
                  <a:extLst>
                    <a:ext uri="{9D8B030D-6E8A-4147-A177-3AD203B41FA5}">
                      <a16:colId xmlns:a16="http://schemas.microsoft.com/office/drawing/2014/main" xmlns="" val="20002"/>
                    </a:ext>
                  </a:extLst>
                </a:gridCol>
              </a:tblGrid>
              <a:tr h="370840">
                <a:tc>
                  <a:txBody>
                    <a:bodyPr/>
                    <a:lstStyle/>
                    <a:p>
                      <a:pPr algn="ctr"/>
                      <a:r>
                        <a:rPr lang="ru-RU" dirty="0" smtClean="0"/>
                        <a:t>Наименование</a:t>
                      </a:r>
                    </a:p>
                    <a:p>
                      <a:pPr algn="ctr"/>
                      <a:r>
                        <a:rPr lang="ru-RU" dirty="0" smtClean="0"/>
                        <a:t>разделов и тем</a:t>
                      </a:r>
                      <a:endParaRPr lang="ru-RU" dirty="0"/>
                    </a:p>
                  </a:txBody>
                  <a:tcPr/>
                </a:tc>
                <a:tc>
                  <a:txBody>
                    <a:bodyPr/>
                    <a:lstStyle/>
                    <a:p>
                      <a:pPr algn="ctr"/>
                      <a:r>
                        <a:rPr lang="ru-RU" dirty="0" smtClean="0"/>
                        <a:t>Программное содержание </a:t>
                      </a:r>
                      <a:endParaRPr lang="ru-RU" dirty="0"/>
                    </a:p>
                  </a:txBody>
                  <a:tcPr/>
                </a:tc>
                <a:tc>
                  <a:txBody>
                    <a:bodyPr/>
                    <a:lstStyle/>
                    <a:p>
                      <a:pPr algn="ctr"/>
                      <a:r>
                        <a:rPr lang="ru-RU" dirty="0" smtClean="0"/>
                        <a:t>Основные виды деятельности</a:t>
                      </a:r>
                    </a:p>
                    <a:p>
                      <a:pPr algn="ctr"/>
                      <a:r>
                        <a:rPr lang="ru-RU" dirty="0" smtClean="0"/>
                        <a:t>обучающихся</a:t>
                      </a:r>
                      <a:endParaRPr lang="ru-RU" dirty="0"/>
                    </a:p>
                  </a:txBody>
                  <a:tcPr/>
                </a:tc>
                <a:extLst>
                  <a:ext uri="{0D108BD9-81ED-4DB2-BD59-A6C34878D82A}">
                    <a16:rowId xmlns:a16="http://schemas.microsoft.com/office/drawing/2014/main" xmlns="" val="10000"/>
                  </a:ext>
                </a:extLst>
              </a:tr>
              <a:tr h="370840">
                <a:tc>
                  <a:txBody>
                    <a:bodyPr/>
                    <a:lstStyle/>
                    <a:p>
                      <a:r>
                        <a:rPr lang="ru-RU" dirty="0" smtClean="0"/>
                        <a:t>Информация и информационные процессы</a:t>
                      </a:r>
                    </a:p>
                    <a:p>
                      <a:r>
                        <a:rPr lang="ru-RU" dirty="0" smtClean="0"/>
                        <a:t>(10 ч / БУ:</a:t>
                      </a:r>
                      <a:r>
                        <a:rPr lang="ru-RU" baseline="0" dirty="0" smtClean="0"/>
                        <a:t> </a:t>
                      </a:r>
                      <a:r>
                        <a:rPr lang="ru-RU" dirty="0" smtClean="0"/>
                        <a:t>5 ч)</a:t>
                      </a:r>
                      <a:endParaRPr lang="ru-RU" dirty="0"/>
                    </a:p>
                  </a:txBody>
                  <a:tcPr/>
                </a:tc>
                <a:tc>
                  <a:txBody>
                    <a:bodyPr/>
                    <a:lstStyle/>
                    <a:p>
                      <a:r>
                        <a:rPr lang="ru-RU" dirty="0" smtClean="0"/>
                        <a:t>Закон </a:t>
                      </a:r>
                      <a:r>
                        <a:rPr lang="ru-RU" dirty="0" err="1" smtClean="0"/>
                        <a:t>аддитивности</a:t>
                      </a:r>
                      <a:r>
                        <a:rPr lang="ru-RU" dirty="0" smtClean="0"/>
                        <a:t> информации. Формула Хартли. Информация и вероятность. Формула Шеннона. Алгоритмы сжатия данных. Алгоритм RLE. Алгоритм Хаффмана. Алгоритм LZW. Основные идеи алгоритмов сжатия JPEG, MP3. Коды, позволяющие обнаруживать и исправлять ошибки, возникающие при передаче данных. Коды Хэмминга.</a:t>
                      </a:r>
                    </a:p>
                  </a:txBody>
                  <a:tcPr/>
                </a:tc>
                <a:tc>
                  <a:txBody>
                    <a:bodyPr/>
                    <a:lstStyle/>
                    <a:p>
                      <a:r>
                        <a:rPr lang="ru-RU" dirty="0" smtClean="0"/>
                        <a:t>Описывать изучаемые алгоритмы сжатия данных, сравнивать результаты их работы.</a:t>
                      </a:r>
                    </a:p>
                    <a:p>
                      <a:r>
                        <a:rPr lang="ru-RU" dirty="0" smtClean="0"/>
                        <a:t>Пояснять принципы обнаружения и исправления ошибок при передаче данных с помощью помехоустойчивых кодов. Пояснять значение понятий «система», «подсистема», «системный эффект», «управление»; значение обратной связи для достижения цели управления. </a:t>
                      </a:r>
                      <a:endParaRPr lang="ru-RU" dirty="0"/>
                    </a:p>
                  </a:txBody>
                  <a:tcPr/>
                </a:tc>
                <a:extLst>
                  <a:ext uri="{0D108BD9-81ED-4DB2-BD59-A6C34878D82A}">
                    <a16:rowId xmlns:a16="http://schemas.microsoft.com/office/drawing/2014/main" xmlns="" val="10001"/>
                  </a:ext>
                </a:extLst>
              </a:tr>
              <a:tr h="370840">
                <a:tc>
                  <a:txBody>
                    <a:bodyPr/>
                    <a:lstStyle/>
                    <a:p>
                      <a:r>
                        <a:rPr lang="ru-RU" sz="1800" kern="1200" dirty="0" smtClean="0">
                          <a:solidFill>
                            <a:schemeClr val="dk1"/>
                          </a:solidFill>
                          <a:effectLst/>
                          <a:latin typeface="+mn-lt"/>
                          <a:ea typeface="+mn-ea"/>
                          <a:cs typeface="+mn-cs"/>
                        </a:rPr>
                        <a:t>Моделирование </a:t>
                      </a:r>
                    </a:p>
                    <a:p>
                      <a:r>
                        <a:rPr lang="ru-RU" sz="1800" kern="1200" dirty="0" smtClean="0">
                          <a:solidFill>
                            <a:schemeClr val="dk1"/>
                          </a:solidFill>
                          <a:effectLst/>
                          <a:latin typeface="+mn-lt"/>
                          <a:ea typeface="+mn-ea"/>
                          <a:cs typeface="+mn-cs"/>
                        </a:rPr>
                        <a:t>(8 ч / БУ 5 ч)</a:t>
                      </a:r>
                      <a:endParaRPr lang="ru-RU" dirty="0"/>
                    </a:p>
                  </a:txBody>
                  <a:tcPr/>
                </a:tc>
                <a:tc>
                  <a:txBody>
                    <a:bodyPr/>
                    <a:lstStyle/>
                    <a:p>
                      <a:r>
                        <a:rPr lang="ru-RU" sz="1800" kern="1200" dirty="0" smtClean="0">
                          <a:solidFill>
                            <a:schemeClr val="dk1"/>
                          </a:solidFill>
                          <a:effectLst/>
                          <a:latin typeface="+mn-lt"/>
                          <a:ea typeface="+mn-ea"/>
                          <a:cs typeface="+mn-cs"/>
                        </a:rPr>
                        <a:t>Матрицы смежности, весовые матрицы, списки смежности. Деревья поиска. Способы обхода дерева. Представление арифметических выражений в виде дерева. Когнитивные сервисы. Распознавание лиц.</a:t>
                      </a:r>
                      <a:r>
                        <a:rPr lang="ru-RU" sz="1800" kern="1200" baseline="0" dirty="0" smtClean="0">
                          <a:solidFill>
                            <a:schemeClr val="dk1"/>
                          </a:solidFill>
                          <a:effectLst/>
                          <a:latin typeface="+mn-lt"/>
                          <a:ea typeface="+mn-ea"/>
                          <a:cs typeface="+mn-cs"/>
                        </a:rPr>
                        <a:t> </a:t>
                      </a:r>
                      <a:r>
                        <a:rPr lang="ru-RU" sz="1800" kern="1200" dirty="0" smtClean="0">
                          <a:solidFill>
                            <a:schemeClr val="dk1"/>
                          </a:solidFill>
                          <a:effectLst/>
                          <a:latin typeface="+mn-lt"/>
                          <a:ea typeface="+mn-ea"/>
                          <a:cs typeface="+mn-cs"/>
                        </a:rPr>
                        <a:t>Самообучающиеся системы. </a:t>
                      </a:r>
                      <a:endParaRPr lang="ru-RU" i="0" dirty="0" smtClean="0"/>
                    </a:p>
                  </a:txBody>
                  <a:tcPr/>
                </a:tc>
                <a:tc>
                  <a:txBody>
                    <a:bodyPr/>
                    <a:lstStyle/>
                    <a:p>
                      <a:r>
                        <a:rPr lang="ru-RU" sz="1800" kern="1200" dirty="0" smtClean="0">
                          <a:solidFill>
                            <a:schemeClr val="dk1"/>
                          </a:solidFill>
                          <a:effectLst/>
                          <a:latin typeface="+mn-lt"/>
                          <a:ea typeface="+mn-ea"/>
                          <a:cs typeface="+mn-cs"/>
                        </a:rPr>
                        <a:t>Строить дерево перебора вариантов.</a:t>
                      </a:r>
                      <a:endParaRPr lang="ru-RU" dirty="0"/>
                    </a:p>
                  </a:txBody>
                  <a:tcPr/>
                </a:tc>
                <a:extLst>
                  <a:ext uri="{0D108BD9-81ED-4DB2-BD59-A6C34878D82A}">
                    <a16:rowId xmlns:a16="http://schemas.microsoft.com/office/drawing/2014/main" xmlns="" val="710304139"/>
                  </a:ext>
                </a:extLst>
              </a:tr>
            </a:tbl>
          </a:graphicData>
        </a:graphic>
      </p:graphicFrame>
    </p:spTree>
    <p:extLst>
      <p:ext uri="{BB962C8B-B14F-4D97-AF65-F5344CB8AC3E}">
        <p14:creationId xmlns:p14="http://schemas.microsoft.com/office/powerpoint/2010/main" val="3652855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Примеры различий углубленного уровня</a:t>
            </a: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445665313"/>
              </p:ext>
            </p:extLst>
          </p:nvPr>
        </p:nvGraphicFramePr>
        <p:xfrm>
          <a:off x="149291" y="1979583"/>
          <a:ext cx="11819915" cy="4759960"/>
        </p:xfrm>
        <a:graphic>
          <a:graphicData uri="http://schemas.openxmlformats.org/drawingml/2006/table">
            <a:tbl>
              <a:tblPr firstRow="1" bandRow="1">
                <a:tableStyleId>{5C22544A-7EE6-4342-B048-85BDC9FD1C3A}</a:tableStyleId>
              </a:tblPr>
              <a:tblGrid>
                <a:gridCol w="2113590">
                  <a:extLst>
                    <a:ext uri="{9D8B030D-6E8A-4147-A177-3AD203B41FA5}">
                      <a16:colId xmlns:a16="http://schemas.microsoft.com/office/drawing/2014/main" xmlns="" val="20000"/>
                    </a:ext>
                  </a:extLst>
                </a:gridCol>
                <a:gridCol w="5115664">
                  <a:extLst>
                    <a:ext uri="{9D8B030D-6E8A-4147-A177-3AD203B41FA5}">
                      <a16:colId xmlns:a16="http://schemas.microsoft.com/office/drawing/2014/main" xmlns="" val="20001"/>
                    </a:ext>
                  </a:extLst>
                </a:gridCol>
                <a:gridCol w="4590661">
                  <a:extLst>
                    <a:ext uri="{9D8B030D-6E8A-4147-A177-3AD203B41FA5}">
                      <a16:colId xmlns:a16="http://schemas.microsoft.com/office/drawing/2014/main" xmlns="" val="20002"/>
                    </a:ext>
                  </a:extLst>
                </a:gridCol>
              </a:tblGrid>
              <a:tr h="370840">
                <a:tc>
                  <a:txBody>
                    <a:bodyPr/>
                    <a:lstStyle/>
                    <a:p>
                      <a:pPr algn="ctr"/>
                      <a:r>
                        <a:rPr lang="ru-RU" dirty="0" smtClean="0"/>
                        <a:t>Наименование</a:t>
                      </a:r>
                    </a:p>
                    <a:p>
                      <a:pPr algn="ctr"/>
                      <a:r>
                        <a:rPr lang="ru-RU" dirty="0" smtClean="0"/>
                        <a:t>разделов и тем</a:t>
                      </a:r>
                      <a:endParaRPr lang="ru-RU" dirty="0"/>
                    </a:p>
                  </a:txBody>
                  <a:tcPr/>
                </a:tc>
                <a:tc>
                  <a:txBody>
                    <a:bodyPr/>
                    <a:lstStyle/>
                    <a:p>
                      <a:pPr algn="ctr"/>
                      <a:r>
                        <a:rPr lang="ru-RU" dirty="0" smtClean="0"/>
                        <a:t>Программное содержание </a:t>
                      </a:r>
                      <a:endParaRPr lang="ru-RU" dirty="0"/>
                    </a:p>
                  </a:txBody>
                  <a:tcPr/>
                </a:tc>
                <a:tc>
                  <a:txBody>
                    <a:bodyPr/>
                    <a:lstStyle/>
                    <a:p>
                      <a:pPr algn="ctr"/>
                      <a:r>
                        <a:rPr lang="ru-RU" dirty="0" smtClean="0"/>
                        <a:t>Основные виды деятельности</a:t>
                      </a:r>
                    </a:p>
                    <a:p>
                      <a:pPr algn="ctr"/>
                      <a:r>
                        <a:rPr lang="ru-RU" dirty="0" smtClean="0"/>
                        <a:t>обучающихся</a:t>
                      </a:r>
                      <a:endParaRPr lang="ru-RU" dirty="0"/>
                    </a:p>
                  </a:txBody>
                  <a:tcPr/>
                </a:tc>
                <a:extLst>
                  <a:ext uri="{0D108BD9-81ED-4DB2-BD59-A6C34878D82A}">
                    <a16:rowId xmlns:a16="http://schemas.microsoft.com/office/drawing/2014/main" xmlns="" val="10000"/>
                  </a:ext>
                </a:extLst>
              </a:tr>
              <a:tr h="370840">
                <a:tc gridSpan="3">
                  <a:txBody>
                    <a:bodyPr/>
                    <a:lstStyle/>
                    <a:p>
                      <a:r>
                        <a:rPr lang="ru-RU" sz="1800" b="1" kern="1200" dirty="0" smtClean="0">
                          <a:solidFill>
                            <a:schemeClr val="dk1"/>
                          </a:solidFill>
                          <a:effectLst/>
                          <a:latin typeface="+mn-lt"/>
                          <a:ea typeface="+mn-ea"/>
                          <a:cs typeface="+mn-cs"/>
                        </a:rPr>
                        <a:t>Раздел 3.</a:t>
                      </a:r>
                      <a:r>
                        <a:rPr lang="ru-RU" sz="1800" kern="1200" dirty="0" smtClean="0">
                          <a:solidFill>
                            <a:schemeClr val="dk1"/>
                          </a:solidFill>
                          <a:effectLst/>
                          <a:latin typeface="+mn-lt"/>
                          <a:ea typeface="+mn-ea"/>
                          <a:cs typeface="+mn-cs"/>
                        </a:rPr>
                        <a:t> </a:t>
                      </a:r>
                      <a:r>
                        <a:rPr lang="ru-RU" sz="1800" b="1" kern="1200" dirty="0" smtClean="0">
                          <a:solidFill>
                            <a:schemeClr val="dk1"/>
                          </a:solidFill>
                          <a:effectLst/>
                          <a:latin typeface="+mn-lt"/>
                          <a:ea typeface="+mn-ea"/>
                          <a:cs typeface="+mn-cs"/>
                        </a:rPr>
                        <a:t>Алгоритмы и программирование </a:t>
                      </a:r>
                      <a:r>
                        <a:rPr lang="ru-RU" sz="1800" b="0" kern="1200" dirty="0" smtClean="0">
                          <a:solidFill>
                            <a:schemeClr val="dk1"/>
                          </a:solidFill>
                          <a:effectLst/>
                          <a:latin typeface="+mn-lt"/>
                          <a:ea typeface="+mn-ea"/>
                          <a:cs typeface="+mn-cs"/>
                        </a:rPr>
                        <a:t>(БУ 11 ч)</a:t>
                      </a:r>
                      <a:endParaRPr lang="ru-RU" b="0" dirty="0"/>
                    </a:p>
                  </a:txBody>
                  <a:tcPr/>
                </a:tc>
                <a:tc hMerge="1">
                  <a:txBody>
                    <a:bodyPr/>
                    <a:lstStyle/>
                    <a:p>
                      <a:endParaRPr lang="ru-RU"/>
                    </a:p>
                  </a:txBody>
                  <a:tcPr/>
                </a:tc>
                <a:tc hMerge="1">
                  <a:txBody>
                    <a:bodyPr/>
                    <a:lstStyle/>
                    <a:p>
                      <a:endParaRPr lang="ru-RU" dirty="0"/>
                    </a:p>
                  </a:txBody>
                  <a:tcPr/>
                </a:tc>
                <a:extLst>
                  <a:ext uri="{0D108BD9-81ED-4DB2-BD59-A6C34878D82A}">
                    <a16:rowId xmlns:a16="http://schemas.microsoft.com/office/drawing/2014/main" xmlns="" val="10001"/>
                  </a:ext>
                </a:extLst>
              </a:tr>
              <a:tr h="370840">
                <a:tc>
                  <a:txBody>
                    <a:bodyPr/>
                    <a:lstStyle/>
                    <a:p>
                      <a:r>
                        <a:rPr lang="ru-RU" sz="1800" kern="1200" dirty="0" smtClean="0">
                          <a:solidFill>
                            <a:schemeClr val="dk1"/>
                          </a:solidFill>
                          <a:effectLst/>
                          <a:latin typeface="+mn-lt"/>
                          <a:ea typeface="+mn-ea"/>
                          <a:cs typeface="+mn-cs"/>
                        </a:rPr>
                        <a:t>Введение в программирование</a:t>
                      </a:r>
                    </a:p>
                    <a:p>
                      <a:r>
                        <a:rPr lang="ru-RU" sz="1800" kern="1200" dirty="0" smtClean="0">
                          <a:solidFill>
                            <a:schemeClr val="dk1"/>
                          </a:solidFill>
                          <a:effectLst/>
                          <a:latin typeface="+mn-lt"/>
                          <a:ea typeface="+mn-ea"/>
                          <a:cs typeface="+mn-cs"/>
                        </a:rPr>
                        <a:t>(16 ч) </a:t>
                      </a:r>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effectLst/>
                          <a:latin typeface="+mn-lt"/>
                          <a:ea typeface="+mn-ea"/>
                          <a:cs typeface="+mn-cs"/>
                        </a:rPr>
                        <a:t>Инструментальные средства. Виртуальные машины. Методы отладки программ. Взаимозаменяемость различных видов циклов. Документирование программ. Простые числа. Работа с данными из файла.</a:t>
                      </a:r>
                    </a:p>
                  </a:txBody>
                  <a:tcPr/>
                </a:tc>
                <a:tc>
                  <a:txBody>
                    <a:bodyPr/>
                    <a:lstStyle/>
                    <a:p>
                      <a:r>
                        <a:rPr lang="ru-RU" sz="1800" kern="1200" dirty="0" smtClean="0">
                          <a:solidFill>
                            <a:schemeClr val="dk1"/>
                          </a:solidFill>
                          <a:effectLst/>
                          <a:latin typeface="+mn-lt"/>
                          <a:ea typeface="+mn-ea"/>
                          <a:cs typeface="+mn-cs"/>
                        </a:rPr>
                        <a:t>Отлаживать программы с использованием возможностей отладчика среды программирования. Составлять документацию на программу. Обработка данных, хранящихся в текстовых файлах. </a:t>
                      </a:r>
                      <a:endParaRPr lang="ru-RU" dirty="0"/>
                    </a:p>
                  </a:txBody>
                  <a:tcPr/>
                </a:tc>
                <a:extLst>
                  <a:ext uri="{0D108BD9-81ED-4DB2-BD59-A6C34878D82A}">
                    <a16:rowId xmlns:a16="http://schemas.microsoft.com/office/drawing/2014/main" xmlns="" val="10002"/>
                  </a:ext>
                </a:extLst>
              </a:tr>
              <a:tr h="370840">
                <a:tc>
                  <a:txBody>
                    <a:bodyPr/>
                    <a:lstStyle/>
                    <a:p>
                      <a:r>
                        <a:rPr lang="ru-RU" dirty="0" smtClean="0"/>
                        <a:t>Вспомогательные алгоритмы</a:t>
                      </a:r>
                    </a:p>
                    <a:p>
                      <a:r>
                        <a:rPr lang="ru-RU" dirty="0" smtClean="0"/>
                        <a:t>(8 ч)</a:t>
                      </a:r>
                      <a:endParaRPr lang="ru-RU" dirty="0"/>
                    </a:p>
                  </a:txBody>
                  <a:tcPr/>
                </a:tc>
                <a:tc>
                  <a:txBody>
                    <a:bodyPr/>
                    <a:lstStyle/>
                    <a:p>
                      <a:r>
                        <a:rPr lang="ru-RU" i="0" dirty="0" smtClean="0"/>
                        <a:t>Подпрограммы (процедуры и функции). Рекурсивные объекты (фракталы). Рекурсивные процедуры и функции. Использование стандартной библиотеки, подключение библиотек подпрограмм сторонних производителей. Модульный принцип построения программ</a:t>
                      </a:r>
                    </a:p>
                  </a:txBody>
                  <a:tcPr/>
                </a:tc>
                <a:tc>
                  <a:txBody>
                    <a:bodyPr/>
                    <a:lstStyle/>
                    <a:p>
                      <a:r>
                        <a:rPr lang="ru-RU" dirty="0" smtClean="0"/>
                        <a:t>Разбивать задачу на подзадачи. Пояснять сущность рекурсивного алгоритма.</a:t>
                      </a:r>
                    </a:p>
                    <a:p>
                      <a:r>
                        <a:rPr lang="ru-RU" dirty="0" smtClean="0"/>
                        <a:t>Определять результат работы простого рекурсивного алгоритма. Использовать стандартные библиотеки подпрограмм, библиотеки сторонних производителей.</a:t>
                      </a:r>
                    </a:p>
                    <a:p>
                      <a:r>
                        <a:rPr lang="ru-RU" dirty="0" smtClean="0"/>
                        <a:t>Применять модульный принцип</a:t>
                      </a:r>
                    </a:p>
                    <a:p>
                      <a:r>
                        <a:rPr lang="ru-RU" dirty="0" smtClean="0"/>
                        <a:t>при разработке программ.</a:t>
                      </a:r>
                      <a:endParaRPr lang="ru-RU"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654122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Примеры различий углубленного уровня</a:t>
            </a: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3274507809"/>
              </p:ext>
            </p:extLst>
          </p:nvPr>
        </p:nvGraphicFramePr>
        <p:xfrm>
          <a:off x="149291" y="1979583"/>
          <a:ext cx="11812554" cy="4754880"/>
        </p:xfrm>
        <a:graphic>
          <a:graphicData uri="http://schemas.openxmlformats.org/drawingml/2006/table">
            <a:tbl>
              <a:tblPr firstRow="1" bandRow="1">
                <a:tableStyleId>{5C22544A-7EE6-4342-B048-85BDC9FD1C3A}</a:tableStyleId>
              </a:tblPr>
              <a:tblGrid>
                <a:gridCol w="2182429">
                  <a:extLst>
                    <a:ext uri="{9D8B030D-6E8A-4147-A177-3AD203B41FA5}">
                      <a16:colId xmlns:a16="http://schemas.microsoft.com/office/drawing/2014/main" xmlns="" val="20000"/>
                    </a:ext>
                  </a:extLst>
                </a:gridCol>
                <a:gridCol w="5039464">
                  <a:extLst>
                    <a:ext uri="{9D8B030D-6E8A-4147-A177-3AD203B41FA5}">
                      <a16:colId xmlns:a16="http://schemas.microsoft.com/office/drawing/2014/main" xmlns="" val="20001"/>
                    </a:ext>
                  </a:extLst>
                </a:gridCol>
                <a:gridCol w="4590661">
                  <a:extLst>
                    <a:ext uri="{9D8B030D-6E8A-4147-A177-3AD203B41FA5}">
                      <a16:colId xmlns:a16="http://schemas.microsoft.com/office/drawing/2014/main" xmlns="" val="20002"/>
                    </a:ext>
                  </a:extLst>
                </a:gridCol>
              </a:tblGrid>
              <a:tr h="370840">
                <a:tc>
                  <a:txBody>
                    <a:bodyPr/>
                    <a:lstStyle/>
                    <a:p>
                      <a:pPr algn="ctr"/>
                      <a:r>
                        <a:rPr lang="ru-RU" dirty="0" smtClean="0"/>
                        <a:t>Наименование</a:t>
                      </a:r>
                    </a:p>
                    <a:p>
                      <a:pPr algn="ctr"/>
                      <a:r>
                        <a:rPr lang="ru-RU" dirty="0" smtClean="0"/>
                        <a:t>разделов и тем</a:t>
                      </a:r>
                      <a:endParaRPr lang="ru-RU" dirty="0"/>
                    </a:p>
                  </a:txBody>
                  <a:tcPr/>
                </a:tc>
                <a:tc>
                  <a:txBody>
                    <a:bodyPr/>
                    <a:lstStyle/>
                    <a:p>
                      <a:pPr algn="ctr"/>
                      <a:r>
                        <a:rPr lang="ru-RU" dirty="0" smtClean="0"/>
                        <a:t>Программное содержание </a:t>
                      </a:r>
                      <a:endParaRPr lang="ru-RU" dirty="0"/>
                    </a:p>
                  </a:txBody>
                  <a:tcPr/>
                </a:tc>
                <a:tc>
                  <a:txBody>
                    <a:bodyPr/>
                    <a:lstStyle/>
                    <a:p>
                      <a:pPr algn="ctr"/>
                      <a:r>
                        <a:rPr lang="ru-RU" dirty="0" smtClean="0"/>
                        <a:t>Основные виды деятельности</a:t>
                      </a:r>
                    </a:p>
                    <a:p>
                      <a:pPr algn="ctr"/>
                      <a:r>
                        <a:rPr lang="ru-RU" dirty="0" smtClean="0"/>
                        <a:t>обучающихся</a:t>
                      </a:r>
                      <a:endParaRPr lang="ru-RU" dirty="0"/>
                    </a:p>
                  </a:txBody>
                  <a:tcPr/>
                </a:tc>
                <a:extLst>
                  <a:ext uri="{0D108BD9-81ED-4DB2-BD59-A6C34878D82A}">
                    <a16:rowId xmlns:a16="http://schemas.microsoft.com/office/drawing/2014/main" xmlns="" val="10000"/>
                  </a:ext>
                </a:extLst>
              </a:tr>
              <a:tr h="370840">
                <a:tc>
                  <a:txBody>
                    <a:bodyPr/>
                    <a:lstStyle/>
                    <a:p>
                      <a:r>
                        <a:rPr lang="ru-RU" dirty="0" smtClean="0"/>
                        <a:t>Численные методы</a:t>
                      </a:r>
                    </a:p>
                    <a:p>
                      <a:r>
                        <a:rPr lang="ru-RU" dirty="0" smtClean="0"/>
                        <a:t>(5 ч) </a:t>
                      </a:r>
                      <a:endParaRPr lang="ru-RU" dirty="0"/>
                    </a:p>
                  </a:txBody>
                  <a:tcPr/>
                </a:tc>
                <a:tc>
                  <a:txBody>
                    <a:bodyPr/>
                    <a:lstStyle/>
                    <a:p>
                      <a:r>
                        <a:rPr lang="ru-RU" i="0" dirty="0" smtClean="0"/>
                        <a:t>Точное и приближённое решения задачи. Численные методы решения уравнений. Приближённое вычисление длин кривых.</a:t>
                      </a:r>
                    </a:p>
                    <a:p>
                      <a:r>
                        <a:rPr lang="ru-RU" i="0" dirty="0" smtClean="0"/>
                        <a:t>Вычисление площадей фигур. Поиск максимума (минимума) функции одной переменной</a:t>
                      </a:r>
                      <a:r>
                        <a:rPr lang="en-US" i="0" dirty="0" smtClean="0"/>
                        <a:t>.</a:t>
                      </a:r>
                      <a:endParaRPr lang="ru-RU" i="0" dirty="0" smtClean="0"/>
                    </a:p>
                  </a:txBody>
                  <a:tcPr/>
                </a:tc>
                <a:tc>
                  <a:txBody>
                    <a:bodyPr/>
                    <a:lstStyle/>
                    <a:p>
                      <a:r>
                        <a:rPr lang="ru-RU" dirty="0" smtClean="0"/>
                        <a:t>Пояснять принципы работы</a:t>
                      </a:r>
                      <a:r>
                        <a:rPr lang="en-US" dirty="0" smtClean="0"/>
                        <a:t> </a:t>
                      </a:r>
                      <a:r>
                        <a:rPr lang="ru-RU" dirty="0" smtClean="0"/>
                        <a:t>численных методов, разницу</a:t>
                      </a:r>
                      <a:r>
                        <a:rPr lang="en-US" dirty="0" smtClean="0"/>
                        <a:t> </a:t>
                      </a:r>
                      <a:r>
                        <a:rPr lang="ru-RU" dirty="0" smtClean="0"/>
                        <a:t>между точным и приближённым</a:t>
                      </a:r>
                      <a:r>
                        <a:rPr lang="en-US" dirty="0" smtClean="0"/>
                        <a:t> </a:t>
                      </a:r>
                      <a:r>
                        <a:rPr lang="ru-RU" dirty="0" smtClean="0"/>
                        <a:t>решениями</a:t>
                      </a:r>
                      <a:r>
                        <a:rPr lang="en-US" dirty="0" smtClean="0"/>
                        <a:t> </a:t>
                      </a:r>
                      <a:r>
                        <a:rPr lang="ru-RU" dirty="0" smtClean="0"/>
                        <a:t>вычислительных</a:t>
                      </a:r>
                      <a:r>
                        <a:rPr lang="en-US" dirty="0" smtClean="0"/>
                        <a:t> </a:t>
                      </a:r>
                      <a:r>
                        <a:rPr lang="ru-RU" dirty="0" smtClean="0"/>
                        <a:t>задач.</a:t>
                      </a:r>
                      <a:r>
                        <a:rPr lang="en-US" dirty="0" smtClean="0"/>
                        <a:t> </a:t>
                      </a:r>
                      <a:r>
                        <a:rPr lang="ru-RU" dirty="0" smtClean="0"/>
                        <a:t>Разрабатывать и отлаживать</a:t>
                      </a:r>
                      <a:r>
                        <a:rPr lang="en-US" dirty="0" smtClean="0"/>
                        <a:t> </a:t>
                      </a:r>
                      <a:r>
                        <a:rPr lang="ru-RU" dirty="0" smtClean="0"/>
                        <a:t>программы</a:t>
                      </a:r>
                      <a:r>
                        <a:rPr lang="en-US" dirty="0" smtClean="0"/>
                        <a:t>.</a:t>
                      </a:r>
                      <a:endParaRPr lang="ru-RU" dirty="0"/>
                    </a:p>
                  </a:txBody>
                  <a:tcPr/>
                </a:tc>
                <a:extLst>
                  <a:ext uri="{0D108BD9-81ED-4DB2-BD59-A6C34878D82A}">
                    <a16:rowId xmlns:a16="http://schemas.microsoft.com/office/drawing/2014/main" xmlns="" val="10001"/>
                  </a:ext>
                </a:extLst>
              </a:tr>
              <a:tr h="370840">
                <a:tc>
                  <a:txBody>
                    <a:bodyPr/>
                    <a:lstStyle/>
                    <a:p>
                      <a:r>
                        <a:rPr lang="ru-RU" dirty="0" smtClean="0"/>
                        <a:t>Алгоритмы</a:t>
                      </a:r>
                      <a:r>
                        <a:rPr lang="en-US" dirty="0" smtClean="0"/>
                        <a:t> </a:t>
                      </a:r>
                      <a:r>
                        <a:rPr lang="ru-RU" dirty="0" smtClean="0"/>
                        <a:t>обработки</a:t>
                      </a:r>
                      <a:r>
                        <a:rPr lang="en-US" dirty="0" smtClean="0"/>
                        <a:t> </a:t>
                      </a:r>
                      <a:r>
                        <a:rPr lang="ru-RU" dirty="0" smtClean="0"/>
                        <a:t>символьных данных</a:t>
                      </a:r>
                      <a:endParaRPr lang="en-US" dirty="0" smtClean="0"/>
                    </a:p>
                    <a:p>
                      <a:r>
                        <a:rPr lang="en-US" dirty="0" smtClean="0"/>
                        <a:t>(5 </a:t>
                      </a:r>
                      <a:r>
                        <a:rPr lang="ru-RU" dirty="0" smtClean="0"/>
                        <a:t>ч</a:t>
                      </a:r>
                      <a:r>
                        <a:rPr lang="en-US" dirty="0" smtClean="0"/>
                        <a:t>)</a:t>
                      </a:r>
                      <a:endParaRPr lang="ru-RU" dirty="0"/>
                    </a:p>
                  </a:txBody>
                  <a:tcPr/>
                </a:tc>
                <a:tc>
                  <a:txBody>
                    <a:bodyPr/>
                    <a:lstStyle/>
                    <a:p>
                      <a:r>
                        <a:rPr lang="ru-RU" i="0" dirty="0" smtClean="0"/>
                        <a:t>Алгоритмы обработки символьных строк. Генерация всех слов в некотором алфавите. Преобразование числа в символьную строку и обратно</a:t>
                      </a:r>
                    </a:p>
                  </a:txBody>
                  <a:tcPr/>
                </a:tc>
                <a:tc>
                  <a:txBody>
                    <a:bodyPr/>
                    <a:lstStyle/>
                    <a:p>
                      <a:r>
                        <a:rPr lang="ru-RU" dirty="0" smtClean="0"/>
                        <a:t>Использовать встроенные функции</a:t>
                      </a:r>
                    </a:p>
                    <a:p>
                      <a:r>
                        <a:rPr lang="ru-RU" dirty="0" smtClean="0"/>
                        <a:t>языка программирования для обработки символьных строк. Разрабатывать и отлаживать программы. </a:t>
                      </a:r>
                      <a:endParaRPr lang="ru-RU" dirty="0"/>
                    </a:p>
                  </a:txBody>
                  <a:tcPr/>
                </a:tc>
                <a:extLst>
                  <a:ext uri="{0D108BD9-81ED-4DB2-BD59-A6C34878D82A}">
                    <a16:rowId xmlns:a16="http://schemas.microsoft.com/office/drawing/2014/main" xmlns="" val="10002"/>
                  </a:ext>
                </a:extLst>
              </a:tr>
              <a:tr h="370840">
                <a:tc>
                  <a:txBody>
                    <a:bodyPr/>
                    <a:lstStyle/>
                    <a:p>
                      <a:r>
                        <a:rPr lang="ru-RU" dirty="0" smtClean="0"/>
                        <a:t>Алгоритмы обработки массивов</a:t>
                      </a:r>
                    </a:p>
                    <a:p>
                      <a:r>
                        <a:rPr lang="ru-RU" dirty="0" smtClean="0"/>
                        <a:t>(10 ч)</a:t>
                      </a:r>
                    </a:p>
                    <a:p>
                      <a:endParaRPr lang="ru-RU" dirty="0"/>
                    </a:p>
                  </a:txBody>
                  <a:tcPr/>
                </a:tc>
                <a:tc>
                  <a:txBody>
                    <a:bodyPr/>
                    <a:lstStyle/>
                    <a:p>
                      <a:r>
                        <a:rPr lang="ru-RU" i="0" dirty="0" smtClean="0"/>
                        <a:t>Сортировка слиянием. Быстрая сортировка массива (алгоритм </a:t>
                      </a:r>
                      <a:r>
                        <a:rPr lang="ru-RU" i="0" dirty="0" err="1" smtClean="0"/>
                        <a:t>QuickSort</a:t>
                      </a:r>
                      <a:r>
                        <a:rPr lang="ru-RU" i="0" dirty="0" smtClean="0"/>
                        <a:t>). Двумерные массивы (матрицы). Алгоритмы обработки двумерных массивов. Р</a:t>
                      </a:r>
                      <a:r>
                        <a:rPr lang="ru-RU" i="1" dirty="0" smtClean="0"/>
                        <a:t>ешение простых задач анализа данных.</a:t>
                      </a:r>
                    </a:p>
                  </a:txBody>
                  <a:tcPr/>
                </a:tc>
                <a:tc>
                  <a:txBody>
                    <a:bodyPr/>
                    <a:lstStyle/>
                    <a:p>
                      <a:r>
                        <a:rPr lang="ru-RU" dirty="0" smtClean="0"/>
                        <a:t>Разрабатывать и отлаживать</a:t>
                      </a:r>
                    </a:p>
                    <a:p>
                      <a:r>
                        <a:rPr lang="ru-RU" dirty="0" smtClean="0"/>
                        <a:t>программы, реализующие типовые алгоритмы обработки двумерных массивов. </a:t>
                      </a:r>
                      <a:r>
                        <a:rPr lang="ru-RU" i="1" dirty="0" smtClean="0"/>
                        <a:t>Разрабатывать программы для решения простых задач анализа данных.</a:t>
                      </a:r>
                      <a:endParaRPr lang="ru-RU" i="1"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414602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Примеры различий углубленного уровня</a:t>
            </a: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2028390839"/>
              </p:ext>
            </p:extLst>
          </p:nvPr>
        </p:nvGraphicFramePr>
        <p:xfrm>
          <a:off x="149291" y="1979583"/>
          <a:ext cx="11812554" cy="4663440"/>
        </p:xfrm>
        <a:graphic>
          <a:graphicData uri="http://schemas.openxmlformats.org/drawingml/2006/table">
            <a:tbl>
              <a:tblPr firstRow="1" bandRow="1">
                <a:tableStyleId>{5C22544A-7EE6-4342-B048-85BDC9FD1C3A}</a:tableStyleId>
              </a:tblPr>
              <a:tblGrid>
                <a:gridCol w="2182429">
                  <a:extLst>
                    <a:ext uri="{9D8B030D-6E8A-4147-A177-3AD203B41FA5}">
                      <a16:colId xmlns:a16="http://schemas.microsoft.com/office/drawing/2014/main" xmlns="" val="20000"/>
                    </a:ext>
                  </a:extLst>
                </a:gridCol>
                <a:gridCol w="4724400">
                  <a:extLst>
                    <a:ext uri="{9D8B030D-6E8A-4147-A177-3AD203B41FA5}">
                      <a16:colId xmlns:a16="http://schemas.microsoft.com/office/drawing/2014/main" xmlns="" val="20001"/>
                    </a:ext>
                  </a:extLst>
                </a:gridCol>
                <a:gridCol w="4905725">
                  <a:extLst>
                    <a:ext uri="{9D8B030D-6E8A-4147-A177-3AD203B41FA5}">
                      <a16:colId xmlns:a16="http://schemas.microsoft.com/office/drawing/2014/main" xmlns="" val="20002"/>
                    </a:ext>
                  </a:extLst>
                </a:gridCol>
              </a:tblGrid>
              <a:tr h="370840">
                <a:tc>
                  <a:txBody>
                    <a:bodyPr/>
                    <a:lstStyle/>
                    <a:p>
                      <a:pPr algn="ctr"/>
                      <a:r>
                        <a:rPr lang="ru-RU" dirty="0" smtClean="0"/>
                        <a:t>Наименование</a:t>
                      </a:r>
                    </a:p>
                    <a:p>
                      <a:pPr algn="ctr"/>
                      <a:r>
                        <a:rPr lang="ru-RU" dirty="0" smtClean="0"/>
                        <a:t>разделов и тем</a:t>
                      </a:r>
                      <a:endParaRPr lang="ru-RU" dirty="0"/>
                    </a:p>
                  </a:txBody>
                  <a:tcPr/>
                </a:tc>
                <a:tc>
                  <a:txBody>
                    <a:bodyPr/>
                    <a:lstStyle/>
                    <a:p>
                      <a:pPr algn="ctr"/>
                      <a:r>
                        <a:rPr lang="ru-RU" dirty="0" smtClean="0"/>
                        <a:t>Программное содержание </a:t>
                      </a:r>
                      <a:endParaRPr lang="ru-RU" dirty="0"/>
                    </a:p>
                  </a:txBody>
                  <a:tcPr/>
                </a:tc>
                <a:tc>
                  <a:txBody>
                    <a:bodyPr/>
                    <a:lstStyle/>
                    <a:p>
                      <a:pPr algn="ctr"/>
                      <a:r>
                        <a:rPr lang="ru-RU" dirty="0" smtClean="0"/>
                        <a:t>Основные виды деятельности</a:t>
                      </a:r>
                    </a:p>
                    <a:p>
                      <a:pPr algn="ctr"/>
                      <a:r>
                        <a:rPr lang="ru-RU" dirty="0" smtClean="0"/>
                        <a:t>обучающихся</a:t>
                      </a:r>
                      <a:endParaRPr lang="ru-RU" dirty="0"/>
                    </a:p>
                  </a:txBody>
                  <a:tcPr/>
                </a:tc>
                <a:extLst>
                  <a:ext uri="{0D108BD9-81ED-4DB2-BD59-A6C34878D82A}">
                    <a16:rowId xmlns:a16="http://schemas.microsoft.com/office/drawing/2014/main" xmlns="" val="10000"/>
                  </a:ext>
                </a:extLst>
              </a:tr>
              <a:tr h="370840">
                <a:tc>
                  <a:txBody>
                    <a:bodyPr/>
                    <a:lstStyle/>
                    <a:p>
                      <a:r>
                        <a:rPr lang="ru-RU" sz="1800" kern="1200" dirty="0" smtClean="0">
                          <a:solidFill>
                            <a:schemeClr val="dk1"/>
                          </a:solidFill>
                          <a:effectLst/>
                          <a:latin typeface="+mn-lt"/>
                          <a:ea typeface="+mn-ea"/>
                          <a:cs typeface="+mn-cs"/>
                        </a:rPr>
                        <a:t>Элементы теории алгоритмов </a:t>
                      </a:r>
                    </a:p>
                    <a:p>
                      <a:r>
                        <a:rPr lang="ru-RU" sz="1800" kern="1200" dirty="0" smtClean="0">
                          <a:solidFill>
                            <a:schemeClr val="dk1"/>
                          </a:solidFill>
                          <a:effectLst/>
                          <a:latin typeface="+mn-lt"/>
                          <a:ea typeface="+mn-ea"/>
                          <a:cs typeface="+mn-cs"/>
                        </a:rPr>
                        <a:t>(6 ч / БУ 0 ч)</a:t>
                      </a:r>
                      <a:endParaRPr lang="ru-RU" dirty="0"/>
                    </a:p>
                  </a:txBody>
                  <a:tcPr/>
                </a:tc>
                <a:tc>
                  <a:txBody>
                    <a:bodyPr/>
                    <a:lstStyle/>
                    <a:p>
                      <a:r>
                        <a:rPr lang="ru-RU" sz="1800" kern="1200" dirty="0" smtClean="0">
                          <a:solidFill>
                            <a:schemeClr val="dk1"/>
                          </a:solidFill>
                          <a:effectLst/>
                          <a:latin typeface="+mn-lt"/>
                          <a:ea typeface="+mn-ea"/>
                          <a:cs typeface="+mn-cs"/>
                        </a:rPr>
                        <a:t>Формализация понятия алгоритма. Машина Тьюринга. </a:t>
                      </a:r>
                      <a:r>
                        <a:rPr lang="ru-RU" sz="1800" i="1" kern="1200" dirty="0" smtClean="0">
                          <a:solidFill>
                            <a:schemeClr val="dk1"/>
                          </a:solidFill>
                          <a:effectLst/>
                          <a:latin typeface="+mn-lt"/>
                          <a:ea typeface="+mn-ea"/>
                          <a:cs typeface="+mn-cs"/>
                        </a:rPr>
                        <a:t>Машина Поста. Нормальные </a:t>
                      </a:r>
                      <a:r>
                        <a:rPr lang="ru-RU" sz="1800" i="1" kern="1200" dirty="0" err="1" smtClean="0">
                          <a:solidFill>
                            <a:schemeClr val="dk1"/>
                          </a:solidFill>
                          <a:effectLst/>
                          <a:latin typeface="+mn-lt"/>
                          <a:ea typeface="+mn-ea"/>
                          <a:cs typeface="+mn-cs"/>
                        </a:rPr>
                        <a:t>алгорифмы</a:t>
                      </a:r>
                      <a:r>
                        <a:rPr lang="ru-RU" sz="1800" i="1" kern="1200" dirty="0" smtClean="0">
                          <a:solidFill>
                            <a:schemeClr val="dk1"/>
                          </a:solidFill>
                          <a:effectLst/>
                          <a:latin typeface="+mn-lt"/>
                          <a:ea typeface="+mn-ea"/>
                          <a:cs typeface="+mn-cs"/>
                        </a:rPr>
                        <a:t> Маркова. Алгоритмически неразрешимые задачи. Задача останова. </a:t>
                      </a:r>
                      <a:endParaRPr lang="ru-RU" sz="1800" kern="1200" dirty="0" smtClean="0">
                        <a:solidFill>
                          <a:schemeClr val="dk1"/>
                        </a:solidFill>
                        <a:effectLst/>
                        <a:latin typeface="+mn-lt"/>
                        <a:ea typeface="+mn-ea"/>
                        <a:cs typeface="+mn-cs"/>
                      </a:endParaRPr>
                    </a:p>
                    <a:p>
                      <a:r>
                        <a:rPr lang="ru-RU" sz="1800" i="1" kern="1200" dirty="0" smtClean="0">
                          <a:solidFill>
                            <a:schemeClr val="dk1"/>
                          </a:solidFill>
                          <a:effectLst/>
                          <a:latin typeface="+mn-lt"/>
                          <a:ea typeface="+mn-ea"/>
                          <a:cs typeface="+mn-cs"/>
                        </a:rPr>
                        <a:t>Невозможность автоматической отладки программ.</a:t>
                      </a:r>
                      <a:r>
                        <a:rPr lang="ru-RU" sz="1800" kern="1200" dirty="0" smtClean="0">
                          <a:solidFill>
                            <a:schemeClr val="dk1"/>
                          </a:solidFill>
                          <a:effectLst/>
                          <a:latin typeface="+mn-lt"/>
                          <a:ea typeface="+mn-ea"/>
                          <a:cs typeface="+mn-cs"/>
                        </a:rPr>
                        <a:t> Оценка сложности вычислений. Переборные алгоритмы.  </a:t>
                      </a:r>
                      <a:endParaRPr lang="ru-RU" i="0" dirty="0" smtClean="0"/>
                    </a:p>
                  </a:txBody>
                  <a:tcPr/>
                </a:tc>
                <a:tc>
                  <a:txBody>
                    <a:bodyPr/>
                    <a:lstStyle/>
                    <a:p>
                      <a:r>
                        <a:rPr lang="ru-RU" sz="1800" kern="1200" dirty="0" smtClean="0">
                          <a:solidFill>
                            <a:schemeClr val="dk1"/>
                          </a:solidFill>
                          <a:effectLst/>
                          <a:latin typeface="+mn-lt"/>
                          <a:ea typeface="+mn-ea"/>
                          <a:cs typeface="+mn-cs"/>
                        </a:rPr>
                        <a:t>Пояснять понятия «вычислительный процесс», «сложность алгоритма», «эффективность алгоритма». Составлять программы для машины Тьюринга. </a:t>
                      </a:r>
                      <a:r>
                        <a:rPr lang="ru-RU" sz="1800" i="1" kern="1200" dirty="0" smtClean="0">
                          <a:solidFill>
                            <a:schemeClr val="dk1"/>
                          </a:solidFill>
                          <a:effectLst/>
                          <a:latin typeface="+mn-lt"/>
                          <a:ea typeface="+mn-ea"/>
                          <a:cs typeface="+mn-cs"/>
                        </a:rPr>
                        <a:t>Использовать нормальные </a:t>
                      </a:r>
                      <a:r>
                        <a:rPr lang="ru-RU" sz="1800" i="1" kern="1200" dirty="0" err="1" smtClean="0">
                          <a:solidFill>
                            <a:schemeClr val="dk1"/>
                          </a:solidFill>
                          <a:effectLst/>
                          <a:latin typeface="+mn-lt"/>
                          <a:ea typeface="+mn-ea"/>
                          <a:cs typeface="+mn-cs"/>
                        </a:rPr>
                        <a:t>алгорифмы</a:t>
                      </a:r>
                      <a:r>
                        <a:rPr lang="ru-RU" sz="1800" i="1" kern="1200" dirty="0" smtClean="0">
                          <a:solidFill>
                            <a:schemeClr val="dk1"/>
                          </a:solidFill>
                          <a:effectLst/>
                          <a:latin typeface="+mn-lt"/>
                          <a:ea typeface="+mn-ea"/>
                          <a:cs typeface="+mn-cs"/>
                        </a:rPr>
                        <a:t> Маркова. </a:t>
                      </a:r>
                      <a:r>
                        <a:rPr lang="ru-RU" sz="1800" kern="1200" dirty="0" smtClean="0">
                          <a:solidFill>
                            <a:schemeClr val="dk1"/>
                          </a:solidFill>
                          <a:effectLst/>
                          <a:latin typeface="+mn-lt"/>
                          <a:ea typeface="+mn-ea"/>
                          <a:cs typeface="+mn-cs"/>
                        </a:rPr>
                        <a:t>Давать оценку сложности известных алгоритмов.  </a:t>
                      </a:r>
                    </a:p>
                    <a:p>
                      <a:endParaRPr lang="ru-RU" dirty="0"/>
                    </a:p>
                  </a:txBody>
                  <a:tcPr/>
                </a:tc>
                <a:extLst>
                  <a:ext uri="{0D108BD9-81ED-4DB2-BD59-A6C34878D82A}">
                    <a16:rowId xmlns:a16="http://schemas.microsoft.com/office/drawing/2014/main" xmlns="" val="10001"/>
                  </a:ext>
                </a:extLst>
              </a:tr>
              <a:tr h="370840">
                <a:tc>
                  <a:txBody>
                    <a:bodyPr/>
                    <a:lstStyle/>
                    <a:p>
                      <a:r>
                        <a:rPr lang="ru-RU" sz="1800" kern="1200" dirty="0" smtClean="0">
                          <a:solidFill>
                            <a:schemeClr val="dk1"/>
                          </a:solidFill>
                          <a:effectLst/>
                          <a:latin typeface="+mn-lt"/>
                          <a:ea typeface="+mn-ea"/>
                          <a:cs typeface="+mn-cs"/>
                        </a:rPr>
                        <a:t>Алгоритмы и структуры данных</a:t>
                      </a:r>
                    </a:p>
                    <a:p>
                      <a:r>
                        <a:rPr lang="ru-RU" sz="1800" kern="1200" dirty="0" smtClean="0">
                          <a:solidFill>
                            <a:schemeClr val="dk1"/>
                          </a:solidFill>
                          <a:effectLst/>
                          <a:latin typeface="+mn-lt"/>
                          <a:ea typeface="+mn-ea"/>
                          <a:cs typeface="+mn-cs"/>
                        </a:rPr>
                        <a:t>(28 ч)</a:t>
                      </a:r>
                      <a:endParaRPr lang="ru-RU" dirty="0"/>
                    </a:p>
                  </a:txBody>
                  <a:tcPr/>
                </a:tc>
                <a:tc>
                  <a:txBody>
                    <a:bodyPr/>
                    <a:lstStyle/>
                    <a:p>
                      <a:r>
                        <a:rPr lang="ru-RU" sz="1800" kern="1200" dirty="0" smtClean="0">
                          <a:solidFill>
                            <a:schemeClr val="dk1"/>
                          </a:solidFill>
                          <a:effectLst/>
                          <a:latin typeface="+mn-lt"/>
                          <a:ea typeface="+mn-ea"/>
                          <a:cs typeface="+mn-cs"/>
                        </a:rPr>
                        <a:t>Поиск простых чисел.</a:t>
                      </a:r>
                      <a:r>
                        <a:rPr lang="ru-RU" sz="1800" kern="1200" baseline="0" dirty="0" smtClean="0">
                          <a:solidFill>
                            <a:schemeClr val="dk1"/>
                          </a:solidFill>
                          <a:effectLst/>
                          <a:latin typeface="+mn-lt"/>
                          <a:ea typeface="+mn-ea"/>
                          <a:cs typeface="+mn-cs"/>
                        </a:rPr>
                        <a:t> </a:t>
                      </a:r>
                      <a:r>
                        <a:rPr lang="ru-RU" sz="1800" kern="1200" dirty="0" smtClean="0">
                          <a:solidFill>
                            <a:schemeClr val="dk1"/>
                          </a:solidFill>
                          <a:effectLst/>
                          <a:latin typeface="+mn-lt"/>
                          <a:ea typeface="+mn-ea"/>
                          <a:cs typeface="+mn-cs"/>
                        </a:rPr>
                        <a:t>Многоразрядные целые числа,  задачи длинной арифметики. Словари. Хэш-таблицы. </a:t>
                      </a:r>
                      <a:r>
                        <a:rPr lang="ru-RU" sz="1800" i="1" kern="1200" dirty="0" smtClean="0">
                          <a:solidFill>
                            <a:schemeClr val="dk1"/>
                          </a:solidFill>
                          <a:effectLst/>
                          <a:latin typeface="+mn-lt"/>
                          <a:ea typeface="+mn-ea"/>
                          <a:cs typeface="+mn-cs"/>
                        </a:rPr>
                        <a:t>Регулярные выражения. Частотный анализ. </a:t>
                      </a:r>
                      <a:r>
                        <a:rPr lang="ru-RU" sz="1800" kern="1200" dirty="0" smtClean="0">
                          <a:solidFill>
                            <a:schemeClr val="dk1"/>
                          </a:solidFill>
                          <a:effectLst/>
                          <a:latin typeface="+mn-lt"/>
                          <a:ea typeface="+mn-ea"/>
                          <a:cs typeface="+mn-cs"/>
                        </a:rPr>
                        <a:t>Стеки. Очереди. Алгоритмы на графах. Алгоритм </a:t>
                      </a:r>
                      <a:r>
                        <a:rPr lang="ru-RU" sz="1800" kern="1200" dirty="0" err="1" smtClean="0">
                          <a:solidFill>
                            <a:schemeClr val="dk1"/>
                          </a:solidFill>
                          <a:effectLst/>
                          <a:latin typeface="+mn-lt"/>
                          <a:ea typeface="+mn-ea"/>
                          <a:cs typeface="+mn-cs"/>
                        </a:rPr>
                        <a:t>Дейкстры</a:t>
                      </a:r>
                      <a:r>
                        <a:rPr lang="ru-RU" sz="1800" kern="1200" dirty="0" smtClean="0">
                          <a:solidFill>
                            <a:schemeClr val="dk1"/>
                          </a:solidFill>
                          <a:effectLst/>
                          <a:latin typeface="+mn-lt"/>
                          <a:ea typeface="+mn-ea"/>
                          <a:cs typeface="+mn-cs"/>
                        </a:rPr>
                        <a:t>. </a:t>
                      </a:r>
                      <a:r>
                        <a:rPr lang="ru-RU" sz="1800" i="1" kern="1200" dirty="0" smtClean="0">
                          <a:solidFill>
                            <a:schemeClr val="dk1"/>
                          </a:solidFill>
                          <a:effectLst/>
                          <a:latin typeface="+mn-lt"/>
                          <a:ea typeface="+mn-ea"/>
                          <a:cs typeface="+mn-cs"/>
                        </a:rPr>
                        <a:t>Алгоритм </a:t>
                      </a:r>
                      <a:r>
                        <a:rPr lang="ru-RU" sz="1800" i="1" kern="1200" dirty="0" err="1" smtClean="0">
                          <a:solidFill>
                            <a:schemeClr val="dk1"/>
                          </a:solidFill>
                          <a:effectLst/>
                          <a:latin typeface="+mn-lt"/>
                          <a:ea typeface="+mn-ea"/>
                          <a:cs typeface="+mn-cs"/>
                        </a:rPr>
                        <a:t>Флойда</a:t>
                      </a:r>
                      <a:r>
                        <a:rPr lang="ru-RU" sz="1800" i="1" kern="1200" dirty="0" smtClean="0">
                          <a:solidFill>
                            <a:schemeClr val="dk1"/>
                          </a:solidFill>
                          <a:effectLst/>
                          <a:latin typeface="+mn-lt"/>
                          <a:ea typeface="+mn-ea"/>
                          <a:cs typeface="+mn-cs"/>
                        </a:rPr>
                        <a:t>–</a:t>
                      </a:r>
                      <a:r>
                        <a:rPr lang="ru-RU" sz="1800" i="1" kern="1200" dirty="0" err="1" smtClean="0">
                          <a:solidFill>
                            <a:schemeClr val="dk1"/>
                          </a:solidFill>
                          <a:effectLst/>
                          <a:latin typeface="+mn-lt"/>
                          <a:ea typeface="+mn-ea"/>
                          <a:cs typeface="+mn-cs"/>
                        </a:rPr>
                        <a:t>Уоршалла</a:t>
                      </a:r>
                      <a:r>
                        <a:rPr lang="ru-RU" sz="1800" i="1" kern="1200" dirty="0" smtClean="0">
                          <a:solidFill>
                            <a:schemeClr val="dk1"/>
                          </a:solidFill>
                          <a:effectLst/>
                          <a:latin typeface="+mn-lt"/>
                          <a:ea typeface="+mn-ea"/>
                          <a:cs typeface="+mn-cs"/>
                        </a:rPr>
                        <a:t>.</a:t>
                      </a:r>
                      <a:r>
                        <a:rPr lang="ru-RU" sz="1800" kern="1200" dirty="0" smtClean="0">
                          <a:solidFill>
                            <a:schemeClr val="dk1"/>
                          </a:solidFill>
                          <a:effectLst/>
                          <a:latin typeface="+mn-lt"/>
                          <a:ea typeface="+mn-ea"/>
                          <a:cs typeface="+mn-cs"/>
                        </a:rPr>
                        <a:t> Деревья. Динамическое программирование.</a:t>
                      </a:r>
                      <a:endParaRPr lang="ru-RU" i="0" dirty="0" smtClean="0"/>
                    </a:p>
                  </a:txBody>
                  <a:tcPr/>
                </a:tc>
                <a:tc>
                  <a:txBody>
                    <a:bodyPr/>
                    <a:lstStyle/>
                    <a:p>
                      <a:r>
                        <a:rPr lang="ru-RU" sz="1800" kern="1200" dirty="0" smtClean="0">
                          <a:solidFill>
                            <a:schemeClr val="dk1"/>
                          </a:solidFill>
                          <a:effectLst/>
                          <a:latin typeface="+mn-lt"/>
                          <a:ea typeface="+mn-ea"/>
                          <a:cs typeface="+mn-cs"/>
                        </a:rPr>
                        <a:t>Использовать алгоритм «решето Эратосфена» для поиска простых чисел. Применять словари. Пояснять принципы работы стека и очереди. Реализовывать и использовать двоичные деревья и графы для решения задач. Использовать динамическое программирование.</a:t>
                      </a:r>
                      <a:endParaRPr lang="ru-RU"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307286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Примеры различий углубленного уровня</a:t>
            </a: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1299767597"/>
              </p:ext>
            </p:extLst>
          </p:nvPr>
        </p:nvGraphicFramePr>
        <p:xfrm>
          <a:off x="149291" y="1979583"/>
          <a:ext cx="11812554" cy="2103120"/>
        </p:xfrm>
        <a:graphic>
          <a:graphicData uri="http://schemas.openxmlformats.org/drawingml/2006/table">
            <a:tbl>
              <a:tblPr firstRow="1" bandRow="1">
                <a:tableStyleId>{5C22544A-7EE6-4342-B048-85BDC9FD1C3A}</a:tableStyleId>
              </a:tblPr>
              <a:tblGrid>
                <a:gridCol w="2182429">
                  <a:extLst>
                    <a:ext uri="{9D8B030D-6E8A-4147-A177-3AD203B41FA5}">
                      <a16:colId xmlns:a16="http://schemas.microsoft.com/office/drawing/2014/main" xmlns="" val="20000"/>
                    </a:ext>
                  </a:extLst>
                </a:gridCol>
                <a:gridCol w="4724400">
                  <a:extLst>
                    <a:ext uri="{9D8B030D-6E8A-4147-A177-3AD203B41FA5}">
                      <a16:colId xmlns:a16="http://schemas.microsoft.com/office/drawing/2014/main" xmlns="" val="20001"/>
                    </a:ext>
                  </a:extLst>
                </a:gridCol>
                <a:gridCol w="4905725">
                  <a:extLst>
                    <a:ext uri="{9D8B030D-6E8A-4147-A177-3AD203B41FA5}">
                      <a16:colId xmlns:a16="http://schemas.microsoft.com/office/drawing/2014/main" xmlns="" val="20002"/>
                    </a:ext>
                  </a:extLst>
                </a:gridCol>
              </a:tblGrid>
              <a:tr h="370840">
                <a:tc>
                  <a:txBody>
                    <a:bodyPr/>
                    <a:lstStyle/>
                    <a:p>
                      <a:pPr algn="ctr"/>
                      <a:r>
                        <a:rPr lang="ru-RU" dirty="0" smtClean="0"/>
                        <a:t>Наименование</a:t>
                      </a:r>
                    </a:p>
                    <a:p>
                      <a:pPr algn="ctr"/>
                      <a:r>
                        <a:rPr lang="ru-RU" dirty="0" smtClean="0"/>
                        <a:t>разделов и тем</a:t>
                      </a:r>
                      <a:endParaRPr lang="ru-RU" dirty="0"/>
                    </a:p>
                  </a:txBody>
                  <a:tcPr/>
                </a:tc>
                <a:tc>
                  <a:txBody>
                    <a:bodyPr/>
                    <a:lstStyle/>
                    <a:p>
                      <a:pPr algn="ctr"/>
                      <a:r>
                        <a:rPr lang="ru-RU" dirty="0" smtClean="0"/>
                        <a:t>Программное содержание </a:t>
                      </a:r>
                      <a:endParaRPr lang="ru-RU" dirty="0"/>
                    </a:p>
                  </a:txBody>
                  <a:tcPr/>
                </a:tc>
                <a:tc>
                  <a:txBody>
                    <a:bodyPr/>
                    <a:lstStyle/>
                    <a:p>
                      <a:pPr algn="ctr"/>
                      <a:r>
                        <a:rPr lang="ru-RU" dirty="0" smtClean="0"/>
                        <a:t>Основные виды деятельности</a:t>
                      </a:r>
                    </a:p>
                    <a:p>
                      <a:pPr algn="ctr"/>
                      <a:r>
                        <a:rPr lang="ru-RU" dirty="0" smtClean="0"/>
                        <a:t>обучающихся</a:t>
                      </a:r>
                      <a:endParaRPr lang="ru-RU" dirty="0"/>
                    </a:p>
                  </a:txBody>
                  <a:tcPr/>
                </a:tc>
                <a:extLst>
                  <a:ext uri="{0D108BD9-81ED-4DB2-BD59-A6C34878D82A}">
                    <a16:rowId xmlns:a16="http://schemas.microsoft.com/office/drawing/2014/main" xmlns="" val="10000"/>
                  </a:ext>
                </a:extLst>
              </a:tr>
              <a:tr h="370840">
                <a:tc>
                  <a:txBody>
                    <a:bodyPr/>
                    <a:lstStyle/>
                    <a:p>
                      <a:r>
                        <a:rPr lang="ru-RU" sz="1800" kern="1200" dirty="0" smtClean="0">
                          <a:solidFill>
                            <a:schemeClr val="dk1"/>
                          </a:solidFill>
                          <a:effectLst/>
                          <a:latin typeface="+mn-lt"/>
                          <a:ea typeface="+mn-ea"/>
                          <a:cs typeface="+mn-cs"/>
                        </a:rPr>
                        <a:t>Основы </a:t>
                      </a:r>
                      <a:r>
                        <a:rPr lang="ru-RU" sz="1800" kern="1200" dirty="0" err="1" smtClean="0">
                          <a:solidFill>
                            <a:schemeClr val="dk1"/>
                          </a:solidFill>
                          <a:effectLst/>
                          <a:latin typeface="+mn-lt"/>
                          <a:ea typeface="+mn-ea"/>
                          <a:cs typeface="+mn-cs"/>
                        </a:rPr>
                        <a:t>объектноориентированного</a:t>
                      </a:r>
                      <a:r>
                        <a:rPr lang="ru-RU" sz="1800" kern="1200" dirty="0" smtClean="0">
                          <a:solidFill>
                            <a:schemeClr val="dk1"/>
                          </a:solidFill>
                          <a:effectLst/>
                          <a:latin typeface="+mn-lt"/>
                          <a:ea typeface="+mn-ea"/>
                          <a:cs typeface="+mn-cs"/>
                        </a:rPr>
                        <a:t> программирования </a:t>
                      </a:r>
                    </a:p>
                    <a:p>
                      <a:r>
                        <a:rPr lang="ru-RU" sz="1800" kern="1200" dirty="0" smtClean="0">
                          <a:solidFill>
                            <a:schemeClr val="dk1"/>
                          </a:solidFill>
                          <a:effectLst/>
                          <a:latin typeface="+mn-lt"/>
                          <a:ea typeface="+mn-ea"/>
                          <a:cs typeface="+mn-cs"/>
                        </a:rPr>
                        <a:t>(16 ч / БУ 0)</a:t>
                      </a:r>
                      <a:endParaRPr lang="ru-RU" dirty="0"/>
                    </a:p>
                  </a:txBody>
                  <a:tcPr/>
                </a:tc>
                <a:tc>
                  <a:txBody>
                    <a:bodyPr/>
                    <a:lstStyle/>
                    <a:p>
                      <a:r>
                        <a:rPr lang="ru-RU" sz="1800" kern="1200" dirty="0" smtClean="0">
                          <a:solidFill>
                            <a:schemeClr val="dk1"/>
                          </a:solidFill>
                          <a:effectLst/>
                          <a:latin typeface="+mn-lt"/>
                          <a:ea typeface="+mn-ea"/>
                          <a:cs typeface="+mn-cs"/>
                        </a:rPr>
                        <a:t>Понятие об </a:t>
                      </a:r>
                      <a:r>
                        <a:rPr lang="ru-RU" sz="1800" kern="1200" dirty="0" err="1" smtClean="0">
                          <a:solidFill>
                            <a:schemeClr val="dk1"/>
                          </a:solidFill>
                          <a:effectLst/>
                          <a:latin typeface="+mn-lt"/>
                          <a:ea typeface="+mn-ea"/>
                          <a:cs typeface="+mn-cs"/>
                        </a:rPr>
                        <a:t>объектноориентированном</a:t>
                      </a:r>
                      <a:r>
                        <a:rPr lang="ru-RU" sz="1800" kern="1200" dirty="0" smtClean="0">
                          <a:solidFill>
                            <a:schemeClr val="dk1"/>
                          </a:solidFill>
                          <a:effectLst/>
                          <a:latin typeface="+mn-lt"/>
                          <a:ea typeface="+mn-ea"/>
                          <a:cs typeface="+mn-cs"/>
                        </a:rPr>
                        <a:t> программировании. Объекты и классы. Свойства и методы объектов. Объектно-ориентированный анализ. Проектирование интерфейса пользователя. </a:t>
                      </a:r>
                      <a:endParaRPr lang="ru-RU" i="0" dirty="0" smtClean="0"/>
                    </a:p>
                  </a:txBody>
                  <a:tcPr/>
                </a:tc>
                <a:tc>
                  <a:txBody>
                    <a:bodyPr/>
                    <a:lstStyle/>
                    <a:p>
                      <a:r>
                        <a:rPr lang="ru-RU" sz="1800" kern="1200" dirty="0" smtClean="0">
                          <a:solidFill>
                            <a:schemeClr val="dk1"/>
                          </a:solidFill>
                          <a:effectLst/>
                          <a:latin typeface="+mn-lt"/>
                          <a:ea typeface="+mn-ea"/>
                          <a:cs typeface="+mn-cs"/>
                        </a:rPr>
                        <a:t>Проектировать и использовать простые классы объектов.  Проектировать иерархии классов  для описания предметной  области. Разрабатывать программы  с графическим интерфейсом.</a:t>
                      </a:r>
                      <a:endParaRPr lang="ru-RU"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859458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Примеры различий углубленного уровня</a:t>
            </a: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3599753743"/>
              </p:ext>
            </p:extLst>
          </p:nvPr>
        </p:nvGraphicFramePr>
        <p:xfrm>
          <a:off x="149291" y="1979583"/>
          <a:ext cx="11812554" cy="4485640"/>
        </p:xfrm>
        <a:graphic>
          <a:graphicData uri="http://schemas.openxmlformats.org/drawingml/2006/table">
            <a:tbl>
              <a:tblPr firstRow="1" bandRow="1">
                <a:tableStyleId>{5C22544A-7EE6-4342-B048-85BDC9FD1C3A}</a:tableStyleId>
              </a:tblPr>
              <a:tblGrid>
                <a:gridCol w="2182429">
                  <a:extLst>
                    <a:ext uri="{9D8B030D-6E8A-4147-A177-3AD203B41FA5}">
                      <a16:colId xmlns:a16="http://schemas.microsoft.com/office/drawing/2014/main" xmlns="" val="20000"/>
                    </a:ext>
                  </a:extLst>
                </a:gridCol>
                <a:gridCol w="5039464">
                  <a:extLst>
                    <a:ext uri="{9D8B030D-6E8A-4147-A177-3AD203B41FA5}">
                      <a16:colId xmlns:a16="http://schemas.microsoft.com/office/drawing/2014/main" xmlns="" val="20001"/>
                    </a:ext>
                  </a:extLst>
                </a:gridCol>
                <a:gridCol w="4590661">
                  <a:extLst>
                    <a:ext uri="{9D8B030D-6E8A-4147-A177-3AD203B41FA5}">
                      <a16:colId xmlns:a16="http://schemas.microsoft.com/office/drawing/2014/main" xmlns="" val="20002"/>
                    </a:ext>
                  </a:extLst>
                </a:gridCol>
              </a:tblGrid>
              <a:tr h="370840">
                <a:tc>
                  <a:txBody>
                    <a:bodyPr/>
                    <a:lstStyle/>
                    <a:p>
                      <a:pPr algn="ctr"/>
                      <a:r>
                        <a:rPr lang="ru-RU" dirty="0" smtClean="0"/>
                        <a:t>Наименование</a:t>
                      </a:r>
                    </a:p>
                    <a:p>
                      <a:pPr algn="ctr"/>
                      <a:r>
                        <a:rPr lang="ru-RU" dirty="0" smtClean="0"/>
                        <a:t>разделов и тем</a:t>
                      </a:r>
                      <a:endParaRPr lang="ru-RU" dirty="0"/>
                    </a:p>
                  </a:txBody>
                  <a:tcPr/>
                </a:tc>
                <a:tc>
                  <a:txBody>
                    <a:bodyPr/>
                    <a:lstStyle/>
                    <a:p>
                      <a:pPr algn="ctr"/>
                      <a:r>
                        <a:rPr lang="ru-RU" dirty="0" smtClean="0"/>
                        <a:t>Программное содержание </a:t>
                      </a:r>
                      <a:endParaRPr lang="ru-RU" dirty="0"/>
                    </a:p>
                  </a:txBody>
                  <a:tcPr/>
                </a:tc>
                <a:tc>
                  <a:txBody>
                    <a:bodyPr/>
                    <a:lstStyle/>
                    <a:p>
                      <a:pPr algn="ctr"/>
                      <a:r>
                        <a:rPr lang="ru-RU" dirty="0" smtClean="0"/>
                        <a:t>Основные виды деятельности</a:t>
                      </a:r>
                    </a:p>
                    <a:p>
                      <a:pPr algn="ctr"/>
                      <a:r>
                        <a:rPr lang="ru-RU" dirty="0" smtClean="0"/>
                        <a:t>обучающихся</a:t>
                      </a:r>
                      <a:endParaRPr lang="ru-RU" dirty="0"/>
                    </a:p>
                  </a:txBody>
                  <a:tcPr/>
                </a:tc>
                <a:extLst>
                  <a:ext uri="{0D108BD9-81ED-4DB2-BD59-A6C34878D82A}">
                    <a16:rowId xmlns:a16="http://schemas.microsoft.com/office/drawing/2014/main" xmlns="" val="10000"/>
                  </a:ext>
                </a:extLst>
              </a:tr>
              <a:tr h="370840">
                <a:tc gridSpan="3">
                  <a:txBody>
                    <a:bodyPr/>
                    <a:lstStyle/>
                    <a:p>
                      <a:r>
                        <a:rPr lang="ru-RU" sz="1800" b="1" kern="1200" dirty="0" smtClean="0">
                          <a:solidFill>
                            <a:schemeClr val="dk1"/>
                          </a:solidFill>
                          <a:effectLst/>
                          <a:latin typeface="+mn-lt"/>
                          <a:ea typeface="+mn-ea"/>
                          <a:cs typeface="+mn-cs"/>
                        </a:rPr>
                        <a:t>Раздел 4. Информационные технологии</a:t>
                      </a:r>
                      <a:r>
                        <a:rPr lang="ru-RU" sz="1800" kern="1200" dirty="0" smtClean="0">
                          <a:solidFill>
                            <a:schemeClr val="dk1"/>
                          </a:solidFill>
                          <a:effectLst/>
                          <a:latin typeface="+mn-lt"/>
                          <a:ea typeface="+mn-ea"/>
                          <a:cs typeface="+mn-cs"/>
                        </a:rPr>
                        <a:t> </a:t>
                      </a:r>
                      <a:endParaRPr lang="ru-RU" dirty="0"/>
                    </a:p>
                  </a:txBody>
                  <a:tcPr/>
                </a:tc>
                <a:tc hMerge="1">
                  <a:txBody>
                    <a:bodyPr/>
                    <a:lstStyle/>
                    <a:p>
                      <a:endParaRPr lang="ru-RU" i="0" dirty="0" smtClean="0"/>
                    </a:p>
                  </a:txBody>
                  <a:tcPr/>
                </a:tc>
                <a:tc hMerge="1">
                  <a:txBody>
                    <a:bodyPr/>
                    <a:lstStyle/>
                    <a:p>
                      <a:endParaRPr lang="ru-RU" dirty="0"/>
                    </a:p>
                  </a:txBody>
                  <a:tcPr/>
                </a:tc>
                <a:extLst>
                  <a:ext uri="{0D108BD9-81ED-4DB2-BD59-A6C34878D82A}">
                    <a16:rowId xmlns:a16="http://schemas.microsoft.com/office/drawing/2014/main" xmlns="" val="10001"/>
                  </a:ext>
                </a:extLst>
              </a:tr>
              <a:tr h="370840">
                <a:tc>
                  <a:txBody>
                    <a:bodyPr/>
                    <a:lstStyle/>
                    <a:p>
                      <a:r>
                        <a:rPr lang="ru-RU" dirty="0" smtClean="0"/>
                        <a:t>Обработка </a:t>
                      </a:r>
                      <a:r>
                        <a:rPr lang="ru-RU" dirty="0" smtClean="0"/>
                        <a:t>текстовых документов</a:t>
                      </a:r>
                      <a:endParaRPr lang="ru-RU" dirty="0" smtClean="0"/>
                    </a:p>
                    <a:p>
                      <a:r>
                        <a:rPr lang="ru-RU" dirty="0" smtClean="0"/>
                        <a:t>(6 ч)</a:t>
                      </a:r>
                      <a:endParaRPr lang="ru-RU" dirty="0"/>
                    </a:p>
                  </a:txBody>
                  <a:tcPr/>
                </a:tc>
                <a:tc>
                  <a:txBody>
                    <a:bodyPr/>
                    <a:lstStyle/>
                    <a:p>
                      <a:r>
                        <a:rPr lang="ru-RU" i="0" dirty="0" smtClean="0"/>
                        <a:t>Облачные сервисы. Технические средства ввода</a:t>
                      </a:r>
                    </a:p>
                    <a:p>
                      <a:r>
                        <a:rPr lang="ru-RU" i="0" dirty="0" smtClean="0"/>
                        <a:t>текста. Специализированные средства</a:t>
                      </a:r>
                    </a:p>
                    <a:p>
                      <a:r>
                        <a:rPr lang="ru-RU" i="0" dirty="0" smtClean="0"/>
                        <a:t>редактирования математических текстов.</a:t>
                      </a:r>
                    </a:p>
                  </a:txBody>
                  <a:tcPr/>
                </a:tc>
                <a:tc>
                  <a:txBody>
                    <a:bodyPr/>
                    <a:lstStyle/>
                    <a:p>
                      <a:r>
                        <a:rPr lang="ru-RU" dirty="0" smtClean="0"/>
                        <a:t>Выполнять набор и простую вёрстку</a:t>
                      </a:r>
                    </a:p>
                    <a:p>
                      <a:r>
                        <a:rPr lang="ru-RU" dirty="0" smtClean="0"/>
                        <a:t>математических текстов.</a:t>
                      </a:r>
                      <a:endParaRPr lang="ru-RU" dirty="0"/>
                    </a:p>
                  </a:txBody>
                  <a:tcPr/>
                </a:tc>
                <a:extLst>
                  <a:ext uri="{0D108BD9-81ED-4DB2-BD59-A6C34878D82A}">
                    <a16:rowId xmlns:a16="http://schemas.microsoft.com/office/drawing/2014/main" xmlns="" val="10002"/>
                  </a:ext>
                </a:extLst>
              </a:tr>
              <a:tr h="370840">
                <a:tc>
                  <a:txBody>
                    <a:bodyPr/>
                    <a:lstStyle/>
                    <a:p>
                      <a:r>
                        <a:rPr lang="ru-RU" dirty="0" smtClean="0"/>
                        <a:t>Анализ данных </a:t>
                      </a:r>
                    </a:p>
                    <a:p>
                      <a:r>
                        <a:rPr lang="ru-RU" dirty="0" smtClean="0"/>
                        <a:t>(8 ч / БУ: 6 ч)</a:t>
                      </a:r>
                      <a:endParaRPr lang="ru-RU" dirty="0"/>
                    </a:p>
                  </a:txBody>
                  <a:tcPr/>
                </a:tc>
                <a:tc>
                  <a:txBody>
                    <a:bodyPr/>
                    <a:lstStyle/>
                    <a:p>
                      <a:r>
                        <a:rPr lang="ru-RU" i="0" dirty="0" smtClean="0"/>
                        <a:t>Программные средства и интернет-сервисы для обработки и представления данных. Большие</a:t>
                      </a:r>
                    </a:p>
                    <a:p>
                      <a:r>
                        <a:rPr lang="ru-RU" i="0" dirty="0" smtClean="0"/>
                        <a:t>данные. Машинное обучение. Интеллектуальный анализ данных. Построение диаграмм, графиков функций. Подбор параметра. Оптимизация. Целевая функция, ограничения. Решение задач оптимизации с помощью электронных таблиц</a:t>
                      </a:r>
                    </a:p>
                  </a:txBody>
                  <a:tcPr/>
                </a:tc>
                <a:tc>
                  <a:txBody>
                    <a:bodyPr/>
                    <a:lstStyle/>
                    <a:p>
                      <a:endParaRPr lang="ru-RU"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246838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304716" y="948655"/>
            <a:ext cx="6400800" cy="679490"/>
          </a:xfrm>
          <a:prstGeom prst="rect">
            <a:avLst/>
          </a:prstGeom>
        </p:spPr>
      </p:pic>
      <p:pic>
        <p:nvPicPr>
          <p:cNvPr id="11" name="Рисунок 10"/>
          <p:cNvPicPr>
            <a:picLocks noChangeAspect="1"/>
          </p:cNvPicPr>
          <p:nvPr/>
        </p:nvPicPr>
        <p:blipFill rotWithShape="1">
          <a:blip r:embed="rId3"/>
          <a:srcRect t="24218" r="44592" b="11020"/>
          <a:stretch/>
        </p:blipFill>
        <p:spPr>
          <a:xfrm>
            <a:off x="0" y="1749760"/>
            <a:ext cx="4105469" cy="2699176"/>
          </a:xfrm>
          <a:prstGeom prst="rect">
            <a:avLst/>
          </a:prstGeom>
        </p:spPr>
      </p:pic>
      <p:sp>
        <p:nvSpPr>
          <p:cNvPr id="12" name="Прямоугольник 11"/>
          <p:cNvSpPr/>
          <p:nvPr/>
        </p:nvSpPr>
        <p:spPr>
          <a:xfrm>
            <a:off x="304716" y="4570551"/>
            <a:ext cx="3642728" cy="400110"/>
          </a:xfrm>
          <a:prstGeom prst="rect">
            <a:avLst/>
          </a:prstGeom>
        </p:spPr>
        <p:txBody>
          <a:bodyPr wrap="none">
            <a:spAutoFit/>
          </a:bodyPr>
          <a:lstStyle/>
          <a:p>
            <a:r>
              <a:rPr lang="en-US" sz="2000" dirty="0" smtClean="0">
                <a:hlinkClick r:id="rId4"/>
              </a:rPr>
              <a:t>https://edsoo.ru/mr-informatika/</a:t>
            </a:r>
            <a:r>
              <a:rPr lang="ru-RU" sz="2000" dirty="0" smtClean="0"/>
              <a:t> </a:t>
            </a:r>
            <a:endParaRPr lang="ru-RU" sz="2000" dirty="0"/>
          </a:p>
        </p:txBody>
      </p:sp>
      <p:sp>
        <p:nvSpPr>
          <p:cNvPr id="13" name="Прямоугольник 12"/>
          <p:cNvSpPr/>
          <p:nvPr/>
        </p:nvSpPr>
        <p:spPr>
          <a:xfrm>
            <a:off x="4236098" y="1749760"/>
            <a:ext cx="7781731" cy="5001369"/>
          </a:xfrm>
          <a:prstGeom prst="rect">
            <a:avLst/>
          </a:prstGeom>
        </p:spPr>
        <p:txBody>
          <a:bodyPr wrap="square">
            <a:spAutoFit/>
          </a:bodyPr>
          <a:lstStyle/>
          <a:p>
            <a:pPr>
              <a:spcAft>
                <a:spcPts val="600"/>
              </a:spcAft>
            </a:pPr>
            <a:r>
              <a:rPr lang="ru-RU" sz="2300" dirty="0" smtClean="0"/>
              <a:t>Информационно-методическое письмо об особенностях преподавания учебного предмета «Информатика» в 2024/2025 учебном году</a:t>
            </a:r>
          </a:p>
          <a:p>
            <a:pPr>
              <a:spcAft>
                <a:spcPts val="600"/>
              </a:spcAft>
            </a:pPr>
            <a:r>
              <a:rPr lang="ru-RU" sz="2300" dirty="0" smtClean="0"/>
              <a:t>Реализация профильного обучения технологической (инженерной) направленности на уровне среднего общего образования (2024 г.) </a:t>
            </a:r>
          </a:p>
          <a:p>
            <a:pPr>
              <a:spcAft>
                <a:spcPts val="600"/>
              </a:spcAft>
            </a:pPr>
            <a:r>
              <a:rPr lang="ru-RU" sz="2300" dirty="0" smtClean="0"/>
              <a:t>Методические рекомендации. Система оценки достижений планируемых предметных результатов освоения учебного предмета «Информатика».  7-9 классы (2023 г.)</a:t>
            </a:r>
          </a:p>
          <a:p>
            <a:pPr>
              <a:spcAft>
                <a:spcPts val="600"/>
              </a:spcAft>
            </a:pPr>
            <a:r>
              <a:rPr lang="ru-RU" sz="2300" dirty="0" smtClean="0"/>
              <a:t>Методическое пособие. Информатика. 10-11 классы углублённый уровень (2023 г.) </a:t>
            </a:r>
          </a:p>
          <a:p>
            <a:pPr>
              <a:spcAft>
                <a:spcPts val="600"/>
              </a:spcAft>
            </a:pPr>
            <a:r>
              <a:rPr lang="ru-RU" sz="2300" dirty="0" smtClean="0"/>
              <a:t>Методическое пособие. Информатика. 7-9 классы углублённый уровень (2022 г.) </a:t>
            </a:r>
            <a:endParaRPr lang="ru-RU" sz="2300" dirty="0"/>
          </a:p>
        </p:txBody>
      </p:sp>
      <p:sp>
        <p:nvSpPr>
          <p:cNvPr id="14" name="TextBox 13"/>
          <p:cNvSpPr txBox="1"/>
          <p:nvPr/>
        </p:nvSpPr>
        <p:spPr>
          <a:xfrm>
            <a:off x="304716" y="179490"/>
            <a:ext cx="7601505" cy="647550"/>
          </a:xfrm>
          <a:prstGeom prst="rect">
            <a:avLst/>
          </a:prstGeom>
          <a:noFill/>
        </p:spPr>
        <p:txBody>
          <a:bodyPr wrap="none" rtlCol="0">
            <a:spAutoFit/>
          </a:bodyPr>
          <a:lstStyle/>
          <a:p>
            <a:pPr>
              <a:lnSpc>
                <a:spcPct val="80000"/>
              </a:lnSpc>
              <a:spcBef>
                <a:spcPct val="0"/>
              </a:spcBef>
            </a:pPr>
            <a:r>
              <a:rPr lang="ru-RU" sz="4400" cap="all" spc="100" dirty="0">
                <a:solidFill>
                  <a:schemeClr val="tx1">
                    <a:lumMod val="95000"/>
                    <a:lumOff val="5000"/>
                  </a:schemeClr>
                </a:solidFill>
                <a:latin typeface="+mj-lt"/>
                <a:ea typeface="+mj-ea"/>
                <a:cs typeface="+mj-cs"/>
              </a:rPr>
              <a:t>Методические материалы</a:t>
            </a:r>
          </a:p>
        </p:txBody>
      </p:sp>
    </p:spTree>
    <p:extLst>
      <p:ext uri="{BB962C8B-B14F-4D97-AF65-F5344CB8AC3E}">
        <p14:creationId xmlns:p14="http://schemas.microsoft.com/office/powerpoint/2010/main" val="39242887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Примеры различий углубленного уровня</a:t>
            </a: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3701330657"/>
              </p:ext>
            </p:extLst>
          </p:nvPr>
        </p:nvGraphicFramePr>
        <p:xfrm>
          <a:off x="149291" y="1979583"/>
          <a:ext cx="11812554" cy="4023360"/>
        </p:xfrm>
        <a:graphic>
          <a:graphicData uri="http://schemas.openxmlformats.org/drawingml/2006/table">
            <a:tbl>
              <a:tblPr firstRow="1" bandRow="1">
                <a:tableStyleId>{5C22544A-7EE6-4342-B048-85BDC9FD1C3A}</a:tableStyleId>
              </a:tblPr>
              <a:tblGrid>
                <a:gridCol w="1996750">
                  <a:extLst>
                    <a:ext uri="{9D8B030D-6E8A-4147-A177-3AD203B41FA5}">
                      <a16:colId xmlns:a16="http://schemas.microsoft.com/office/drawing/2014/main" xmlns="" val="20000"/>
                    </a:ext>
                  </a:extLst>
                </a:gridCol>
                <a:gridCol w="5225143">
                  <a:extLst>
                    <a:ext uri="{9D8B030D-6E8A-4147-A177-3AD203B41FA5}">
                      <a16:colId xmlns:a16="http://schemas.microsoft.com/office/drawing/2014/main" xmlns="" val="20001"/>
                    </a:ext>
                  </a:extLst>
                </a:gridCol>
                <a:gridCol w="4590661">
                  <a:extLst>
                    <a:ext uri="{9D8B030D-6E8A-4147-A177-3AD203B41FA5}">
                      <a16:colId xmlns:a16="http://schemas.microsoft.com/office/drawing/2014/main" xmlns="" val="20002"/>
                    </a:ext>
                  </a:extLst>
                </a:gridCol>
              </a:tblGrid>
              <a:tr h="370840">
                <a:tc>
                  <a:txBody>
                    <a:bodyPr/>
                    <a:lstStyle/>
                    <a:p>
                      <a:pPr algn="ctr"/>
                      <a:r>
                        <a:rPr lang="ru-RU" dirty="0" smtClean="0"/>
                        <a:t>Наименование</a:t>
                      </a:r>
                    </a:p>
                    <a:p>
                      <a:pPr algn="ctr"/>
                      <a:r>
                        <a:rPr lang="ru-RU" dirty="0" smtClean="0"/>
                        <a:t>разделов и тем</a:t>
                      </a:r>
                      <a:endParaRPr lang="ru-RU" dirty="0"/>
                    </a:p>
                  </a:txBody>
                  <a:tcPr/>
                </a:tc>
                <a:tc>
                  <a:txBody>
                    <a:bodyPr/>
                    <a:lstStyle/>
                    <a:p>
                      <a:pPr algn="ctr"/>
                      <a:r>
                        <a:rPr lang="ru-RU" dirty="0" smtClean="0"/>
                        <a:t>Программное содержание </a:t>
                      </a:r>
                      <a:endParaRPr lang="ru-RU" dirty="0"/>
                    </a:p>
                  </a:txBody>
                  <a:tcPr/>
                </a:tc>
                <a:tc>
                  <a:txBody>
                    <a:bodyPr/>
                    <a:lstStyle/>
                    <a:p>
                      <a:pPr algn="ctr"/>
                      <a:r>
                        <a:rPr lang="ru-RU" dirty="0" smtClean="0"/>
                        <a:t>Основные виды деятельности</a:t>
                      </a:r>
                    </a:p>
                    <a:p>
                      <a:pPr algn="ctr"/>
                      <a:r>
                        <a:rPr lang="ru-RU" dirty="0" smtClean="0"/>
                        <a:t>обучающихся</a:t>
                      </a:r>
                      <a:endParaRPr lang="ru-RU" dirty="0"/>
                    </a:p>
                  </a:txBody>
                  <a:tcPr/>
                </a:tc>
                <a:extLst>
                  <a:ext uri="{0D108BD9-81ED-4DB2-BD59-A6C34878D82A}">
                    <a16:rowId xmlns:a16="http://schemas.microsoft.com/office/drawing/2014/main" xmlns="" val="10000"/>
                  </a:ext>
                </a:extLst>
              </a:tr>
              <a:tr h="370840">
                <a:tc>
                  <a:txBody>
                    <a:bodyPr/>
                    <a:lstStyle/>
                    <a:p>
                      <a:r>
                        <a:rPr lang="ru-RU" sz="1800" kern="1200" dirty="0" smtClean="0">
                          <a:solidFill>
                            <a:schemeClr val="dk1"/>
                          </a:solidFill>
                          <a:effectLst/>
                          <a:latin typeface="+mn-lt"/>
                          <a:ea typeface="+mn-ea"/>
                          <a:cs typeface="+mn-cs"/>
                        </a:rPr>
                        <a:t>Компьютерно-математическое моделирование </a:t>
                      </a:r>
                    </a:p>
                    <a:p>
                      <a:r>
                        <a:rPr lang="ru-RU" sz="1800" kern="1200" dirty="0" smtClean="0">
                          <a:solidFill>
                            <a:schemeClr val="dk1"/>
                          </a:solidFill>
                          <a:effectLst/>
                          <a:latin typeface="+mn-lt"/>
                          <a:ea typeface="+mn-ea"/>
                          <a:cs typeface="+mn-cs"/>
                        </a:rPr>
                        <a:t>(8 ч)</a:t>
                      </a:r>
                      <a:endParaRPr lang="ru-RU" dirty="0"/>
                    </a:p>
                  </a:txBody>
                  <a:tcPr/>
                </a:tc>
                <a:tc>
                  <a:txBody>
                    <a:bodyPr/>
                    <a:lstStyle/>
                    <a:p>
                      <a:r>
                        <a:rPr lang="ru-RU" sz="1800" kern="1200" dirty="0" smtClean="0">
                          <a:solidFill>
                            <a:schemeClr val="dk1"/>
                          </a:solidFill>
                          <a:effectLst/>
                          <a:latin typeface="+mn-lt"/>
                          <a:ea typeface="+mn-ea"/>
                          <a:cs typeface="+mn-cs"/>
                        </a:rPr>
                        <a:t>Дискретизация при математическом моделировании непрерывных процессов. Моделирование движения. Вычислительные эксперименты с моделями. </a:t>
                      </a:r>
                      <a:r>
                        <a:rPr lang="ru-RU" sz="1800" i="1" kern="1200" dirty="0" smtClean="0">
                          <a:solidFill>
                            <a:schemeClr val="dk1"/>
                          </a:solidFill>
                          <a:effectLst/>
                          <a:latin typeface="+mn-lt"/>
                          <a:ea typeface="+mn-ea"/>
                          <a:cs typeface="+mn-cs"/>
                        </a:rPr>
                        <a:t>Компьютерное моделирование систем управления.</a:t>
                      </a:r>
                      <a:r>
                        <a:rPr lang="ru-RU" sz="1800" kern="1200" dirty="0" smtClean="0">
                          <a:solidFill>
                            <a:schemeClr val="dk1"/>
                          </a:solidFill>
                          <a:effectLst/>
                          <a:latin typeface="+mn-lt"/>
                          <a:ea typeface="+mn-ea"/>
                          <a:cs typeface="+mn-cs"/>
                        </a:rPr>
                        <a:t> Обработка результатов эксперимента. Метод наименьших квадратов. Оценка числовых параметров моделируемых объектов  и процессов. Восстановление зависимостей по результатам эксперимента. Вероятностные модели. Методы Монте-Карло. Имитационное моделирование. Системы массового обслуживания </a:t>
                      </a:r>
                      <a:endParaRPr lang="ru-RU" i="0" dirty="0" smtClean="0"/>
                    </a:p>
                  </a:txBody>
                  <a:tcPr/>
                </a:tc>
                <a:tc>
                  <a:txBody>
                    <a:bodyPr/>
                    <a:lstStyle/>
                    <a:p>
                      <a:r>
                        <a:rPr lang="ru-RU" sz="1800" kern="1200" dirty="0" smtClean="0">
                          <a:solidFill>
                            <a:schemeClr val="dk1"/>
                          </a:solidFill>
                          <a:effectLst/>
                          <a:latin typeface="+mn-lt"/>
                          <a:ea typeface="+mn-ea"/>
                          <a:cs typeface="+mn-cs"/>
                        </a:rPr>
                        <a:t>Пояснять необходимость и сущность дискретизации при решении вычислительных задач с помощью компьютеров. Использовать имитационное моделирование, в том числе на основе вероятностных моделей</a:t>
                      </a:r>
                      <a:r>
                        <a:rPr lang="ru-RU" sz="1800" i="1" kern="1200" dirty="0" smtClean="0">
                          <a:solidFill>
                            <a:schemeClr val="dk1"/>
                          </a:solidFill>
                          <a:effectLst/>
                          <a:latin typeface="+mn-lt"/>
                          <a:ea typeface="+mn-ea"/>
                          <a:cs typeface="+mn-cs"/>
                        </a:rPr>
                        <a:t>. </a:t>
                      </a:r>
                      <a:r>
                        <a:rPr lang="ru-RU" sz="1800" kern="1200" dirty="0" smtClean="0">
                          <a:solidFill>
                            <a:schemeClr val="dk1"/>
                          </a:solidFill>
                          <a:effectLst/>
                          <a:latin typeface="+mn-lt"/>
                          <a:ea typeface="+mn-ea"/>
                          <a:cs typeface="+mn-cs"/>
                        </a:rPr>
                        <a:t>Обрабатывать результаты эксперимента.</a:t>
                      </a:r>
                      <a:endParaRPr lang="ru-RU"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3643470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Примеры различий углубленного уровня</a:t>
            </a: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1056182485"/>
              </p:ext>
            </p:extLst>
          </p:nvPr>
        </p:nvGraphicFramePr>
        <p:xfrm>
          <a:off x="149291" y="1979583"/>
          <a:ext cx="11819915" cy="4389120"/>
        </p:xfrm>
        <a:graphic>
          <a:graphicData uri="http://schemas.openxmlformats.org/drawingml/2006/table">
            <a:tbl>
              <a:tblPr firstRow="1" bandRow="1">
                <a:tableStyleId>{5C22544A-7EE6-4342-B048-85BDC9FD1C3A}</a:tableStyleId>
              </a:tblPr>
              <a:tblGrid>
                <a:gridCol w="2113590">
                  <a:extLst>
                    <a:ext uri="{9D8B030D-6E8A-4147-A177-3AD203B41FA5}">
                      <a16:colId xmlns:a16="http://schemas.microsoft.com/office/drawing/2014/main" xmlns="" val="20000"/>
                    </a:ext>
                  </a:extLst>
                </a:gridCol>
                <a:gridCol w="5115664">
                  <a:extLst>
                    <a:ext uri="{9D8B030D-6E8A-4147-A177-3AD203B41FA5}">
                      <a16:colId xmlns:a16="http://schemas.microsoft.com/office/drawing/2014/main" xmlns="" val="20001"/>
                    </a:ext>
                  </a:extLst>
                </a:gridCol>
                <a:gridCol w="4590661">
                  <a:extLst>
                    <a:ext uri="{9D8B030D-6E8A-4147-A177-3AD203B41FA5}">
                      <a16:colId xmlns:a16="http://schemas.microsoft.com/office/drawing/2014/main" xmlns="" val="20002"/>
                    </a:ext>
                  </a:extLst>
                </a:gridCol>
              </a:tblGrid>
              <a:tr h="370840">
                <a:tc>
                  <a:txBody>
                    <a:bodyPr/>
                    <a:lstStyle/>
                    <a:p>
                      <a:pPr algn="ctr"/>
                      <a:r>
                        <a:rPr lang="ru-RU" dirty="0" smtClean="0"/>
                        <a:t>Наименование</a:t>
                      </a:r>
                    </a:p>
                    <a:p>
                      <a:pPr algn="ctr"/>
                      <a:r>
                        <a:rPr lang="ru-RU" dirty="0" smtClean="0"/>
                        <a:t>разделов и тем</a:t>
                      </a:r>
                      <a:endParaRPr lang="ru-RU" dirty="0"/>
                    </a:p>
                  </a:txBody>
                  <a:tcPr/>
                </a:tc>
                <a:tc>
                  <a:txBody>
                    <a:bodyPr/>
                    <a:lstStyle/>
                    <a:p>
                      <a:pPr algn="ctr"/>
                      <a:r>
                        <a:rPr lang="ru-RU" dirty="0" smtClean="0"/>
                        <a:t>Программное содержание </a:t>
                      </a:r>
                      <a:endParaRPr lang="ru-RU" dirty="0"/>
                    </a:p>
                  </a:txBody>
                  <a:tcPr/>
                </a:tc>
                <a:tc>
                  <a:txBody>
                    <a:bodyPr/>
                    <a:lstStyle/>
                    <a:p>
                      <a:pPr algn="ctr"/>
                      <a:r>
                        <a:rPr lang="ru-RU" dirty="0" smtClean="0"/>
                        <a:t>Основные виды деятельности</a:t>
                      </a:r>
                    </a:p>
                    <a:p>
                      <a:pPr algn="ctr"/>
                      <a:r>
                        <a:rPr lang="ru-RU" dirty="0" smtClean="0"/>
                        <a:t>обучающихся</a:t>
                      </a:r>
                      <a:endParaRPr lang="ru-RU" dirty="0"/>
                    </a:p>
                  </a:txBody>
                  <a:tcPr/>
                </a:tc>
                <a:extLst>
                  <a:ext uri="{0D108BD9-81ED-4DB2-BD59-A6C34878D82A}">
                    <a16:rowId xmlns:a16="http://schemas.microsoft.com/office/drawing/2014/main" xmlns="" val="10000"/>
                  </a:ext>
                </a:extLst>
              </a:tr>
              <a:tr h="370840">
                <a:tc>
                  <a:txBody>
                    <a:bodyPr/>
                    <a:lstStyle/>
                    <a:p>
                      <a:r>
                        <a:rPr lang="ru-RU" sz="1800" kern="1200" dirty="0" smtClean="0">
                          <a:solidFill>
                            <a:schemeClr val="dk1"/>
                          </a:solidFill>
                          <a:effectLst/>
                          <a:latin typeface="+mn-lt"/>
                          <a:ea typeface="+mn-ea"/>
                          <a:cs typeface="+mn-cs"/>
                        </a:rPr>
                        <a:t>Базы данных </a:t>
                      </a:r>
                    </a:p>
                    <a:p>
                      <a:r>
                        <a:rPr lang="ru-RU" sz="1800" kern="1200" dirty="0" smtClean="0">
                          <a:solidFill>
                            <a:schemeClr val="dk1"/>
                          </a:solidFill>
                          <a:effectLst/>
                          <a:latin typeface="+mn-lt"/>
                          <a:ea typeface="+mn-ea"/>
                          <a:cs typeface="+mn-cs"/>
                        </a:rPr>
                        <a:t>(10 ч)</a:t>
                      </a:r>
                      <a:endParaRPr lang="ru-RU" dirty="0"/>
                    </a:p>
                  </a:txBody>
                  <a:tcPr/>
                </a:tc>
                <a:tc>
                  <a:txBody>
                    <a:bodyPr/>
                    <a:lstStyle/>
                    <a:p>
                      <a:r>
                        <a:rPr lang="ru-RU" sz="1800" i="1" kern="1200" dirty="0" smtClean="0">
                          <a:solidFill>
                            <a:schemeClr val="dk1"/>
                          </a:solidFill>
                          <a:effectLst/>
                          <a:latin typeface="+mn-lt"/>
                          <a:ea typeface="+mn-ea"/>
                          <a:cs typeface="+mn-cs"/>
                        </a:rPr>
                        <a:t>Основные принципы нормализации баз данных. Язык управления данными SQL. Создание простых запросов на языке SQL на выборку данных из одной таблицы. </a:t>
                      </a:r>
                      <a:r>
                        <a:rPr lang="ru-RU" sz="1800" i="1" kern="1200" dirty="0" err="1" smtClean="0">
                          <a:solidFill>
                            <a:schemeClr val="dk1"/>
                          </a:solidFill>
                          <a:effectLst/>
                          <a:latin typeface="+mn-lt"/>
                          <a:ea typeface="+mn-ea"/>
                          <a:cs typeface="+mn-cs"/>
                        </a:rPr>
                        <a:t>Нереляционные</a:t>
                      </a:r>
                      <a:r>
                        <a:rPr lang="ru-RU" sz="1800" i="1" kern="1200" dirty="0" smtClean="0">
                          <a:solidFill>
                            <a:schemeClr val="dk1"/>
                          </a:solidFill>
                          <a:effectLst/>
                          <a:latin typeface="+mn-lt"/>
                          <a:ea typeface="+mn-ea"/>
                          <a:cs typeface="+mn-cs"/>
                        </a:rPr>
                        <a:t> базы данных. Экспертные системы</a:t>
                      </a:r>
                      <a:r>
                        <a:rPr lang="ru-RU" sz="1800" kern="1200" dirty="0" smtClean="0">
                          <a:solidFill>
                            <a:schemeClr val="dk1"/>
                          </a:solidFill>
                          <a:effectLst/>
                          <a:latin typeface="+mn-lt"/>
                          <a:ea typeface="+mn-ea"/>
                          <a:cs typeface="+mn-cs"/>
                        </a:rPr>
                        <a:t> </a:t>
                      </a:r>
                      <a:endParaRPr lang="ru-RU" i="0" dirty="0" smtClean="0"/>
                    </a:p>
                  </a:txBody>
                  <a:tcPr/>
                </a:tc>
                <a:tc>
                  <a:txBody>
                    <a:bodyPr/>
                    <a:lstStyle/>
                    <a:p>
                      <a:r>
                        <a:rPr lang="ru-RU" sz="1800" kern="1200" dirty="0" smtClean="0">
                          <a:solidFill>
                            <a:schemeClr val="dk1"/>
                          </a:solidFill>
                          <a:effectLst/>
                          <a:latin typeface="+mn-lt"/>
                          <a:ea typeface="+mn-ea"/>
                          <a:cs typeface="+mn-cs"/>
                        </a:rPr>
                        <a:t>Управлять базой данных  с помощью простых запросов  на языке SQL.  </a:t>
                      </a:r>
                    </a:p>
                    <a:p>
                      <a:r>
                        <a:rPr lang="ru-RU" sz="1800" kern="1200" dirty="0" smtClean="0">
                          <a:solidFill>
                            <a:schemeClr val="dk1"/>
                          </a:solidFill>
                          <a:effectLst/>
                          <a:latin typeface="+mn-lt"/>
                          <a:ea typeface="+mn-ea"/>
                          <a:cs typeface="+mn-cs"/>
                        </a:rPr>
                        <a:t>Пояснять области применения, достоинства и недостатки </a:t>
                      </a:r>
                      <a:r>
                        <a:rPr lang="ru-RU" sz="1800" kern="1200" dirty="0" err="1" smtClean="0">
                          <a:solidFill>
                            <a:schemeClr val="dk1"/>
                          </a:solidFill>
                          <a:effectLst/>
                          <a:latin typeface="+mn-lt"/>
                          <a:ea typeface="+mn-ea"/>
                          <a:cs typeface="+mn-cs"/>
                        </a:rPr>
                        <a:t>нереляционных</a:t>
                      </a:r>
                      <a:r>
                        <a:rPr lang="ru-RU" sz="1800" kern="1200" dirty="0" smtClean="0">
                          <a:solidFill>
                            <a:schemeClr val="dk1"/>
                          </a:solidFill>
                          <a:effectLst/>
                          <a:latin typeface="+mn-lt"/>
                          <a:ea typeface="+mn-ea"/>
                          <a:cs typeface="+mn-cs"/>
                        </a:rPr>
                        <a:t> баз данных в сравнении с реляционными. </a:t>
                      </a:r>
                      <a:endParaRPr lang="ru-RU" dirty="0"/>
                    </a:p>
                  </a:txBody>
                  <a:tcPr/>
                </a:tc>
                <a:extLst>
                  <a:ext uri="{0D108BD9-81ED-4DB2-BD59-A6C34878D82A}">
                    <a16:rowId xmlns:a16="http://schemas.microsoft.com/office/drawing/2014/main" xmlns="" val="10001"/>
                  </a:ext>
                </a:extLst>
              </a:tr>
              <a:tr h="370840">
                <a:tc>
                  <a:txBody>
                    <a:bodyPr/>
                    <a:lstStyle/>
                    <a:p>
                      <a:r>
                        <a:rPr lang="ru-RU" sz="1800" kern="1200" dirty="0" smtClean="0">
                          <a:solidFill>
                            <a:schemeClr val="dk1"/>
                          </a:solidFill>
                          <a:effectLst/>
                          <a:latin typeface="+mn-lt"/>
                          <a:ea typeface="+mn-ea"/>
                          <a:cs typeface="+mn-cs"/>
                        </a:rPr>
                        <a:t>Веб-сайты </a:t>
                      </a:r>
                    </a:p>
                    <a:p>
                      <a:r>
                        <a:rPr lang="ru-RU" sz="1800" kern="1200" dirty="0" smtClean="0">
                          <a:solidFill>
                            <a:schemeClr val="dk1"/>
                          </a:solidFill>
                          <a:effectLst/>
                          <a:latin typeface="+mn-lt"/>
                          <a:ea typeface="+mn-ea"/>
                          <a:cs typeface="+mn-cs"/>
                        </a:rPr>
                        <a:t>(14 ч)</a:t>
                      </a:r>
                      <a:endParaRPr lang="ru-RU" dirty="0"/>
                    </a:p>
                  </a:txBody>
                  <a:tcPr/>
                </a:tc>
                <a:tc>
                  <a:txBody>
                    <a:bodyPr/>
                    <a:lstStyle/>
                    <a:p>
                      <a:r>
                        <a:rPr lang="ru-RU" sz="1800" kern="1200" dirty="0" smtClean="0">
                          <a:solidFill>
                            <a:schemeClr val="dk1"/>
                          </a:solidFill>
                          <a:effectLst/>
                          <a:latin typeface="+mn-lt"/>
                          <a:ea typeface="+mn-ea"/>
                          <a:cs typeface="+mn-cs"/>
                        </a:rPr>
                        <a:t>Интернет-приложения. Понятие о серверной и клиентской частях сайта. Технология «клиент – сервер», её достоинства и недостатки. Основы языка HTML и каскадных таблиц стилей (CSS). Сценарии на языке </a:t>
                      </a:r>
                      <a:r>
                        <a:rPr lang="ru-RU" sz="1800" kern="1200" dirty="0" err="1" smtClean="0">
                          <a:solidFill>
                            <a:schemeClr val="dk1"/>
                          </a:solidFill>
                          <a:effectLst/>
                          <a:latin typeface="+mn-lt"/>
                          <a:ea typeface="+mn-ea"/>
                          <a:cs typeface="+mn-cs"/>
                        </a:rPr>
                        <a:t>JavaScript</a:t>
                      </a:r>
                      <a:r>
                        <a:rPr lang="ru-RU" sz="1800" kern="1200" dirty="0" smtClean="0">
                          <a:solidFill>
                            <a:schemeClr val="dk1"/>
                          </a:solidFill>
                          <a:effectLst/>
                          <a:latin typeface="+mn-lt"/>
                          <a:ea typeface="+mn-ea"/>
                          <a:cs typeface="+mn-cs"/>
                        </a:rPr>
                        <a:t>. Формы на веб-странице. Размещение веб-сайтов. Услуга хостинга. Загрузка файлов на сайт </a:t>
                      </a:r>
                      <a:endParaRPr lang="ru-RU" i="0" dirty="0" smtClean="0"/>
                    </a:p>
                  </a:txBody>
                  <a:tcPr/>
                </a:tc>
                <a:tc>
                  <a:txBody>
                    <a:bodyPr/>
                    <a:lstStyle/>
                    <a:p>
                      <a:r>
                        <a:rPr lang="ru-RU" sz="1800" kern="1200" dirty="0" smtClean="0">
                          <a:solidFill>
                            <a:schemeClr val="dk1"/>
                          </a:solidFill>
                          <a:effectLst/>
                          <a:latin typeface="+mn-lt"/>
                          <a:ea typeface="+mn-ea"/>
                          <a:cs typeface="+mn-cs"/>
                        </a:rPr>
                        <a:t>Пояснять принципы технологии «клиент – сервер» на примере взаимодействия браузера  и веб-сервера. Создавать простые веб-страницы, используя язык разметки HTML, каскадные таблицы стилей и сценарии на языке </a:t>
                      </a:r>
                      <a:r>
                        <a:rPr lang="ru-RU" sz="1800" kern="1200" dirty="0" err="1" smtClean="0">
                          <a:solidFill>
                            <a:schemeClr val="dk1"/>
                          </a:solidFill>
                          <a:effectLst/>
                          <a:latin typeface="+mn-lt"/>
                          <a:ea typeface="+mn-ea"/>
                          <a:cs typeface="+mn-cs"/>
                        </a:rPr>
                        <a:t>JavaScript</a:t>
                      </a:r>
                      <a:r>
                        <a:rPr lang="ru-RU" sz="1800" kern="1200" dirty="0" smtClean="0">
                          <a:solidFill>
                            <a:schemeClr val="dk1"/>
                          </a:solidFill>
                          <a:effectLst/>
                          <a:latin typeface="+mn-lt"/>
                          <a:ea typeface="+mn-ea"/>
                          <a:cs typeface="+mn-cs"/>
                        </a:rPr>
                        <a:t>. Описывать технологию размещения сайтов в сети Интернет. </a:t>
                      </a:r>
                      <a:endParaRPr lang="ru-RU"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727768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Примеры различий углубленного уровня</a:t>
            </a: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2585860613"/>
              </p:ext>
            </p:extLst>
          </p:nvPr>
        </p:nvGraphicFramePr>
        <p:xfrm>
          <a:off x="149291" y="1979583"/>
          <a:ext cx="11812554" cy="4663440"/>
        </p:xfrm>
        <a:graphic>
          <a:graphicData uri="http://schemas.openxmlformats.org/drawingml/2006/table">
            <a:tbl>
              <a:tblPr firstRow="1" bandRow="1">
                <a:tableStyleId>{5C22544A-7EE6-4342-B048-85BDC9FD1C3A}</a:tableStyleId>
              </a:tblPr>
              <a:tblGrid>
                <a:gridCol w="1996750">
                  <a:extLst>
                    <a:ext uri="{9D8B030D-6E8A-4147-A177-3AD203B41FA5}">
                      <a16:colId xmlns:a16="http://schemas.microsoft.com/office/drawing/2014/main" xmlns="" val="20000"/>
                    </a:ext>
                  </a:extLst>
                </a:gridCol>
                <a:gridCol w="5225143">
                  <a:extLst>
                    <a:ext uri="{9D8B030D-6E8A-4147-A177-3AD203B41FA5}">
                      <a16:colId xmlns:a16="http://schemas.microsoft.com/office/drawing/2014/main" xmlns="" val="20001"/>
                    </a:ext>
                  </a:extLst>
                </a:gridCol>
                <a:gridCol w="4590661">
                  <a:extLst>
                    <a:ext uri="{9D8B030D-6E8A-4147-A177-3AD203B41FA5}">
                      <a16:colId xmlns:a16="http://schemas.microsoft.com/office/drawing/2014/main" xmlns="" val="20002"/>
                    </a:ext>
                  </a:extLst>
                </a:gridCol>
              </a:tblGrid>
              <a:tr h="370840">
                <a:tc>
                  <a:txBody>
                    <a:bodyPr/>
                    <a:lstStyle/>
                    <a:p>
                      <a:pPr algn="ctr"/>
                      <a:r>
                        <a:rPr lang="ru-RU" dirty="0" smtClean="0"/>
                        <a:t>Наименование</a:t>
                      </a:r>
                    </a:p>
                    <a:p>
                      <a:pPr algn="ctr"/>
                      <a:r>
                        <a:rPr lang="ru-RU" dirty="0" smtClean="0"/>
                        <a:t>разделов и тем</a:t>
                      </a:r>
                      <a:endParaRPr lang="ru-RU" dirty="0"/>
                    </a:p>
                  </a:txBody>
                  <a:tcPr/>
                </a:tc>
                <a:tc>
                  <a:txBody>
                    <a:bodyPr/>
                    <a:lstStyle/>
                    <a:p>
                      <a:pPr algn="ctr"/>
                      <a:r>
                        <a:rPr lang="ru-RU" dirty="0" smtClean="0"/>
                        <a:t>Программное содержание </a:t>
                      </a:r>
                      <a:endParaRPr lang="ru-RU" dirty="0"/>
                    </a:p>
                  </a:txBody>
                  <a:tcPr/>
                </a:tc>
                <a:tc>
                  <a:txBody>
                    <a:bodyPr/>
                    <a:lstStyle/>
                    <a:p>
                      <a:pPr algn="ctr"/>
                      <a:r>
                        <a:rPr lang="ru-RU" dirty="0" smtClean="0"/>
                        <a:t>Основные виды деятельности</a:t>
                      </a:r>
                    </a:p>
                    <a:p>
                      <a:pPr algn="ctr"/>
                      <a:r>
                        <a:rPr lang="ru-RU" dirty="0" smtClean="0"/>
                        <a:t>обучающихся</a:t>
                      </a:r>
                      <a:endParaRPr lang="ru-RU" dirty="0"/>
                    </a:p>
                  </a:txBody>
                  <a:tcPr/>
                </a:tc>
                <a:extLst>
                  <a:ext uri="{0D108BD9-81ED-4DB2-BD59-A6C34878D82A}">
                    <a16:rowId xmlns:a16="http://schemas.microsoft.com/office/drawing/2014/main" xmlns="" val="10000"/>
                  </a:ext>
                </a:extLst>
              </a:tr>
              <a:tr h="370840">
                <a:tc>
                  <a:txBody>
                    <a:bodyPr/>
                    <a:lstStyle/>
                    <a:p>
                      <a:r>
                        <a:rPr lang="ru-RU" sz="1800" kern="1200" dirty="0" smtClean="0">
                          <a:solidFill>
                            <a:schemeClr val="dk1"/>
                          </a:solidFill>
                          <a:effectLst/>
                          <a:latin typeface="+mn-lt"/>
                          <a:ea typeface="+mn-ea"/>
                          <a:cs typeface="+mn-cs"/>
                        </a:rPr>
                        <a:t>Компьютерная графика </a:t>
                      </a:r>
                    </a:p>
                    <a:p>
                      <a:r>
                        <a:rPr lang="ru-RU" sz="1800" kern="1200" dirty="0" smtClean="0">
                          <a:solidFill>
                            <a:schemeClr val="dk1"/>
                          </a:solidFill>
                          <a:effectLst/>
                          <a:latin typeface="+mn-lt"/>
                          <a:ea typeface="+mn-ea"/>
                          <a:cs typeface="+mn-cs"/>
                        </a:rPr>
                        <a:t>(8 ч)</a:t>
                      </a:r>
                      <a:endParaRPr lang="ru-RU" dirty="0"/>
                    </a:p>
                  </a:txBody>
                  <a:tcPr/>
                </a:tc>
                <a:tc>
                  <a:txBody>
                    <a:bodyPr/>
                    <a:lstStyle/>
                    <a:p>
                      <a:r>
                        <a:rPr lang="ru-RU" sz="1800" kern="1200" dirty="0" smtClean="0">
                          <a:solidFill>
                            <a:schemeClr val="dk1"/>
                          </a:solidFill>
                          <a:effectLst/>
                          <a:latin typeface="+mn-lt"/>
                          <a:ea typeface="+mn-ea"/>
                          <a:cs typeface="+mn-cs"/>
                        </a:rPr>
                        <a:t>Разрешение. Кадрирование. Исправление перспективы. Гистограмма. Ретушь. Фильтры. Многослойные изображения. Подготовка иллюстраций для веб-сайтов. Анимированные изображения. Векторная графика: примитивы, изменение порядка элементов, выравнивание, распределение, группировка. Использование контуров. Векторизация растровых изображений. </a:t>
                      </a:r>
                      <a:endParaRPr lang="ru-RU" i="0" dirty="0" smtClean="0"/>
                    </a:p>
                  </a:txBody>
                  <a:tcPr/>
                </a:tc>
                <a:tc>
                  <a:txBody>
                    <a:bodyPr/>
                    <a:lstStyle/>
                    <a:p>
                      <a:r>
                        <a:rPr lang="ru-RU" sz="1800" kern="1200" dirty="0" smtClean="0">
                          <a:solidFill>
                            <a:schemeClr val="dk1"/>
                          </a:solidFill>
                          <a:effectLst/>
                          <a:latin typeface="+mn-lt"/>
                          <a:ea typeface="+mn-ea"/>
                          <a:cs typeface="+mn-cs"/>
                        </a:rPr>
                        <a:t>Выполнять общую коррекцию цифровых изображений.  Применять инструменты </a:t>
                      </a:r>
                    </a:p>
                    <a:p>
                      <a:r>
                        <a:rPr lang="ru-RU" sz="1800" kern="1200" dirty="0" smtClean="0">
                          <a:solidFill>
                            <a:schemeClr val="dk1"/>
                          </a:solidFill>
                          <a:effectLst/>
                          <a:latin typeface="+mn-lt"/>
                          <a:ea typeface="+mn-ea"/>
                          <a:cs typeface="+mn-cs"/>
                        </a:rPr>
                        <a:t>графического редактора к отдельным областям изображения. Готовить иллюстрации для размещения  на веб-сайтах, создавать анимированные изображения.  </a:t>
                      </a:r>
                      <a:endParaRPr lang="ru-RU" dirty="0"/>
                    </a:p>
                  </a:txBody>
                  <a:tcPr/>
                </a:tc>
                <a:extLst>
                  <a:ext uri="{0D108BD9-81ED-4DB2-BD59-A6C34878D82A}">
                    <a16:rowId xmlns:a16="http://schemas.microsoft.com/office/drawing/2014/main" xmlns="" val="10001"/>
                  </a:ext>
                </a:extLst>
              </a:tr>
              <a:tr h="370840">
                <a:tc>
                  <a:txBody>
                    <a:bodyPr/>
                    <a:lstStyle/>
                    <a:p>
                      <a:r>
                        <a:rPr lang="ru-RU" sz="1800" kern="1200" dirty="0" smtClean="0">
                          <a:solidFill>
                            <a:schemeClr val="dk1"/>
                          </a:solidFill>
                          <a:effectLst/>
                          <a:latin typeface="+mn-lt"/>
                          <a:ea typeface="+mn-ea"/>
                          <a:cs typeface="+mn-cs"/>
                        </a:rPr>
                        <a:t>3D-моделирование </a:t>
                      </a:r>
                    </a:p>
                    <a:p>
                      <a:r>
                        <a:rPr lang="ru-RU" sz="1800" kern="1200" dirty="0" smtClean="0">
                          <a:solidFill>
                            <a:schemeClr val="dk1"/>
                          </a:solidFill>
                          <a:effectLst/>
                          <a:latin typeface="+mn-lt"/>
                          <a:ea typeface="+mn-ea"/>
                          <a:cs typeface="+mn-cs"/>
                        </a:rPr>
                        <a:t>(8 ч)</a:t>
                      </a:r>
                      <a:endParaRPr lang="ru-RU" dirty="0"/>
                    </a:p>
                  </a:txBody>
                  <a:tcPr/>
                </a:tc>
                <a:tc>
                  <a:txBody>
                    <a:bodyPr/>
                    <a:lstStyle/>
                    <a:p>
                      <a:r>
                        <a:rPr lang="ru-RU" sz="1800" kern="1200" dirty="0" smtClean="0">
                          <a:solidFill>
                            <a:schemeClr val="dk1"/>
                          </a:solidFill>
                          <a:effectLst/>
                          <a:latin typeface="+mn-lt"/>
                          <a:ea typeface="+mn-ea"/>
                          <a:cs typeface="+mn-cs"/>
                        </a:rPr>
                        <a:t>Принципы построения и редактирования трёхмерных моделей. Материалы. Моделирование источников освещения. Камеры. Аддитивные технологии (3Dпринтеры). Понятие о виртуальной реальности  и дополненной реальности </a:t>
                      </a:r>
                      <a:endParaRPr lang="ru-RU" i="0" dirty="0" smtClean="0"/>
                    </a:p>
                  </a:txBody>
                  <a:tcPr/>
                </a:tc>
                <a:tc>
                  <a:txBody>
                    <a:bodyPr/>
                    <a:lstStyle/>
                    <a:p>
                      <a:r>
                        <a:rPr lang="ru-RU" sz="1800" kern="1200" dirty="0" smtClean="0">
                          <a:solidFill>
                            <a:schemeClr val="dk1"/>
                          </a:solidFill>
                          <a:effectLst/>
                          <a:latin typeface="+mn-lt"/>
                          <a:ea typeface="+mn-ea"/>
                          <a:cs typeface="+mn-cs"/>
                        </a:rPr>
                        <a:t>Выполнять операции по построению и редактированию трёхмерных моделей. Размещать на виртуальной сцене источники освещения и камеры. Приводить примеры использования технологий виртуальной и дополненной реальности. </a:t>
                      </a:r>
                      <a:endParaRPr lang="ru-RU"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6714307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4128" y="585216"/>
            <a:ext cx="10893552" cy="1499616"/>
          </a:xfrm>
        </p:spPr>
        <p:txBody>
          <a:bodyPr>
            <a:normAutofit/>
          </a:bodyPr>
          <a:lstStyle/>
          <a:p>
            <a:r>
              <a:rPr lang="ru-RU" dirty="0"/>
              <a:t>сложные вопросы </a:t>
            </a:r>
            <a:r>
              <a:rPr lang="ru-RU" dirty="0" smtClean="0"/>
              <a:t>преподавания</a:t>
            </a:r>
            <a:endParaRPr lang="ru-RU" dirty="0"/>
          </a:p>
        </p:txBody>
      </p:sp>
      <p:pic>
        <p:nvPicPr>
          <p:cNvPr id="3" name="Рисунок 2"/>
          <p:cNvPicPr>
            <a:picLocks noChangeAspect="1"/>
          </p:cNvPicPr>
          <p:nvPr/>
        </p:nvPicPr>
        <p:blipFill>
          <a:blip r:embed="rId2"/>
          <a:stretch>
            <a:fillRect/>
          </a:stretch>
        </p:blipFill>
        <p:spPr>
          <a:xfrm>
            <a:off x="1024128" y="1745087"/>
            <a:ext cx="6400800" cy="679490"/>
          </a:xfrm>
          <a:prstGeom prst="rect">
            <a:avLst/>
          </a:prstGeom>
        </p:spPr>
      </p:pic>
      <p:sp>
        <p:nvSpPr>
          <p:cNvPr id="4" name="Прямоугольник 3"/>
          <p:cNvSpPr/>
          <p:nvPr/>
        </p:nvSpPr>
        <p:spPr>
          <a:xfrm>
            <a:off x="466891" y="2604254"/>
            <a:ext cx="3574248" cy="400110"/>
          </a:xfrm>
          <a:prstGeom prst="rect">
            <a:avLst/>
          </a:prstGeom>
        </p:spPr>
        <p:txBody>
          <a:bodyPr wrap="none">
            <a:spAutoFit/>
          </a:bodyPr>
          <a:lstStyle/>
          <a:p>
            <a:r>
              <a:rPr lang="ru-RU" sz="2000" dirty="0"/>
              <a:t>Основное общее образование </a:t>
            </a:r>
          </a:p>
        </p:txBody>
      </p:sp>
      <p:pic>
        <p:nvPicPr>
          <p:cNvPr id="5" name="Рисунок 4"/>
          <p:cNvPicPr>
            <a:picLocks noChangeAspect="1"/>
          </p:cNvPicPr>
          <p:nvPr/>
        </p:nvPicPr>
        <p:blipFill>
          <a:blip r:embed="rId3"/>
          <a:stretch>
            <a:fillRect/>
          </a:stretch>
        </p:blipFill>
        <p:spPr>
          <a:xfrm>
            <a:off x="466891" y="3203091"/>
            <a:ext cx="5410200" cy="2552700"/>
          </a:xfrm>
          <a:prstGeom prst="rect">
            <a:avLst/>
          </a:prstGeom>
        </p:spPr>
      </p:pic>
      <p:sp>
        <p:nvSpPr>
          <p:cNvPr id="6" name="Прямоугольник 5"/>
          <p:cNvSpPr/>
          <p:nvPr/>
        </p:nvSpPr>
        <p:spPr>
          <a:xfrm>
            <a:off x="6286500" y="2604254"/>
            <a:ext cx="3431260" cy="400110"/>
          </a:xfrm>
          <a:prstGeom prst="rect">
            <a:avLst/>
          </a:prstGeom>
        </p:spPr>
        <p:txBody>
          <a:bodyPr wrap="none">
            <a:spAutoFit/>
          </a:bodyPr>
          <a:lstStyle/>
          <a:p>
            <a:r>
              <a:rPr lang="ru-RU" sz="2000" dirty="0"/>
              <a:t>Среднее общее образование </a:t>
            </a:r>
          </a:p>
        </p:txBody>
      </p:sp>
      <p:pic>
        <p:nvPicPr>
          <p:cNvPr id="7" name="Рисунок 6"/>
          <p:cNvPicPr>
            <a:picLocks noChangeAspect="1"/>
          </p:cNvPicPr>
          <p:nvPr/>
        </p:nvPicPr>
        <p:blipFill>
          <a:blip r:embed="rId4"/>
          <a:stretch>
            <a:fillRect/>
          </a:stretch>
        </p:blipFill>
        <p:spPr>
          <a:xfrm>
            <a:off x="6286500" y="3203091"/>
            <a:ext cx="5372100" cy="2533650"/>
          </a:xfrm>
          <a:prstGeom prst="rect">
            <a:avLst/>
          </a:prstGeom>
        </p:spPr>
      </p:pic>
    </p:spTree>
    <p:extLst>
      <p:ext uri="{BB962C8B-B14F-4D97-AF65-F5344CB8AC3E}">
        <p14:creationId xmlns:p14="http://schemas.microsoft.com/office/powerpoint/2010/main" val="1503002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4128" y="585216"/>
            <a:ext cx="10893552" cy="1499616"/>
          </a:xfrm>
        </p:spPr>
        <p:txBody>
          <a:bodyPr>
            <a:normAutofit/>
          </a:bodyPr>
          <a:lstStyle/>
          <a:p>
            <a:r>
              <a:rPr lang="ru-RU" dirty="0" smtClean="0"/>
              <a:t>Сайты авторов учебников</a:t>
            </a:r>
            <a:endParaRPr lang="ru-RU" dirty="0"/>
          </a:p>
        </p:txBody>
      </p:sp>
      <p:sp>
        <p:nvSpPr>
          <p:cNvPr id="4" name="Прямоугольник 3"/>
          <p:cNvSpPr/>
          <p:nvPr/>
        </p:nvSpPr>
        <p:spPr>
          <a:xfrm>
            <a:off x="466891" y="2604254"/>
            <a:ext cx="3574248" cy="400110"/>
          </a:xfrm>
          <a:prstGeom prst="rect">
            <a:avLst/>
          </a:prstGeom>
        </p:spPr>
        <p:txBody>
          <a:bodyPr wrap="none">
            <a:spAutoFit/>
          </a:bodyPr>
          <a:lstStyle/>
          <a:p>
            <a:r>
              <a:rPr lang="ru-RU" sz="2000" dirty="0"/>
              <a:t>Основное общее образование </a:t>
            </a:r>
          </a:p>
        </p:txBody>
      </p:sp>
      <p:sp>
        <p:nvSpPr>
          <p:cNvPr id="6" name="Прямоугольник 5"/>
          <p:cNvSpPr/>
          <p:nvPr/>
        </p:nvSpPr>
        <p:spPr>
          <a:xfrm>
            <a:off x="6286500" y="2604254"/>
            <a:ext cx="3431260" cy="400110"/>
          </a:xfrm>
          <a:prstGeom prst="rect">
            <a:avLst/>
          </a:prstGeom>
        </p:spPr>
        <p:txBody>
          <a:bodyPr wrap="none">
            <a:spAutoFit/>
          </a:bodyPr>
          <a:lstStyle/>
          <a:p>
            <a:r>
              <a:rPr lang="ru-RU" sz="2000" dirty="0"/>
              <a:t>Среднее общее образование </a:t>
            </a:r>
          </a:p>
        </p:txBody>
      </p:sp>
      <p:pic>
        <p:nvPicPr>
          <p:cNvPr id="8" name="Рисунок 7"/>
          <p:cNvPicPr>
            <a:picLocks noChangeAspect="1"/>
          </p:cNvPicPr>
          <p:nvPr/>
        </p:nvPicPr>
        <p:blipFill>
          <a:blip r:embed="rId2"/>
          <a:stretch>
            <a:fillRect/>
          </a:stretch>
        </p:blipFill>
        <p:spPr>
          <a:xfrm>
            <a:off x="6286500" y="1786711"/>
            <a:ext cx="3695700" cy="571500"/>
          </a:xfrm>
          <a:prstGeom prst="rect">
            <a:avLst/>
          </a:prstGeom>
        </p:spPr>
      </p:pic>
      <p:pic>
        <p:nvPicPr>
          <p:cNvPr id="9" name="Рисунок 8"/>
          <p:cNvPicPr>
            <a:picLocks noChangeAspect="1"/>
          </p:cNvPicPr>
          <p:nvPr/>
        </p:nvPicPr>
        <p:blipFill rotWithShape="1">
          <a:blip r:embed="rId3"/>
          <a:srcRect r="30840"/>
          <a:stretch/>
        </p:blipFill>
        <p:spPr>
          <a:xfrm>
            <a:off x="6286500" y="3203090"/>
            <a:ext cx="5707380" cy="3658036"/>
          </a:xfrm>
          <a:prstGeom prst="rect">
            <a:avLst/>
          </a:prstGeom>
        </p:spPr>
      </p:pic>
      <p:sp>
        <p:nvSpPr>
          <p:cNvPr id="10" name="Прямоугольник 9"/>
          <p:cNvSpPr/>
          <p:nvPr/>
        </p:nvSpPr>
        <p:spPr>
          <a:xfrm>
            <a:off x="1024128" y="1814864"/>
            <a:ext cx="2971326" cy="523220"/>
          </a:xfrm>
          <a:prstGeom prst="rect">
            <a:avLst/>
          </a:prstGeom>
        </p:spPr>
        <p:txBody>
          <a:bodyPr wrap="none">
            <a:spAutoFit/>
          </a:bodyPr>
          <a:lstStyle/>
          <a:p>
            <a:r>
              <a:rPr lang="ru-RU" sz="2800" dirty="0">
                <a:hlinkClick r:id="rId4"/>
              </a:rPr>
              <a:t>https://bosova.ru</a:t>
            </a:r>
            <a:r>
              <a:rPr lang="ru-RU" sz="2800" dirty="0" smtClean="0">
                <a:hlinkClick r:id="rId4"/>
              </a:rPr>
              <a:t>/</a:t>
            </a:r>
            <a:r>
              <a:rPr lang="ru-RU" sz="2800" dirty="0" smtClean="0"/>
              <a:t> </a:t>
            </a:r>
            <a:endParaRPr lang="ru-RU" sz="2800" dirty="0"/>
          </a:p>
        </p:txBody>
      </p:sp>
      <p:pic>
        <p:nvPicPr>
          <p:cNvPr id="11" name="Рисунок 10"/>
          <p:cNvPicPr>
            <a:picLocks noChangeAspect="1"/>
          </p:cNvPicPr>
          <p:nvPr/>
        </p:nvPicPr>
        <p:blipFill rotWithShape="1">
          <a:blip r:embed="rId5"/>
          <a:srcRect b="18983"/>
          <a:stretch/>
        </p:blipFill>
        <p:spPr>
          <a:xfrm>
            <a:off x="177331" y="3203090"/>
            <a:ext cx="5857709" cy="3639670"/>
          </a:xfrm>
          <a:prstGeom prst="rect">
            <a:avLst/>
          </a:prstGeom>
        </p:spPr>
      </p:pic>
    </p:spTree>
    <p:extLst>
      <p:ext uri="{BB962C8B-B14F-4D97-AF65-F5344CB8AC3E}">
        <p14:creationId xmlns:p14="http://schemas.microsoft.com/office/powerpoint/2010/main" val="2293946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Методы обучения (ОО)</a:t>
            </a:r>
            <a:endParaRPr lang="ru-RU" dirty="0"/>
          </a:p>
        </p:txBody>
      </p:sp>
      <p:graphicFrame>
        <p:nvGraphicFramePr>
          <p:cNvPr id="10" name="Объект 9"/>
          <p:cNvGraphicFramePr>
            <a:graphicFrameLocks noGrp="1"/>
          </p:cNvGraphicFramePr>
          <p:nvPr>
            <p:ph idx="1"/>
            <p:extLst>
              <p:ext uri="{D42A27DB-BD31-4B8C-83A1-F6EECF244321}">
                <p14:modId xmlns:p14="http://schemas.microsoft.com/office/powerpoint/2010/main" val="1706150639"/>
              </p:ext>
            </p:extLst>
          </p:nvPr>
        </p:nvGraphicFramePr>
        <p:xfrm>
          <a:off x="1023938" y="1837944"/>
          <a:ext cx="10305478" cy="5020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5071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
            </a:r>
            <a:br>
              <a:rPr lang="ru-RU" dirty="0"/>
            </a:br>
            <a:r>
              <a:rPr lang="ru-RU" dirty="0"/>
              <a:t>Обзор активных методов обучения и образовательных </a:t>
            </a:r>
            <a:r>
              <a:rPr lang="ru-RU" dirty="0" smtClean="0"/>
              <a:t>технологий (СОО)</a:t>
            </a:r>
            <a:endParaRPr lang="ru-RU" dirty="0"/>
          </a:p>
        </p:txBody>
      </p:sp>
      <p:sp>
        <p:nvSpPr>
          <p:cNvPr id="3" name="Прямоугольник 2"/>
          <p:cNvSpPr/>
          <p:nvPr/>
        </p:nvSpPr>
        <p:spPr>
          <a:xfrm>
            <a:off x="341791" y="2530963"/>
            <a:ext cx="2713135" cy="1754326"/>
          </a:xfrm>
          <a:prstGeom prst="rect">
            <a:avLst/>
          </a:prstGeom>
        </p:spPr>
        <p:txBody>
          <a:bodyPr wrap="square">
            <a:spAutoFit/>
          </a:bodyPr>
          <a:lstStyle/>
          <a:p>
            <a:r>
              <a:rPr lang="ru-RU" dirty="0" smtClean="0"/>
              <a:t>Причины использования</a:t>
            </a:r>
            <a:r>
              <a:rPr lang="ru-RU" dirty="0"/>
              <a:t>:</a:t>
            </a:r>
          </a:p>
          <a:p>
            <a:pPr marL="285750" indent="-285750">
              <a:buFont typeface="Arial" panose="020B0604020202020204" pitchFamily="34" charset="0"/>
              <a:buChar char="•"/>
            </a:pPr>
            <a:r>
              <a:rPr lang="ru-RU" dirty="0" smtClean="0"/>
              <a:t>педагогические </a:t>
            </a:r>
            <a:r>
              <a:rPr lang="ru-RU" dirty="0" smtClean="0"/>
              <a:t>предпосылки</a:t>
            </a:r>
            <a:r>
              <a:rPr lang="ru-RU" dirty="0"/>
              <a:t>;</a:t>
            </a:r>
          </a:p>
          <a:p>
            <a:pPr marL="285750" indent="-285750">
              <a:buFont typeface="Arial" panose="020B0604020202020204" pitchFamily="34" charset="0"/>
              <a:buChar char="•"/>
            </a:pPr>
            <a:r>
              <a:rPr lang="ru-RU" dirty="0"/>
              <a:t>п</a:t>
            </a:r>
            <a:r>
              <a:rPr lang="ru-RU" dirty="0" smtClean="0"/>
              <a:t>сихологическая </a:t>
            </a:r>
            <a:r>
              <a:rPr lang="ru-RU" dirty="0" smtClean="0"/>
              <a:t>готовность обучающихся</a:t>
            </a:r>
            <a:endParaRPr lang="ru-RU" dirty="0"/>
          </a:p>
        </p:txBody>
      </p:sp>
      <p:graphicFrame>
        <p:nvGraphicFramePr>
          <p:cNvPr id="5" name="Схема 4"/>
          <p:cNvGraphicFramePr/>
          <p:nvPr>
            <p:extLst>
              <p:ext uri="{D42A27DB-BD31-4B8C-83A1-F6EECF244321}">
                <p14:modId xmlns:p14="http://schemas.microsoft.com/office/powerpoint/2010/main" val="90060233"/>
              </p:ext>
            </p:extLst>
          </p:nvPr>
        </p:nvGraphicFramePr>
        <p:xfrm>
          <a:off x="2788781" y="1779540"/>
          <a:ext cx="8128000" cy="4247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Скругленный прямоугольник 5"/>
          <p:cNvSpPr/>
          <p:nvPr/>
        </p:nvSpPr>
        <p:spPr>
          <a:xfrm>
            <a:off x="2672266" y="5008419"/>
            <a:ext cx="1828800" cy="15690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ru-RU" dirty="0"/>
              <a:t>Круглый стол</a:t>
            </a:r>
          </a:p>
          <a:p>
            <a:pPr lvl="0"/>
            <a:r>
              <a:rPr lang="ru-RU" dirty="0"/>
              <a:t>Эвристическая беседа</a:t>
            </a:r>
          </a:p>
          <a:p>
            <a:pPr lvl="0"/>
            <a:r>
              <a:rPr lang="ru-RU" dirty="0"/>
              <a:t>Проблемная </a:t>
            </a:r>
            <a:r>
              <a:rPr lang="ru-RU" dirty="0" smtClean="0"/>
              <a:t>лекция</a:t>
            </a:r>
            <a:endParaRPr lang="ru-RU" dirty="0"/>
          </a:p>
        </p:txBody>
      </p:sp>
      <p:sp>
        <p:nvSpPr>
          <p:cNvPr id="7" name="Скругленный прямоугольник 6"/>
          <p:cNvSpPr/>
          <p:nvPr/>
        </p:nvSpPr>
        <p:spPr>
          <a:xfrm>
            <a:off x="6882176" y="5008418"/>
            <a:ext cx="1721497" cy="156902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ru-RU" dirty="0"/>
              <a:t>Мозговой штурм</a:t>
            </a:r>
          </a:p>
          <a:p>
            <a:pPr lvl="0"/>
            <a:r>
              <a:rPr lang="ru-RU" dirty="0"/>
              <a:t>Эстафета</a:t>
            </a:r>
          </a:p>
          <a:p>
            <a:pPr lvl="0"/>
            <a:r>
              <a:rPr lang="ru-RU" dirty="0"/>
              <a:t>Проект</a:t>
            </a:r>
          </a:p>
          <a:p>
            <a:pPr lvl="0"/>
            <a:r>
              <a:rPr lang="ru-RU" dirty="0" err="1"/>
              <a:t>Хакатон</a:t>
            </a:r>
            <a:r>
              <a:rPr lang="ru-RU" dirty="0"/>
              <a:t> </a:t>
            </a:r>
          </a:p>
        </p:txBody>
      </p:sp>
      <p:sp>
        <p:nvSpPr>
          <p:cNvPr id="8" name="Скругленный прямоугольник 7"/>
          <p:cNvSpPr/>
          <p:nvPr/>
        </p:nvSpPr>
        <p:spPr>
          <a:xfrm>
            <a:off x="4816187" y="5008419"/>
            <a:ext cx="1750868" cy="15690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ru-RU" dirty="0"/>
              <a:t>Деловые игры</a:t>
            </a:r>
          </a:p>
          <a:p>
            <a:pPr lvl="0"/>
            <a:r>
              <a:rPr lang="ru-RU" dirty="0"/>
              <a:t>Ролевые игры</a:t>
            </a:r>
          </a:p>
          <a:p>
            <a:pPr lvl="0"/>
            <a:r>
              <a:rPr lang="ru-RU" dirty="0" smtClean="0"/>
              <a:t>Конкурс </a:t>
            </a:r>
            <a:endParaRPr lang="ru-RU" dirty="0"/>
          </a:p>
          <a:p>
            <a:pPr algn="ctr"/>
            <a:endParaRPr lang="ru-RU" dirty="0"/>
          </a:p>
        </p:txBody>
      </p:sp>
      <p:sp>
        <p:nvSpPr>
          <p:cNvPr id="9" name="Скругленный прямоугольник 8"/>
          <p:cNvSpPr/>
          <p:nvPr/>
        </p:nvSpPr>
        <p:spPr>
          <a:xfrm>
            <a:off x="8918793" y="5008418"/>
            <a:ext cx="2065989" cy="156902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ru-RU" dirty="0"/>
              <a:t>Кейс-технологии</a:t>
            </a:r>
          </a:p>
          <a:p>
            <a:pPr lvl="0"/>
            <a:r>
              <a:rPr lang="ru-RU" dirty="0"/>
              <a:t>Социально-психологический тренинг</a:t>
            </a:r>
          </a:p>
          <a:p>
            <a:pPr lvl="0"/>
            <a:endParaRPr lang="ru-RU" dirty="0"/>
          </a:p>
        </p:txBody>
      </p:sp>
    </p:spTree>
    <p:extLst>
      <p:ext uri="{BB962C8B-B14F-4D97-AF65-F5344CB8AC3E}">
        <p14:creationId xmlns:p14="http://schemas.microsoft.com/office/powerpoint/2010/main" val="3281652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Курс по ФРП, 2 часа в неделю</a:t>
            </a:r>
          </a:p>
        </p:txBody>
      </p:sp>
      <p:pic>
        <p:nvPicPr>
          <p:cNvPr id="5" name="Рисунок 4"/>
          <p:cNvPicPr>
            <a:picLocks noChangeAspect="1"/>
          </p:cNvPicPr>
          <p:nvPr/>
        </p:nvPicPr>
        <p:blipFill>
          <a:blip r:embed="rId2"/>
          <a:stretch>
            <a:fillRect/>
          </a:stretch>
        </p:blipFill>
        <p:spPr>
          <a:xfrm>
            <a:off x="8933594" y="109650"/>
            <a:ext cx="3081664" cy="951131"/>
          </a:xfrm>
          <a:prstGeom prst="rect">
            <a:avLst/>
          </a:prstGeom>
        </p:spPr>
      </p:pic>
      <p:sp>
        <p:nvSpPr>
          <p:cNvPr id="6" name="Овал 5"/>
          <p:cNvSpPr/>
          <p:nvPr/>
        </p:nvSpPr>
        <p:spPr>
          <a:xfrm>
            <a:off x="484128" y="2020398"/>
            <a:ext cx="540000" cy="5400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dirty="0" smtClean="0"/>
              <a:t>7</a:t>
            </a:r>
            <a:endParaRPr lang="ru-RU" sz="2000" dirty="0"/>
          </a:p>
        </p:txBody>
      </p:sp>
      <p:sp>
        <p:nvSpPr>
          <p:cNvPr id="7" name="Овал 6"/>
          <p:cNvSpPr/>
          <p:nvPr/>
        </p:nvSpPr>
        <p:spPr>
          <a:xfrm>
            <a:off x="484128" y="3542385"/>
            <a:ext cx="540000" cy="5400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dirty="0" smtClean="0"/>
              <a:t>8</a:t>
            </a:r>
            <a:endParaRPr lang="ru-RU" sz="2000" dirty="0"/>
          </a:p>
        </p:txBody>
      </p:sp>
      <p:sp>
        <p:nvSpPr>
          <p:cNvPr id="8" name="Овал 7"/>
          <p:cNvSpPr/>
          <p:nvPr/>
        </p:nvSpPr>
        <p:spPr>
          <a:xfrm>
            <a:off x="484128" y="5064371"/>
            <a:ext cx="540000" cy="5400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dirty="0" smtClean="0"/>
              <a:t>9</a:t>
            </a:r>
            <a:endParaRPr lang="ru-RU" sz="2000" dirty="0"/>
          </a:p>
        </p:txBody>
      </p:sp>
      <p:pic>
        <p:nvPicPr>
          <p:cNvPr id="14" name="Рисунок 13"/>
          <p:cNvPicPr>
            <a:picLocks noChangeAspect="1"/>
          </p:cNvPicPr>
          <p:nvPr/>
        </p:nvPicPr>
        <p:blipFill>
          <a:blip r:embed="rId3"/>
          <a:stretch>
            <a:fillRect/>
          </a:stretch>
        </p:blipFill>
        <p:spPr>
          <a:xfrm>
            <a:off x="1265414" y="1912398"/>
            <a:ext cx="2753390" cy="948984"/>
          </a:xfrm>
          <a:prstGeom prst="rect">
            <a:avLst/>
          </a:prstGeom>
        </p:spPr>
      </p:pic>
      <p:pic>
        <p:nvPicPr>
          <p:cNvPr id="15" name="Рисунок 14"/>
          <p:cNvPicPr>
            <a:picLocks noChangeAspect="1"/>
          </p:cNvPicPr>
          <p:nvPr/>
        </p:nvPicPr>
        <p:blipFill>
          <a:blip r:embed="rId4"/>
          <a:stretch>
            <a:fillRect/>
          </a:stretch>
        </p:blipFill>
        <p:spPr>
          <a:xfrm>
            <a:off x="1265414" y="3542385"/>
            <a:ext cx="2753390" cy="1023874"/>
          </a:xfrm>
          <a:prstGeom prst="rect">
            <a:avLst/>
          </a:prstGeom>
        </p:spPr>
      </p:pic>
      <p:pic>
        <p:nvPicPr>
          <p:cNvPr id="16" name="Рисунок 15"/>
          <p:cNvPicPr>
            <a:picLocks noChangeAspect="1"/>
          </p:cNvPicPr>
          <p:nvPr/>
        </p:nvPicPr>
        <p:blipFill>
          <a:blip r:embed="rId5"/>
          <a:stretch>
            <a:fillRect/>
          </a:stretch>
        </p:blipFill>
        <p:spPr>
          <a:xfrm>
            <a:off x="1265414" y="5064371"/>
            <a:ext cx="2753390" cy="1118565"/>
          </a:xfrm>
          <a:prstGeom prst="rect">
            <a:avLst/>
          </a:prstGeom>
        </p:spPr>
      </p:pic>
      <p:pic>
        <p:nvPicPr>
          <p:cNvPr id="17" name="Рисунок 16"/>
          <p:cNvPicPr>
            <a:picLocks noChangeAspect="1"/>
          </p:cNvPicPr>
          <p:nvPr/>
        </p:nvPicPr>
        <p:blipFill>
          <a:blip r:embed="rId6"/>
          <a:stretch>
            <a:fillRect/>
          </a:stretch>
        </p:blipFill>
        <p:spPr>
          <a:xfrm>
            <a:off x="5802448" y="1912398"/>
            <a:ext cx="4691186" cy="2169987"/>
          </a:xfrm>
          <a:prstGeom prst="rect">
            <a:avLst/>
          </a:prstGeom>
        </p:spPr>
      </p:pic>
    </p:spTree>
    <p:extLst>
      <p:ext uri="{BB962C8B-B14F-4D97-AF65-F5344CB8AC3E}">
        <p14:creationId xmlns:p14="http://schemas.microsoft.com/office/powerpoint/2010/main" val="40448930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Курс для углублённой программы информатики</a:t>
            </a:r>
          </a:p>
        </p:txBody>
      </p:sp>
      <p:pic>
        <p:nvPicPr>
          <p:cNvPr id="5" name="Рисунок 4"/>
          <p:cNvPicPr>
            <a:picLocks noChangeAspect="1"/>
          </p:cNvPicPr>
          <p:nvPr/>
        </p:nvPicPr>
        <p:blipFill>
          <a:blip r:embed="rId2"/>
          <a:stretch>
            <a:fillRect/>
          </a:stretch>
        </p:blipFill>
        <p:spPr>
          <a:xfrm>
            <a:off x="8933594" y="109650"/>
            <a:ext cx="3081664" cy="951131"/>
          </a:xfrm>
          <a:prstGeom prst="rect">
            <a:avLst/>
          </a:prstGeom>
        </p:spPr>
      </p:pic>
      <p:sp>
        <p:nvSpPr>
          <p:cNvPr id="6" name="Овал 5"/>
          <p:cNvSpPr/>
          <p:nvPr/>
        </p:nvSpPr>
        <p:spPr>
          <a:xfrm>
            <a:off x="484128" y="2020398"/>
            <a:ext cx="648000" cy="6480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dirty="0" smtClean="0"/>
              <a:t>10</a:t>
            </a:r>
            <a:endParaRPr lang="ru-RU" sz="2000" dirty="0"/>
          </a:p>
        </p:txBody>
      </p:sp>
      <p:sp>
        <p:nvSpPr>
          <p:cNvPr id="7" name="Овал 6"/>
          <p:cNvSpPr/>
          <p:nvPr/>
        </p:nvSpPr>
        <p:spPr>
          <a:xfrm>
            <a:off x="484128" y="3542385"/>
            <a:ext cx="648000" cy="6480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dirty="0" smtClean="0"/>
              <a:t>11</a:t>
            </a:r>
            <a:endParaRPr lang="ru-RU" sz="2000" dirty="0"/>
          </a:p>
        </p:txBody>
      </p:sp>
      <p:pic>
        <p:nvPicPr>
          <p:cNvPr id="2" name="Рисунок 1"/>
          <p:cNvPicPr>
            <a:picLocks noChangeAspect="1"/>
          </p:cNvPicPr>
          <p:nvPr/>
        </p:nvPicPr>
        <p:blipFill>
          <a:blip r:embed="rId3"/>
          <a:stretch>
            <a:fillRect/>
          </a:stretch>
        </p:blipFill>
        <p:spPr>
          <a:xfrm>
            <a:off x="1320799" y="2021319"/>
            <a:ext cx="2754000" cy="1133156"/>
          </a:xfrm>
          <a:prstGeom prst="rect">
            <a:avLst/>
          </a:prstGeom>
        </p:spPr>
      </p:pic>
      <p:pic>
        <p:nvPicPr>
          <p:cNvPr id="3" name="Рисунок 2"/>
          <p:cNvPicPr>
            <a:picLocks noChangeAspect="1"/>
          </p:cNvPicPr>
          <p:nvPr/>
        </p:nvPicPr>
        <p:blipFill>
          <a:blip r:embed="rId4"/>
          <a:stretch>
            <a:fillRect/>
          </a:stretch>
        </p:blipFill>
        <p:spPr>
          <a:xfrm>
            <a:off x="5427252" y="2084832"/>
            <a:ext cx="6669401" cy="3192885"/>
          </a:xfrm>
          <a:prstGeom prst="rect">
            <a:avLst/>
          </a:prstGeom>
        </p:spPr>
      </p:pic>
      <p:pic>
        <p:nvPicPr>
          <p:cNvPr id="8" name="Рисунок 7"/>
          <p:cNvPicPr>
            <a:picLocks noChangeAspect="1"/>
          </p:cNvPicPr>
          <p:nvPr/>
        </p:nvPicPr>
        <p:blipFill>
          <a:blip r:embed="rId5"/>
          <a:stretch>
            <a:fillRect/>
          </a:stretch>
        </p:blipFill>
        <p:spPr>
          <a:xfrm>
            <a:off x="1226463" y="3542385"/>
            <a:ext cx="4106453" cy="1794463"/>
          </a:xfrm>
          <a:prstGeom prst="rect">
            <a:avLst/>
          </a:prstGeom>
        </p:spPr>
      </p:pic>
      <p:pic>
        <p:nvPicPr>
          <p:cNvPr id="9" name="Рисунок 8"/>
          <p:cNvPicPr>
            <a:picLocks noChangeAspect="1"/>
          </p:cNvPicPr>
          <p:nvPr/>
        </p:nvPicPr>
        <p:blipFill>
          <a:blip r:embed="rId6"/>
          <a:stretch>
            <a:fillRect/>
          </a:stretch>
        </p:blipFill>
        <p:spPr>
          <a:xfrm>
            <a:off x="8447810" y="4290040"/>
            <a:ext cx="3648844" cy="2356715"/>
          </a:xfrm>
          <a:prstGeom prst="rect">
            <a:avLst/>
          </a:prstGeom>
        </p:spPr>
      </p:pic>
      <p:sp>
        <p:nvSpPr>
          <p:cNvPr id="10" name="Прямоугольник 9"/>
          <p:cNvSpPr/>
          <p:nvPr/>
        </p:nvSpPr>
        <p:spPr>
          <a:xfrm>
            <a:off x="231689" y="5352712"/>
            <a:ext cx="6998844" cy="1200329"/>
          </a:xfrm>
          <a:prstGeom prst="rect">
            <a:avLst/>
          </a:prstGeom>
        </p:spPr>
        <p:txBody>
          <a:bodyPr wrap="square">
            <a:spAutoFit/>
          </a:bodyPr>
          <a:lstStyle/>
          <a:p>
            <a:r>
              <a:rPr lang="ru-RU" dirty="0" smtClean="0">
                <a:hlinkClick r:id="rId7"/>
              </a:rPr>
              <a:t>Кадровый резерв: </a:t>
            </a:r>
            <a:r>
              <a:rPr lang="en-US" dirty="0" smtClean="0">
                <a:hlinkClick r:id="rId7"/>
              </a:rPr>
              <a:t>https</a:t>
            </a:r>
            <a:r>
              <a:rPr lang="en-US" dirty="0">
                <a:hlinkClick r:id="rId7"/>
              </a:rPr>
              <a:t>://education.yandex.ru/lab/library/informatics/?</a:t>
            </a:r>
            <a:r>
              <a:rPr lang="en-US" dirty="0" smtClean="0">
                <a:hlinkClick r:id="rId7"/>
              </a:rPr>
              <a:t>end=2024-12-08&amp;grade=9&amp;referrerLinkId=MTU5MjI2ODc.WsNWVtRFJjHDD342e2Mv74c50sI&amp;start=2024-12-02</a:t>
            </a:r>
            <a:r>
              <a:rPr lang="ru-RU" dirty="0" smtClean="0"/>
              <a:t> </a:t>
            </a:r>
            <a:endParaRPr lang="ru-RU" dirty="0"/>
          </a:p>
        </p:txBody>
      </p:sp>
      <p:pic>
        <p:nvPicPr>
          <p:cNvPr id="11" name="Рисунок 10"/>
          <p:cNvPicPr>
            <a:picLocks noChangeAspect="1"/>
          </p:cNvPicPr>
          <p:nvPr/>
        </p:nvPicPr>
        <p:blipFill>
          <a:blip r:embed="rId8"/>
          <a:stretch>
            <a:fillRect/>
          </a:stretch>
        </p:blipFill>
        <p:spPr>
          <a:xfrm>
            <a:off x="7112000" y="5543799"/>
            <a:ext cx="1009242" cy="1009242"/>
          </a:xfrm>
          <a:prstGeom prst="rect">
            <a:avLst/>
          </a:prstGeom>
        </p:spPr>
      </p:pic>
    </p:spTree>
    <p:extLst>
      <p:ext uri="{BB962C8B-B14F-4D97-AF65-F5344CB8AC3E}">
        <p14:creationId xmlns:p14="http://schemas.microsoft.com/office/powerpoint/2010/main" val="38083436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47472" y="162000"/>
            <a:ext cx="5355112" cy="6696000"/>
          </a:xfrm>
          <a:prstGeom prst="rect">
            <a:avLst/>
          </a:prstGeom>
        </p:spPr>
      </p:pic>
      <p:sp>
        <p:nvSpPr>
          <p:cNvPr id="4" name="TextBox 3"/>
          <p:cNvSpPr txBox="1"/>
          <p:nvPr/>
        </p:nvSpPr>
        <p:spPr>
          <a:xfrm>
            <a:off x="5971032" y="1833787"/>
            <a:ext cx="6086579" cy="4801314"/>
          </a:xfrm>
          <a:prstGeom prst="rect">
            <a:avLst/>
          </a:prstGeom>
          <a:noFill/>
        </p:spPr>
        <p:txBody>
          <a:bodyPr wrap="square" rtlCol="0">
            <a:spAutoFit/>
          </a:bodyPr>
          <a:lstStyle/>
          <a:p>
            <a:r>
              <a:rPr lang="ru-RU" dirty="0" smtClean="0"/>
              <a:t>С 01.09.2024 года будут проводиться мероприятия по оценке качества образования:</a:t>
            </a:r>
          </a:p>
          <a:p>
            <a:pPr marL="342900" indent="-342900">
              <a:buFont typeface="+mj-lt"/>
              <a:buAutoNum type="arabicPeriod"/>
            </a:pPr>
            <a:r>
              <a:rPr lang="ru-RU" dirty="0" smtClean="0"/>
              <a:t>Национальные сопоставительные исследования</a:t>
            </a:r>
          </a:p>
          <a:p>
            <a:pPr marL="342900" indent="-342900">
              <a:buFont typeface="+mj-lt"/>
              <a:buAutoNum type="arabicPeriod"/>
            </a:pPr>
            <a:r>
              <a:rPr lang="ru-RU" dirty="0" smtClean="0"/>
              <a:t>Всероссийские проверочные работы</a:t>
            </a:r>
          </a:p>
          <a:p>
            <a:pPr marL="342900" indent="-342900">
              <a:buFont typeface="+mj-lt"/>
              <a:buAutoNum type="arabicPeriod"/>
            </a:pPr>
            <a:r>
              <a:rPr lang="ru-RU" dirty="0" smtClean="0"/>
              <a:t>Международные сопоставительные исследования</a:t>
            </a:r>
          </a:p>
          <a:p>
            <a:endParaRPr lang="ru-RU" dirty="0" smtClean="0"/>
          </a:p>
          <a:p>
            <a:r>
              <a:rPr lang="ru-RU" dirty="0" smtClean="0"/>
              <a:t>Мероприятия по оценке качества образования включаются в расписание учебных занятий.</a:t>
            </a:r>
          </a:p>
          <a:p>
            <a:endParaRPr lang="ru-RU" b="1" dirty="0" smtClean="0"/>
          </a:p>
          <a:p>
            <a:r>
              <a:rPr lang="ru-RU" b="1" dirty="0" smtClean="0"/>
              <a:t>Все </a:t>
            </a:r>
            <a:r>
              <a:rPr lang="ru-RU" b="1" dirty="0"/>
              <a:t>работы пройдут с 11 апреля по 16 мая 2025 года.</a:t>
            </a:r>
            <a:r>
              <a:rPr lang="ru-RU" dirty="0"/>
              <a:t/>
            </a:r>
            <a:br>
              <a:rPr lang="ru-RU" dirty="0"/>
            </a:br>
            <a:r>
              <a:rPr lang="ru-RU" dirty="0" smtClean="0"/>
              <a:t>Точные </a:t>
            </a:r>
            <a:r>
              <a:rPr lang="ru-RU" dirty="0"/>
              <a:t>даты устанавливает образовательная организация</a:t>
            </a:r>
            <a:r>
              <a:rPr lang="ru-RU" dirty="0" smtClean="0"/>
              <a:t>.</a:t>
            </a:r>
            <a:endParaRPr lang="en-US" dirty="0" smtClean="0"/>
          </a:p>
          <a:p>
            <a:endParaRPr lang="en-US" dirty="0"/>
          </a:p>
          <a:p>
            <a:r>
              <a:rPr lang="ru-RU" dirty="0"/>
              <a:t>Образцы и описания проверочных работ для проведения ВПР в 2025 </a:t>
            </a:r>
            <a:r>
              <a:rPr lang="ru-RU" dirty="0" smtClean="0"/>
              <a:t>году</a:t>
            </a:r>
            <a:r>
              <a:rPr lang="en-US" dirty="0"/>
              <a:t>: </a:t>
            </a:r>
            <a:r>
              <a:rPr lang="en-US" dirty="0">
                <a:hlinkClick r:id="rId3"/>
              </a:rPr>
              <a:t>https://</a:t>
            </a:r>
            <a:r>
              <a:rPr lang="en-US" dirty="0" smtClean="0">
                <a:hlinkClick r:id="rId3"/>
              </a:rPr>
              <a:t>fioco.ru/obraztsi_i_opisaniya_vpr_2025</a:t>
            </a:r>
            <a:endParaRPr lang="en-US" dirty="0" smtClean="0"/>
          </a:p>
          <a:p>
            <a:endParaRPr lang="en-US" dirty="0"/>
          </a:p>
          <a:p>
            <a:endParaRPr lang="ru-RU" dirty="0"/>
          </a:p>
        </p:txBody>
      </p:sp>
      <p:pic>
        <p:nvPicPr>
          <p:cNvPr id="6" name="Рисунок 5"/>
          <p:cNvPicPr>
            <a:picLocks noChangeAspect="1"/>
          </p:cNvPicPr>
          <p:nvPr/>
        </p:nvPicPr>
        <p:blipFill>
          <a:blip r:embed="rId4"/>
          <a:stretch>
            <a:fillRect/>
          </a:stretch>
        </p:blipFill>
        <p:spPr>
          <a:xfrm>
            <a:off x="7870507" y="162000"/>
            <a:ext cx="1571625" cy="1485900"/>
          </a:xfrm>
          <a:prstGeom prst="rect">
            <a:avLst/>
          </a:prstGeom>
        </p:spPr>
      </p:pic>
    </p:spTree>
    <p:extLst>
      <p:ext uri="{BB962C8B-B14F-4D97-AF65-F5344CB8AC3E}">
        <p14:creationId xmlns:p14="http://schemas.microsoft.com/office/powerpoint/2010/main" val="4073843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304716" y="948655"/>
            <a:ext cx="6400800" cy="679490"/>
          </a:xfrm>
          <a:prstGeom prst="rect">
            <a:avLst/>
          </a:prstGeom>
        </p:spPr>
      </p:pic>
      <p:sp>
        <p:nvSpPr>
          <p:cNvPr id="12" name="Прямоугольник 11"/>
          <p:cNvSpPr/>
          <p:nvPr/>
        </p:nvSpPr>
        <p:spPr>
          <a:xfrm>
            <a:off x="304716" y="4259603"/>
            <a:ext cx="3614141" cy="707886"/>
          </a:xfrm>
          <a:prstGeom prst="rect">
            <a:avLst/>
          </a:prstGeom>
        </p:spPr>
        <p:txBody>
          <a:bodyPr wrap="square">
            <a:spAutoFit/>
          </a:bodyPr>
          <a:lstStyle/>
          <a:p>
            <a:r>
              <a:rPr lang="en-US" sz="2000" dirty="0" smtClean="0">
                <a:hlinkClick r:id="rId3"/>
              </a:rPr>
              <a:t>https://edsoo.ru/metodicheskie-seminary/ms-informatika-plan/</a:t>
            </a:r>
            <a:r>
              <a:rPr lang="ru-RU" sz="2000" dirty="0" smtClean="0"/>
              <a:t> </a:t>
            </a:r>
            <a:endParaRPr lang="ru-RU" sz="2000" dirty="0"/>
          </a:p>
        </p:txBody>
      </p:sp>
      <p:sp>
        <p:nvSpPr>
          <p:cNvPr id="13" name="Прямоугольник 12"/>
          <p:cNvSpPr/>
          <p:nvPr/>
        </p:nvSpPr>
        <p:spPr>
          <a:xfrm>
            <a:off x="4236098" y="1749760"/>
            <a:ext cx="7781731" cy="3154710"/>
          </a:xfrm>
          <a:prstGeom prst="rect">
            <a:avLst/>
          </a:prstGeom>
        </p:spPr>
        <p:txBody>
          <a:bodyPr wrap="square">
            <a:spAutoFit/>
          </a:bodyPr>
          <a:lstStyle/>
          <a:p>
            <a:pPr>
              <a:spcAft>
                <a:spcPts val="600"/>
              </a:spcAft>
            </a:pPr>
            <a:r>
              <a:rPr lang="ru-RU" sz="2300" dirty="0" smtClean="0"/>
              <a:t>01.10.24</a:t>
            </a:r>
          </a:p>
          <a:p>
            <a:pPr>
              <a:spcAft>
                <a:spcPts val="600"/>
              </a:spcAft>
            </a:pPr>
            <a:r>
              <a:rPr lang="ru-RU" sz="2300" dirty="0" smtClean="0"/>
              <a:t>Актуальные вопросы преподавания информатики в школе в условиях обновления содержания образования</a:t>
            </a:r>
          </a:p>
          <a:p>
            <a:pPr>
              <a:spcAft>
                <a:spcPts val="600"/>
              </a:spcAft>
            </a:pPr>
            <a:r>
              <a:rPr lang="ru-RU" sz="2300" dirty="0" err="1" smtClean="0"/>
              <a:t>Босова</a:t>
            </a:r>
            <a:r>
              <a:rPr lang="ru-RU" sz="2300" dirty="0" smtClean="0"/>
              <a:t> Людмила Леонидовна, заведующий кафедрой теории и методики обучения математике и информатике МПГУ, член-корреспондент РАО, доктор педагогических наук, профессор</a:t>
            </a:r>
          </a:p>
          <a:p>
            <a:pPr>
              <a:spcAft>
                <a:spcPts val="600"/>
              </a:spcAft>
            </a:pPr>
            <a:r>
              <a:rPr lang="ru-RU" sz="2300" dirty="0" smtClean="0">
                <a:hlinkClick r:id="rId4"/>
              </a:rPr>
              <a:t>https://vk.com/video-215962627_456239981</a:t>
            </a:r>
            <a:r>
              <a:rPr lang="ru-RU" sz="2300" dirty="0" smtClean="0"/>
              <a:t> </a:t>
            </a:r>
          </a:p>
        </p:txBody>
      </p:sp>
      <p:sp>
        <p:nvSpPr>
          <p:cNvPr id="14" name="TextBox 13"/>
          <p:cNvSpPr txBox="1"/>
          <p:nvPr/>
        </p:nvSpPr>
        <p:spPr>
          <a:xfrm>
            <a:off x="304716" y="179490"/>
            <a:ext cx="7601505" cy="647550"/>
          </a:xfrm>
          <a:prstGeom prst="rect">
            <a:avLst/>
          </a:prstGeom>
          <a:noFill/>
        </p:spPr>
        <p:txBody>
          <a:bodyPr wrap="none" rtlCol="0">
            <a:spAutoFit/>
          </a:bodyPr>
          <a:lstStyle/>
          <a:p>
            <a:pPr>
              <a:lnSpc>
                <a:spcPct val="80000"/>
              </a:lnSpc>
              <a:spcBef>
                <a:spcPct val="0"/>
              </a:spcBef>
            </a:pPr>
            <a:r>
              <a:rPr lang="ru-RU" sz="4400" cap="all" spc="100" dirty="0" smtClean="0">
                <a:solidFill>
                  <a:schemeClr val="tx1">
                    <a:lumMod val="95000"/>
                    <a:lumOff val="5000"/>
                  </a:schemeClr>
                </a:solidFill>
                <a:latin typeface="+mj-lt"/>
                <a:ea typeface="+mj-ea"/>
                <a:cs typeface="+mj-cs"/>
              </a:rPr>
              <a:t>Методические семинары</a:t>
            </a:r>
            <a:endParaRPr lang="ru-RU" sz="4400" cap="all" spc="100" dirty="0">
              <a:solidFill>
                <a:schemeClr val="tx1">
                  <a:lumMod val="95000"/>
                  <a:lumOff val="5000"/>
                </a:schemeClr>
              </a:solidFill>
              <a:latin typeface="+mj-lt"/>
              <a:ea typeface="+mj-ea"/>
              <a:cs typeface="+mj-cs"/>
            </a:endParaRPr>
          </a:p>
        </p:txBody>
      </p:sp>
      <p:pic>
        <p:nvPicPr>
          <p:cNvPr id="2" name="Рисунок 1"/>
          <p:cNvPicPr>
            <a:picLocks noChangeAspect="1"/>
          </p:cNvPicPr>
          <p:nvPr/>
        </p:nvPicPr>
        <p:blipFill>
          <a:blip r:embed="rId5"/>
          <a:stretch>
            <a:fillRect/>
          </a:stretch>
        </p:blipFill>
        <p:spPr>
          <a:xfrm>
            <a:off x="304716" y="1950230"/>
            <a:ext cx="3755243" cy="1987288"/>
          </a:xfrm>
          <a:prstGeom prst="rect">
            <a:avLst/>
          </a:prstGeom>
        </p:spPr>
      </p:pic>
    </p:spTree>
    <p:extLst>
      <p:ext uri="{BB962C8B-B14F-4D97-AF65-F5344CB8AC3E}">
        <p14:creationId xmlns:p14="http://schemas.microsoft.com/office/powerpoint/2010/main" val="3111935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Учебники углубленного уровня</a:t>
            </a:r>
            <a:endParaRPr lang="ru-RU" dirty="0"/>
          </a:p>
        </p:txBody>
      </p:sp>
      <p:grpSp>
        <p:nvGrpSpPr>
          <p:cNvPr id="12" name="Группа 11"/>
          <p:cNvGrpSpPr/>
          <p:nvPr/>
        </p:nvGrpSpPr>
        <p:grpSpPr>
          <a:xfrm>
            <a:off x="2713373" y="2084832"/>
            <a:ext cx="6765254" cy="4638844"/>
            <a:chOff x="3393469" y="1757362"/>
            <a:chExt cx="7823974" cy="4966314"/>
          </a:xfrm>
        </p:grpSpPr>
        <p:pic>
          <p:nvPicPr>
            <p:cNvPr id="4" name="Рисунок 3"/>
            <p:cNvPicPr>
              <a:picLocks noChangeAspect="1"/>
            </p:cNvPicPr>
            <p:nvPr/>
          </p:nvPicPr>
          <p:blipFill>
            <a:blip r:embed="rId2"/>
            <a:stretch>
              <a:fillRect/>
            </a:stretch>
          </p:blipFill>
          <p:spPr>
            <a:xfrm>
              <a:off x="9553575" y="1757362"/>
              <a:ext cx="1663868" cy="2376000"/>
            </a:xfrm>
            <a:prstGeom prst="rect">
              <a:avLst/>
            </a:prstGeom>
          </p:spPr>
        </p:pic>
        <p:pic>
          <p:nvPicPr>
            <p:cNvPr id="5" name="Рисунок 4"/>
            <p:cNvPicPr>
              <a:picLocks noChangeAspect="1"/>
            </p:cNvPicPr>
            <p:nvPr/>
          </p:nvPicPr>
          <p:blipFill>
            <a:blip r:embed="rId3"/>
            <a:stretch>
              <a:fillRect/>
            </a:stretch>
          </p:blipFill>
          <p:spPr>
            <a:xfrm>
              <a:off x="7755079" y="1757362"/>
              <a:ext cx="1663866" cy="2376000"/>
            </a:xfrm>
            <a:prstGeom prst="rect">
              <a:avLst/>
            </a:prstGeom>
          </p:spPr>
        </p:pic>
        <p:pic>
          <p:nvPicPr>
            <p:cNvPr id="6" name="Рисунок 5"/>
            <p:cNvPicPr>
              <a:picLocks noChangeAspect="1"/>
            </p:cNvPicPr>
            <p:nvPr/>
          </p:nvPicPr>
          <p:blipFill>
            <a:blip r:embed="rId4"/>
            <a:stretch>
              <a:fillRect/>
            </a:stretch>
          </p:blipFill>
          <p:spPr>
            <a:xfrm>
              <a:off x="7755079" y="4347676"/>
              <a:ext cx="1663866" cy="2376000"/>
            </a:xfrm>
            <a:prstGeom prst="rect">
              <a:avLst/>
            </a:prstGeom>
          </p:spPr>
        </p:pic>
        <p:pic>
          <p:nvPicPr>
            <p:cNvPr id="7" name="Рисунок 6"/>
            <p:cNvPicPr>
              <a:picLocks noChangeAspect="1"/>
            </p:cNvPicPr>
            <p:nvPr/>
          </p:nvPicPr>
          <p:blipFill>
            <a:blip r:embed="rId5"/>
            <a:stretch>
              <a:fillRect/>
            </a:stretch>
          </p:blipFill>
          <p:spPr>
            <a:xfrm>
              <a:off x="9553577" y="4347676"/>
              <a:ext cx="1663866" cy="2376000"/>
            </a:xfrm>
            <a:prstGeom prst="rect">
              <a:avLst/>
            </a:prstGeom>
          </p:spPr>
        </p:pic>
        <p:pic>
          <p:nvPicPr>
            <p:cNvPr id="8" name="Рисунок 7"/>
            <p:cNvPicPr>
              <a:picLocks noChangeAspect="1"/>
            </p:cNvPicPr>
            <p:nvPr/>
          </p:nvPicPr>
          <p:blipFill>
            <a:blip r:embed="rId6"/>
            <a:stretch>
              <a:fillRect/>
            </a:stretch>
          </p:blipFill>
          <p:spPr>
            <a:xfrm>
              <a:off x="3393469" y="1757362"/>
              <a:ext cx="1663866" cy="2376000"/>
            </a:xfrm>
            <a:prstGeom prst="rect">
              <a:avLst/>
            </a:prstGeom>
          </p:spPr>
        </p:pic>
        <p:pic>
          <p:nvPicPr>
            <p:cNvPr id="9" name="Рисунок 8"/>
            <p:cNvPicPr>
              <a:picLocks noChangeAspect="1"/>
            </p:cNvPicPr>
            <p:nvPr/>
          </p:nvPicPr>
          <p:blipFill>
            <a:blip r:embed="rId7"/>
            <a:stretch>
              <a:fillRect/>
            </a:stretch>
          </p:blipFill>
          <p:spPr>
            <a:xfrm>
              <a:off x="5191965" y="1757362"/>
              <a:ext cx="1663866" cy="2376000"/>
            </a:xfrm>
            <a:prstGeom prst="rect">
              <a:avLst/>
            </a:prstGeom>
          </p:spPr>
        </p:pic>
        <p:pic>
          <p:nvPicPr>
            <p:cNvPr id="10" name="Рисунок 9"/>
            <p:cNvPicPr>
              <a:picLocks noChangeAspect="1"/>
            </p:cNvPicPr>
            <p:nvPr/>
          </p:nvPicPr>
          <p:blipFill>
            <a:blip r:embed="rId8"/>
            <a:stretch>
              <a:fillRect/>
            </a:stretch>
          </p:blipFill>
          <p:spPr>
            <a:xfrm>
              <a:off x="3393469" y="4347676"/>
              <a:ext cx="1663866" cy="2376000"/>
            </a:xfrm>
            <a:prstGeom prst="rect">
              <a:avLst/>
            </a:prstGeom>
          </p:spPr>
        </p:pic>
        <p:pic>
          <p:nvPicPr>
            <p:cNvPr id="11" name="Рисунок 10"/>
            <p:cNvPicPr>
              <a:picLocks noChangeAspect="1"/>
            </p:cNvPicPr>
            <p:nvPr/>
          </p:nvPicPr>
          <p:blipFill>
            <a:blip r:embed="rId9"/>
            <a:stretch>
              <a:fillRect/>
            </a:stretch>
          </p:blipFill>
          <p:spPr>
            <a:xfrm>
              <a:off x="5191965" y="4347676"/>
              <a:ext cx="1663866" cy="2376000"/>
            </a:xfrm>
            <a:prstGeom prst="rect">
              <a:avLst/>
            </a:prstGeom>
          </p:spPr>
        </p:pic>
      </p:grpSp>
    </p:spTree>
    <p:extLst>
      <p:ext uri="{BB962C8B-B14F-4D97-AF65-F5344CB8AC3E}">
        <p14:creationId xmlns:p14="http://schemas.microsoft.com/office/powerpoint/2010/main" val="3006726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184" y="2316417"/>
            <a:ext cx="1807226" cy="2520000"/>
          </a:xfrm>
          <a:prstGeom prst="rect">
            <a:avLst/>
          </a:prstGeom>
        </p:spPr>
      </p:pic>
      <p:sp>
        <p:nvSpPr>
          <p:cNvPr id="5" name="Заголовок 4"/>
          <p:cNvSpPr>
            <a:spLocks noGrp="1"/>
          </p:cNvSpPr>
          <p:nvPr>
            <p:ph type="title"/>
          </p:nvPr>
        </p:nvSpPr>
        <p:spPr/>
        <p:txBody>
          <a:bodyPr/>
          <a:lstStyle/>
          <a:p>
            <a:r>
              <a:rPr lang="ru-RU" sz="5400" dirty="0"/>
              <a:t>Информатика в </a:t>
            </a:r>
            <a:r>
              <a:rPr lang="ru-RU" sz="5400" dirty="0" smtClean="0"/>
              <a:t>школе</a:t>
            </a:r>
            <a:endParaRPr lang="ru-RU" dirty="0"/>
          </a:p>
        </p:txBody>
      </p:sp>
      <p:sp>
        <p:nvSpPr>
          <p:cNvPr id="6" name="Прямоугольник 5"/>
          <p:cNvSpPr/>
          <p:nvPr/>
        </p:nvSpPr>
        <p:spPr>
          <a:xfrm>
            <a:off x="2253536" y="2560754"/>
            <a:ext cx="9670986" cy="2031325"/>
          </a:xfrm>
          <a:prstGeom prst="rect">
            <a:avLst/>
          </a:prstGeom>
        </p:spPr>
        <p:txBody>
          <a:bodyPr wrap="square">
            <a:spAutoFit/>
          </a:bodyPr>
          <a:lstStyle/>
          <a:p>
            <a:r>
              <a:rPr lang="ru-RU" dirty="0" smtClean="0"/>
              <a:t>Попов В. С.</a:t>
            </a:r>
          </a:p>
          <a:p>
            <a:r>
              <a:rPr lang="ru-RU" dirty="0" smtClean="0"/>
              <a:t>ЭМПИРИЧЕСКОЕ ИССЛЕДОВАНИЕ ВРЕМЕНИ ВЫПОЛНЕНИЯ РЕКУРСИВНЫХ ФУНКЦИЙ И РАЗВИТИЕ STEM-КОМПЕТЕНЦИЙ</a:t>
            </a:r>
          </a:p>
          <a:p>
            <a:endParaRPr lang="ru-RU" dirty="0" smtClean="0"/>
          </a:p>
          <a:p>
            <a:r>
              <a:rPr lang="ru-RU" dirty="0" smtClean="0"/>
              <a:t>В статье представлен подход к изучению рекурсивных функций на углубленном уровне освоения курса информатики в X—XI классах на примере функций вычисления факториала и обобщенных функций Фибоначчи различного порядка. </a:t>
            </a:r>
            <a:endParaRPr lang="ru-RU" dirty="0"/>
          </a:p>
        </p:txBody>
      </p:sp>
    </p:spTree>
    <p:extLst>
      <p:ext uri="{BB962C8B-B14F-4D97-AF65-F5344CB8AC3E}">
        <p14:creationId xmlns:p14="http://schemas.microsoft.com/office/powerpoint/2010/main" val="2764190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sz="5400" dirty="0"/>
              <a:t>Информатика в </a:t>
            </a:r>
            <a:r>
              <a:rPr lang="ru-RU" sz="5400" dirty="0" smtClean="0"/>
              <a:t>школе</a:t>
            </a:r>
            <a:endParaRPr lang="ru-RU" dirty="0"/>
          </a:p>
        </p:txBody>
      </p:sp>
      <p:pic>
        <p:nvPicPr>
          <p:cNvPr id="7" name="Рисунок 6"/>
          <p:cNvPicPr>
            <a:picLocks noChangeAspect="1"/>
          </p:cNvPicPr>
          <p:nvPr/>
        </p:nvPicPr>
        <p:blipFill>
          <a:blip r:embed="rId2"/>
          <a:stretch>
            <a:fillRect/>
          </a:stretch>
        </p:blipFill>
        <p:spPr>
          <a:xfrm>
            <a:off x="317822" y="2365401"/>
            <a:ext cx="1807226" cy="2520000"/>
          </a:xfrm>
          <a:prstGeom prst="rect">
            <a:avLst/>
          </a:prstGeom>
        </p:spPr>
      </p:pic>
      <p:sp>
        <p:nvSpPr>
          <p:cNvPr id="8" name="Прямоугольник 7"/>
          <p:cNvSpPr/>
          <p:nvPr/>
        </p:nvSpPr>
        <p:spPr>
          <a:xfrm>
            <a:off x="2332653" y="2365401"/>
            <a:ext cx="9647511" cy="3970318"/>
          </a:xfrm>
          <a:prstGeom prst="rect">
            <a:avLst/>
          </a:prstGeom>
        </p:spPr>
        <p:txBody>
          <a:bodyPr wrap="square">
            <a:spAutoFit/>
          </a:bodyPr>
          <a:lstStyle/>
          <a:p>
            <a:r>
              <a:rPr lang="ru-RU" b="1" dirty="0" smtClean="0"/>
              <a:t>Быкова И. А., Морозов М. Л.</a:t>
            </a:r>
          </a:p>
          <a:p>
            <a:r>
              <a:rPr lang="ru-RU" b="1" dirty="0" smtClean="0"/>
              <a:t>РАЗРАБОТКА И АНАЛИЗ МОДЕЛИ ДОРОЖНОГО ДВИЖЕНИЯ В СРЕДЕ ANYLOGIC</a:t>
            </a:r>
          </a:p>
          <a:p>
            <a:endParaRPr lang="ru-RU" dirty="0" smtClean="0"/>
          </a:p>
          <a:p>
            <a:r>
              <a:rPr lang="ru-RU" dirty="0" smtClean="0"/>
              <a:t>В федеральной рабочей программе по информатике для XI класса (углубленный уровень) указано на необходимость рассмотрения вопросов построения имитационных моделей, предусмотрено выполнение практических работ на моделирование движения и обработку результатов эксперимента.</a:t>
            </a:r>
          </a:p>
          <a:p>
            <a:endParaRPr lang="ru-RU" dirty="0"/>
          </a:p>
          <a:p>
            <a:r>
              <a:rPr lang="ru-RU" b="1" dirty="0" err="1" smtClean="0"/>
              <a:t>Алексеевец</a:t>
            </a:r>
            <a:r>
              <a:rPr lang="ru-RU" b="1" dirty="0" smtClean="0"/>
              <a:t> А. Д., </a:t>
            </a:r>
            <a:r>
              <a:rPr lang="ru-RU" b="1" dirty="0" err="1" smtClean="0"/>
              <a:t>Заводчикова</a:t>
            </a:r>
            <a:r>
              <a:rPr lang="ru-RU" b="1" dirty="0" smtClean="0"/>
              <a:t> Н. И.</a:t>
            </a:r>
          </a:p>
          <a:p>
            <a:r>
              <a:rPr lang="ru-RU" b="1" dirty="0" smtClean="0"/>
              <a:t>СОЗДАНИЕ ОКОННЫХ ПРИЛОЖЕНИЙ В PYTHON СРЕДСТВАМИ БИБЛИОТЕКИ PYQT5</a:t>
            </a:r>
          </a:p>
          <a:p>
            <a:endParaRPr lang="ru-RU" dirty="0" smtClean="0"/>
          </a:p>
          <a:p>
            <a:r>
              <a:rPr lang="ru-RU" dirty="0" smtClean="0"/>
              <a:t>В содержание раздела «Программирование» на углубленном уровне изучения курса информатики в старшей школе входит рассмотрение вопросов, связанных с проектированием интерфейса пользователя.</a:t>
            </a:r>
            <a:endParaRPr lang="ru-RU" dirty="0"/>
          </a:p>
        </p:txBody>
      </p:sp>
    </p:spTree>
    <p:extLst>
      <p:ext uri="{BB962C8B-B14F-4D97-AF65-F5344CB8AC3E}">
        <p14:creationId xmlns:p14="http://schemas.microsoft.com/office/powerpoint/2010/main" val="388587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Различия в требованиях к базовому и углубленному уровням</a:t>
            </a:r>
            <a:r>
              <a:rPr lang="en-US" dirty="0" smtClean="0"/>
              <a:t> </a:t>
            </a:r>
            <a:r>
              <a:rPr lang="ru-RU" dirty="0" smtClean="0"/>
              <a:t>(ОО)</a:t>
            </a:r>
            <a:endParaRPr lang="ru-RU" dirty="0"/>
          </a:p>
        </p:txBody>
      </p:sp>
      <p:pic>
        <p:nvPicPr>
          <p:cNvPr id="5" name="Рисунок 4"/>
          <p:cNvPicPr>
            <a:picLocks noChangeAspect="1"/>
          </p:cNvPicPr>
          <p:nvPr/>
        </p:nvPicPr>
        <p:blipFill rotWithShape="1">
          <a:blip r:embed="rId2"/>
          <a:srcRect t="56082"/>
          <a:stretch/>
        </p:blipFill>
        <p:spPr>
          <a:xfrm>
            <a:off x="0" y="5569490"/>
            <a:ext cx="6109317" cy="1301660"/>
          </a:xfrm>
          <a:prstGeom prst="rect">
            <a:avLst/>
          </a:prstGeom>
        </p:spPr>
      </p:pic>
      <p:graphicFrame>
        <p:nvGraphicFramePr>
          <p:cNvPr id="6" name="Схема 5"/>
          <p:cNvGraphicFramePr/>
          <p:nvPr>
            <p:extLst>
              <p:ext uri="{D42A27DB-BD31-4B8C-83A1-F6EECF244321}">
                <p14:modId xmlns:p14="http://schemas.microsoft.com/office/powerpoint/2010/main" val="20420353"/>
              </p:ext>
            </p:extLst>
          </p:nvPr>
        </p:nvGraphicFramePr>
        <p:xfrm>
          <a:off x="335902" y="2107315"/>
          <a:ext cx="11495314" cy="4461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Группа 12"/>
          <p:cNvGrpSpPr/>
          <p:nvPr/>
        </p:nvGrpSpPr>
        <p:grpSpPr>
          <a:xfrm>
            <a:off x="5081139" y="3919571"/>
            <a:ext cx="6993800" cy="2630519"/>
            <a:chOff x="3044616" y="1251125"/>
            <a:chExt cx="6993800" cy="2630519"/>
          </a:xfrm>
        </p:grpSpPr>
        <p:sp>
          <p:nvSpPr>
            <p:cNvPr id="7" name="Скругленный прямоугольник 6"/>
            <p:cNvSpPr/>
            <p:nvPr/>
          </p:nvSpPr>
          <p:spPr>
            <a:xfrm>
              <a:off x="5574416" y="1251125"/>
              <a:ext cx="4428000" cy="756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Алгоритмы и программирование (86 ч)</a:t>
              </a:r>
              <a:endParaRPr lang="ru-RU" dirty="0"/>
            </a:p>
          </p:txBody>
        </p:sp>
        <p:sp>
          <p:nvSpPr>
            <p:cNvPr id="8" name="Скругленный прямоугольник 7"/>
            <p:cNvSpPr/>
            <p:nvPr/>
          </p:nvSpPr>
          <p:spPr>
            <a:xfrm>
              <a:off x="5574416" y="2123627"/>
              <a:ext cx="4464000" cy="720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Теоретические основы информатики (43 ч)</a:t>
              </a:r>
              <a:endParaRPr lang="ru-RU" dirty="0"/>
            </a:p>
          </p:txBody>
        </p:sp>
        <p:sp>
          <p:nvSpPr>
            <p:cNvPr id="9" name="Скругленный прямоугольник 8"/>
            <p:cNvSpPr/>
            <p:nvPr/>
          </p:nvSpPr>
          <p:spPr>
            <a:xfrm>
              <a:off x="5574416" y="2906866"/>
              <a:ext cx="4428000" cy="4278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Информационные технологии (35 ч)</a:t>
              </a:r>
              <a:endParaRPr lang="ru-RU" dirty="0"/>
            </a:p>
          </p:txBody>
        </p:sp>
        <p:sp>
          <p:nvSpPr>
            <p:cNvPr id="10" name="Скругленный прямоугольник 9"/>
            <p:cNvSpPr/>
            <p:nvPr/>
          </p:nvSpPr>
          <p:spPr>
            <a:xfrm>
              <a:off x="5610416" y="3453840"/>
              <a:ext cx="4428000" cy="4278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Цифровая грамотность (28 ч)</a:t>
              </a:r>
              <a:endParaRPr lang="ru-RU" dirty="0"/>
            </a:p>
          </p:txBody>
        </p:sp>
        <p:sp>
          <p:nvSpPr>
            <p:cNvPr id="11" name="Скругленный прямоугольник 10"/>
            <p:cNvSpPr/>
            <p:nvPr/>
          </p:nvSpPr>
          <p:spPr>
            <a:xfrm>
              <a:off x="3044616" y="2071102"/>
              <a:ext cx="2419739" cy="612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Углубленный уровень</a:t>
              </a:r>
              <a:br>
                <a:rPr lang="ru-RU" dirty="0" smtClean="0"/>
              </a:br>
              <a:r>
                <a:rPr lang="ru-RU" dirty="0" smtClean="0"/>
                <a:t>204 ч</a:t>
              </a:r>
              <a:endParaRPr lang="ru-RU" dirty="0"/>
            </a:p>
          </p:txBody>
        </p:sp>
      </p:grpSp>
      <p:grpSp>
        <p:nvGrpSpPr>
          <p:cNvPr id="14" name="Группа 13"/>
          <p:cNvGrpSpPr/>
          <p:nvPr/>
        </p:nvGrpSpPr>
        <p:grpSpPr>
          <a:xfrm>
            <a:off x="118187" y="2757573"/>
            <a:ext cx="6600639" cy="2090165"/>
            <a:chOff x="6095999" y="1791479"/>
            <a:chExt cx="6658491" cy="2090165"/>
          </a:xfrm>
        </p:grpSpPr>
        <p:sp>
          <p:nvSpPr>
            <p:cNvPr id="15" name="Скругленный прямоугольник 14"/>
            <p:cNvSpPr/>
            <p:nvPr/>
          </p:nvSpPr>
          <p:spPr>
            <a:xfrm>
              <a:off x="6095999" y="1791479"/>
              <a:ext cx="4466811" cy="4278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Алгоритмы и программирование (29 ч)</a:t>
              </a:r>
              <a:endParaRPr lang="ru-RU" dirty="0"/>
            </a:p>
          </p:txBody>
        </p:sp>
        <p:sp>
          <p:nvSpPr>
            <p:cNvPr id="16" name="Скругленный прямоугольник 15"/>
            <p:cNvSpPr/>
            <p:nvPr/>
          </p:nvSpPr>
          <p:spPr>
            <a:xfrm>
              <a:off x="6096000" y="2329332"/>
              <a:ext cx="4466807" cy="4278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Теоретические основы информатики (26 ч)</a:t>
              </a:r>
              <a:endParaRPr lang="ru-RU" dirty="0"/>
            </a:p>
          </p:txBody>
        </p:sp>
        <p:sp>
          <p:nvSpPr>
            <p:cNvPr id="17" name="Скругленный прямоугольник 16"/>
            <p:cNvSpPr/>
            <p:nvPr/>
          </p:nvSpPr>
          <p:spPr>
            <a:xfrm>
              <a:off x="6096000" y="2891586"/>
              <a:ext cx="4466811" cy="4278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Информационные технологии (28 ч)</a:t>
              </a:r>
              <a:endParaRPr lang="ru-RU" dirty="0"/>
            </a:p>
          </p:txBody>
        </p:sp>
        <p:sp>
          <p:nvSpPr>
            <p:cNvPr id="18" name="Скругленный прямоугольник 17"/>
            <p:cNvSpPr/>
            <p:nvPr/>
          </p:nvSpPr>
          <p:spPr>
            <a:xfrm>
              <a:off x="6096000" y="3453840"/>
              <a:ext cx="4466811" cy="4278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Цифровая грамотность (15 ч)</a:t>
              </a:r>
              <a:endParaRPr lang="ru-RU" dirty="0"/>
            </a:p>
          </p:txBody>
        </p:sp>
        <p:sp>
          <p:nvSpPr>
            <p:cNvPr id="19" name="Скругленный прямоугольник 18"/>
            <p:cNvSpPr/>
            <p:nvPr/>
          </p:nvSpPr>
          <p:spPr>
            <a:xfrm>
              <a:off x="10648191" y="2553786"/>
              <a:ext cx="2106299" cy="612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Базовый уровень</a:t>
              </a:r>
              <a:br>
                <a:rPr lang="ru-RU" dirty="0" smtClean="0"/>
              </a:br>
              <a:r>
                <a:rPr lang="ru-RU" dirty="0" smtClean="0"/>
                <a:t>102 ч</a:t>
              </a:r>
              <a:endParaRPr lang="ru-RU" dirty="0"/>
            </a:p>
          </p:txBody>
        </p:sp>
      </p:grpSp>
      <p:pic>
        <p:nvPicPr>
          <p:cNvPr id="20" name="Рисунок 19"/>
          <p:cNvPicPr>
            <a:picLocks noChangeAspect="1"/>
          </p:cNvPicPr>
          <p:nvPr/>
        </p:nvPicPr>
        <p:blipFill rotWithShape="1">
          <a:blip r:embed="rId2"/>
          <a:srcRect t="17800" b="46311"/>
          <a:stretch/>
        </p:blipFill>
        <p:spPr>
          <a:xfrm>
            <a:off x="4546185" y="2052682"/>
            <a:ext cx="6109317" cy="1063691"/>
          </a:xfrm>
          <a:prstGeom prst="rect">
            <a:avLst/>
          </a:prstGeom>
        </p:spPr>
      </p:pic>
    </p:spTree>
    <p:extLst>
      <p:ext uri="{BB962C8B-B14F-4D97-AF65-F5344CB8AC3E}">
        <p14:creationId xmlns:p14="http://schemas.microsoft.com/office/powerpoint/2010/main" val="979545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Различия в требованиях к базовому и углубленному уровням</a:t>
            </a:r>
            <a:r>
              <a:rPr lang="en-US" dirty="0" smtClean="0"/>
              <a:t> </a:t>
            </a:r>
            <a:r>
              <a:rPr lang="ru-RU" dirty="0" smtClean="0"/>
              <a:t>(СО)</a:t>
            </a:r>
            <a:endParaRPr lang="ru-RU" dirty="0"/>
          </a:p>
        </p:txBody>
      </p:sp>
      <p:graphicFrame>
        <p:nvGraphicFramePr>
          <p:cNvPr id="6" name="Схема 5"/>
          <p:cNvGraphicFramePr/>
          <p:nvPr>
            <p:extLst>
              <p:ext uri="{D42A27DB-BD31-4B8C-83A1-F6EECF244321}">
                <p14:modId xmlns:p14="http://schemas.microsoft.com/office/powerpoint/2010/main" val="1190523106"/>
              </p:ext>
            </p:extLst>
          </p:nvPr>
        </p:nvGraphicFramePr>
        <p:xfrm>
          <a:off x="335902" y="2107315"/>
          <a:ext cx="11495314" cy="4461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Группа 12"/>
          <p:cNvGrpSpPr/>
          <p:nvPr/>
        </p:nvGrpSpPr>
        <p:grpSpPr>
          <a:xfrm>
            <a:off x="4873689" y="3198386"/>
            <a:ext cx="6994421" cy="3294976"/>
            <a:chOff x="2837166" y="986064"/>
            <a:chExt cx="6994421" cy="2846572"/>
          </a:xfrm>
        </p:grpSpPr>
        <p:sp>
          <p:nvSpPr>
            <p:cNvPr id="7" name="Скругленный прямоугольник 6"/>
            <p:cNvSpPr/>
            <p:nvPr/>
          </p:nvSpPr>
          <p:spPr>
            <a:xfrm>
              <a:off x="5367587" y="986064"/>
              <a:ext cx="4428000" cy="80997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Алгоритмы и программирование (94 ч)</a:t>
              </a:r>
              <a:endParaRPr lang="ru-RU" dirty="0"/>
            </a:p>
          </p:txBody>
        </p:sp>
        <p:sp>
          <p:nvSpPr>
            <p:cNvPr id="8" name="Скругленный прямоугольник 7"/>
            <p:cNvSpPr/>
            <p:nvPr/>
          </p:nvSpPr>
          <p:spPr>
            <a:xfrm>
              <a:off x="5367587" y="1866167"/>
              <a:ext cx="4464000" cy="720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Теоретические основы информатики (58 ч)</a:t>
              </a:r>
              <a:endParaRPr lang="ru-RU" dirty="0"/>
            </a:p>
          </p:txBody>
        </p:sp>
        <p:sp>
          <p:nvSpPr>
            <p:cNvPr id="9" name="Скругленный прямоугольник 8"/>
            <p:cNvSpPr/>
            <p:nvPr/>
          </p:nvSpPr>
          <p:spPr>
            <a:xfrm>
              <a:off x="5366691" y="2656293"/>
              <a:ext cx="4464895" cy="6783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Информационные технологии (62 ч)</a:t>
              </a:r>
              <a:endParaRPr lang="ru-RU" dirty="0"/>
            </a:p>
          </p:txBody>
        </p:sp>
        <p:sp>
          <p:nvSpPr>
            <p:cNvPr id="10" name="Скругленный прямоугольник 9"/>
            <p:cNvSpPr/>
            <p:nvPr/>
          </p:nvSpPr>
          <p:spPr>
            <a:xfrm>
              <a:off x="5366690" y="3404832"/>
              <a:ext cx="4464895" cy="4278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Цифровая грамотность (24 ч)</a:t>
              </a:r>
              <a:endParaRPr lang="ru-RU" dirty="0"/>
            </a:p>
          </p:txBody>
        </p:sp>
        <p:sp>
          <p:nvSpPr>
            <p:cNvPr id="11" name="Скругленный прямоугольник 10"/>
            <p:cNvSpPr/>
            <p:nvPr/>
          </p:nvSpPr>
          <p:spPr>
            <a:xfrm>
              <a:off x="2837166" y="2231627"/>
              <a:ext cx="2419739" cy="5262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Углубленный уровень</a:t>
              </a:r>
              <a:br>
                <a:rPr lang="ru-RU" dirty="0" smtClean="0"/>
              </a:br>
              <a:r>
                <a:rPr lang="ru-RU" dirty="0" smtClean="0"/>
                <a:t>272 ч</a:t>
              </a:r>
              <a:endParaRPr lang="ru-RU" dirty="0"/>
            </a:p>
          </p:txBody>
        </p:sp>
      </p:grpSp>
      <p:grpSp>
        <p:nvGrpSpPr>
          <p:cNvPr id="14" name="Группа 13"/>
          <p:cNvGrpSpPr/>
          <p:nvPr/>
        </p:nvGrpSpPr>
        <p:grpSpPr>
          <a:xfrm>
            <a:off x="118187" y="2757573"/>
            <a:ext cx="6626038" cy="2090165"/>
            <a:chOff x="6095999" y="1791479"/>
            <a:chExt cx="6684113" cy="2090165"/>
          </a:xfrm>
        </p:grpSpPr>
        <p:sp>
          <p:nvSpPr>
            <p:cNvPr id="15" name="Скругленный прямоугольник 14"/>
            <p:cNvSpPr/>
            <p:nvPr/>
          </p:nvSpPr>
          <p:spPr>
            <a:xfrm>
              <a:off x="6095999" y="1791479"/>
              <a:ext cx="4466811" cy="4278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Алгоритмы и программирование (11 ч)</a:t>
              </a:r>
              <a:endParaRPr lang="ru-RU" dirty="0"/>
            </a:p>
          </p:txBody>
        </p:sp>
        <p:sp>
          <p:nvSpPr>
            <p:cNvPr id="16" name="Скругленный прямоугольник 15"/>
            <p:cNvSpPr/>
            <p:nvPr/>
          </p:nvSpPr>
          <p:spPr>
            <a:xfrm>
              <a:off x="6096000" y="2329332"/>
              <a:ext cx="4466807" cy="4278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Теоретические основы информатики (26 ч)</a:t>
              </a:r>
              <a:endParaRPr lang="ru-RU" dirty="0"/>
            </a:p>
          </p:txBody>
        </p:sp>
        <p:sp>
          <p:nvSpPr>
            <p:cNvPr id="17" name="Скругленный прямоугольник 16"/>
            <p:cNvSpPr/>
            <p:nvPr/>
          </p:nvSpPr>
          <p:spPr>
            <a:xfrm>
              <a:off x="6096000" y="2891586"/>
              <a:ext cx="4466811" cy="4278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Информационные технологии (17 ч)</a:t>
              </a:r>
              <a:endParaRPr lang="ru-RU" dirty="0"/>
            </a:p>
          </p:txBody>
        </p:sp>
        <p:sp>
          <p:nvSpPr>
            <p:cNvPr id="18" name="Скругленный прямоугольник 17"/>
            <p:cNvSpPr/>
            <p:nvPr/>
          </p:nvSpPr>
          <p:spPr>
            <a:xfrm>
              <a:off x="6096000" y="3453840"/>
              <a:ext cx="4466811" cy="4278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Цифровая грамотность (14 ч)</a:t>
              </a:r>
              <a:endParaRPr lang="ru-RU" dirty="0"/>
            </a:p>
          </p:txBody>
        </p:sp>
        <p:sp>
          <p:nvSpPr>
            <p:cNvPr id="19" name="Скругленный прямоугольник 18"/>
            <p:cNvSpPr/>
            <p:nvPr/>
          </p:nvSpPr>
          <p:spPr>
            <a:xfrm>
              <a:off x="10673813" y="1795607"/>
              <a:ext cx="2106299" cy="612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Базовый уровень</a:t>
              </a:r>
              <a:br>
                <a:rPr lang="ru-RU" dirty="0" smtClean="0"/>
              </a:br>
              <a:r>
                <a:rPr lang="ru-RU" dirty="0" smtClean="0"/>
                <a:t>68 ч</a:t>
              </a:r>
              <a:endParaRPr lang="ru-RU" dirty="0"/>
            </a:p>
          </p:txBody>
        </p:sp>
      </p:grpSp>
    </p:spTree>
    <p:extLst>
      <p:ext uri="{BB962C8B-B14F-4D97-AF65-F5344CB8AC3E}">
        <p14:creationId xmlns:p14="http://schemas.microsoft.com/office/powerpoint/2010/main" val="236501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нтеграл">
  <a:themeElements>
    <a:clrScheme name="Интеграл">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Интеграл">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Интеграл">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1511</TotalTime>
  <Words>3720</Words>
  <Application>Microsoft Office PowerPoint</Application>
  <PresentationFormat>Широкоэкранный</PresentationFormat>
  <Paragraphs>516</Paragraphs>
  <Slides>39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39</vt:i4>
      </vt:variant>
    </vt:vector>
  </HeadingPairs>
  <TitlesOfParts>
    <vt:vector size="45" baseType="lpstr">
      <vt:lpstr>Arial</vt:lpstr>
      <vt:lpstr>Calibri</vt:lpstr>
      <vt:lpstr>Tw Cen MT</vt:lpstr>
      <vt:lpstr>Tw Cen MT Condensed</vt:lpstr>
      <vt:lpstr>Wingdings 3</vt:lpstr>
      <vt:lpstr>Интеграл</vt:lpstr>
      <vt:lpstr>Обновленный ФГОС ООО и СОО. Информатика.  Углубленный уровень изучения</vt:lpstr>
      <vt:lpstr>Нормативная база</vt:lpstr>
      <vt:lpstr>Презентация PowerPoint</vt:lpstr>
      <vt:lpstr>Презентация PowerPoint</vt:lpstr>
      <vt:lpstr>Учебники углубленного уровня</vt:lpstr>
      <vt:lpstr>Информатика в школе</vt:lpstr>
      <vt:lpstr>Информатика в школе</vt:lpstr>
      <vt:lpstr>Различия в требованиях к базовому и углубленному уровням (ОО)</vt:lpstr>
      <vt:lpstr>Различия в требованиях к базовому и углубленному уровням (СО)</vt:lpstr>
      <vt:lpstr>Основные цели (ФРП 7-9)</vt:lpstr>
      <vt:lpstr>Примеры различий углубленного уровня</vt:lpstr>
      <vt:lpstr>Примеры различий углубленного уровня</vt:lpstr>
      <vt:lpstr>Примеры различий углубленного уровня</vt:lpstr>
      <vt:lpstr>Примеры различий углубленного уровня</vt:lpstr>
      <vt:lpstr>Примеры различий углубленного уровня</vt:lpstr>
      <vt:lpstr>Примеры различий углубленного уровня</vt:lpstr>
      <vt:lpstr>Примеры различий углубленного уровня</vt:lpstr>
      <vt:lpstr>Примеры различий углубленного уровня</vt:lpstr>
      <vt:lpstr>Основные цели (ФРП 10-11)</vt:lpstr>
      <vt:lpstr>Примеры различий углубленного уровня</vt:lpstr>
      <vt:lpstr>Примеры различий углубленного уровня</vt:lpstr>
      <vt:lpstr>Примеры различий углубленного уровня</vt:lpstr>
      <vt:lpstr>Примеры различий углубленного уровня</vt:lpstr>
      <vt:lpstr>Примеры различий углубленного уровня</vt:lpstr>
      <vt:lpstr>Примеры различий углубленного уровня</vt:lpstr>
      <vt:lpstr>Примеры различий углубленного уровня</vt:lpstr>
      <vt:lpstr>Примеры различий углубленного уровня</vt:lpstr>
      <vt:lpstr>Примеры различий углубленного уровня</vt:lpstr>
      <vt:lpstr>Примеры различий углубленного уровня</vt:lpstr>
      <vt:lpstr>Примеры различий углубленного уровня</vt:lpstr>
      <vt:lpstr>Примеры различий углубленного уровня</vt:lpstr>
      <vt:lpstr>Примеры различий углубленного уровня</vt:lpstr>
      <vt:lpstr>сложные вопросы преподавания</vt:lpstr>
      <vt:lpstr>Сайты авторов учебников</vt:lpstr>
      <vt:lpstr>Методы обучения (ОО)</vt:lpstr>
      <vt:lpstr> Обзор активных методов обучения и образовательных технологий (СОО)</vt:lpstr>
      <vt:lpstr>Курс по ФРП, 2 часа в неделю</vt:lpstr>
      <vt:lpstr>Курс для углублённой программы информатики</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Обновленный ФГОС ООО и СОО. Информатика.  Углубленный уровень изучения</dc:title>
  <dc:creator>Светлана Юрьевна Белянчева</dc:creator>
  <cp:lastModifiedBy>Светлана Юрьевна Белянчева</cp:lastModifiedBy>
  <cp:revision>85</cp:revision>
  <dcterms:created xsi:type="dcterms:W3CDTF">2024-12-02T08:54:08Z</dcterms:created>
  <dcterms:modified xsi:type="dcterms:W3CDTF">2024-12-06T06:39:48Z</dcterms:modified>
</cp:coreProperties>
</file>