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7" r:id="rId1"/>
  </p:sldMasterIdLst>
  <p:sldIdLst>
    <p:sldId id="256" r:id="rId2"/>
    <p:sldId id="403" r:id="rId3"/>
    <p:sldId id="257" r:id="rId4"/>
    <p:sldId id="367" r:id="rId5"/>
    <p:sldId id="368" r:id="rId6"/>
    <p:sldId id="316" r:id="rId7"/>
    <p:sldId id="372" r:id="rId8"/>
    <p:sldId id="380" r:id="rId9"/>
    <p:sldId id="370" r:id="rId10"/>
    <p:sldId id="373" r:id="rId11"/>
    <p:sldId id="374" r:id="rId12"/>
    <p:sldId id="375" r:id="rId13"/>
    <p:sldId id="378" r:id="rId14"/>
    <p:sldId id="379" r:id="rId15"/>
    <p:sldId id="376" r:id="rId16"/>
    <p:sldId id="369" r:id="rId17"/>
    <p:sldId id="327" r:id="rId18"/>
    <p:sldId id="383" r:id="rId19"/>
    <p:sldId id="384" r:id="rId20"/>
    <p:sldId id="381" r:id="rId21"/>
    <p:sldId id="385" r:id="rId22"/>
    <p:sldId id="386" r:id="rId23"/>
    <p:sldId id="333" r:id="rId24"/>
    <p:sldId id="388" r:id="rId25"/>
    <p:sldId id="389" r:id="rId26"/>
    <p:sldId id="390" r:id="rId27"/>
    <p:sldId id="391" r:id="rId28"/>
    <p:sldId id="402" r:id="rId29"/>
    <p:sldId id="392" r:id="rId30"/>
    <p:sldId id="393" r:id="rId31"/>
    <p:sldId id="387" r:id="rId32"/>
    <p:sldId id="344" r:id="rId33"/>
    <p:sldId id="345" r:id="rId34"/>
    <p:sldId id="347" r:id="rId35"/>
    <p:sldId id="348" r:id="rId36"/>
    <p:sldId id="346" r:id="rId37"/>
    <p:sldId id="349" r:id="rId38"/>
    <p:sldId id="394" r:id="rId39"/>
    <p:sldId id="395" r:id="rId40"/>
    <p:sldId id="396" r:id="rId41"/>
    <p:sldId id="397" r:id="rId42"/>
    <p:sldId id="334" r:id="rId43"/>
    <p:sldId id="354" r:id="rId44"/>
    <p:sldId id="342" r:id="rId45"/>
    <p:sldId id="398" r:id="rId46"/>
    <p:sldId id="399" r:id="rId47"/>
    <p:sldId id="400" r:id="rId48"/>
    <p:sldId id="401" r:id="rId49"/>
    <p:sldId id="306" r:id="rId50"/>
    <p:sldId id="31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279" userDrawn="1">
          <p15:clr>
            <a:srgbClr val="A4A3A4"/>
          </p15:clr>
        </p15:guide>
        <p15:guide id="3" pos="7423" userDrawn="1">
          <p15:clr>
            <a:srgbClr val="A4A3A4"/>
          </p15:clr>
        </p15:guide>
        <p15:guide id="4" orient="horz" pos="39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9" autoAdjust="0"/>
    <p:restoredTop sz="94660"/>
  </p:normalViewPr>
  <p:slideViewPr>
    <p:cSldViewPr snapToGrid="0">
      <p:cViewPr varScale="1">
        <p:scale>
          <a:sx n="106" d="100"/>
          <a:sy n="106" d="100"/>
        </p:scale>
        <p:origin x="1062" y="114"/>
      </p:cViewPr>
      <p:guideLst>
        <p:guide orient="horz" pos="981"/>
        <p:guide pos="279"/>
        <p:guide pos="7423"/>
        <p:guide orient="horz" pos="39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vbel\Documents\&#1052;&#1077;&#1090;&#1086;&#1076;&#1080;&#1095;&#1077;&#1089;&#1082;&#1072;&#1103;%20&#1088;&#1072;&#1073;&#1086;&#1090;&#1072;\&#1057;&#1040;&#1054;2024\&#1050;&#1085;&#1080;&#1075;&#107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ru-RU"/>
              <a:t>Процент выполнения заданий ЕГЭ по группам обучающихся</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ru-RU"/>
        </a:p>
      </c:txPr>
    </c:title>
    <c:autoTitleDeleted val="0"/>
    <c:plotArea>
      <c:layout/>
      <c:lineChart>
        <c:grouping val="standard"/>
        <c:varyColors val="0"/>
        <c:ser>
          <c:idx val="0"/>
          <c:order val="0"/>
          <c:tx>
            <c:strRef>
              <c:f>Лист2!$D$3</c:f>
              <c:strCache>
                <c:ptCount val="1"/>
                <c:pt idx="0">
                  <c:v>средний, %</c:v>
                </c:pt>
              </c:strCache>
            </c:strRef>
          </c:tx>
          <c:spPr>
            <a:ln w="22225" cap="rnd" cmpd="sng" algn="ctr">
              <a:solidFill>
                <a:srgbClr val="FF0000"/>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Лист2!$A$5:$A$22</c:f>
              <c:numCache>
                <c:formatCode>General</c:formatCode>
                <c:ptCount val="11"/>
                <c:pt idx="0">
                  <c:v>1</c:v>
                </c:pt>
                <c:pt idx="1">
                  <c:v>2</c:v>
                </c:pt>
                <c:pt idx="2">
                  <c:v>4</c:v>
                </c:pt>
                <c:pt idx="3">
                  <c:v>7</c:v>
                </c:pt>
                <c:pt idx="4">
                  <c:v>8</c:v>
                </c:pt>
                <c:pt idx="5">
                  <c:v>11</c:v>
                </c:pt>
                <c:pt idx="6">
                  <c:v>14</c:v>
                </c:pt>
                <c:pt idx="7">
                  <c:v>15</c:v>
                </c:pt>
                <c:pt idx="8">
                  <c:v>19</c:v>
                </c:pt>
                <c:pt idx="9">
                  <c:v>20</c:v>
                </c:pt>
                <c:pt idx="10">
                  <c:v>21</c:v>
                </c:pt>
              </c:numCache>
              <c:extLst/>
            </c:numRef>
          </c:cat>
          <c:val>
            <c:numRef>
              <c:f>Лист2!$D$5:$D$22</c:f>
              <c:numCache>
                <c:formatCode>General</c:formatCode>
                <c:ptCount val="11"/>
                <c:pt idx="0">
                  <c:v>91</c:v>
                </c:pt>
                <c:pt idx="1">
                  <c:v>81.3</c:v>
                </c:pt>
                <c:pt idx="2">
                  <c:v>89.6</c:v>
                </c:pt>
                <c:pt idx="3">
                  <c:v>46.3</c:v>
                </c:pt>
                <c:pt idx="4">
                  <c:v>39.9</c:v>
                </c:pt>
                <c:pt idx="5">
                  <c:v>37.799999999999997</c:v>
                </c:pt>
                <c:pt idx="6">
                  <c:v>28.1</c:v>
                </c:pt>
                <c:pt idx="7">
                  <c:v>40.1</c:v>
                </c:pt>
                <c:pt idx="8">
                  <c:v>68.2</c:v>
                </c:pt>
                <c:pt idx="9">
                  <c:v>57.4</c:v>
                </c:pt>
                <c:pt idx="10">
                  <c:v>46.4</c:v>
                </c:pt>
              </c:numCache>
              <c:extLst/>
            </c:numRef>
          </c:val>
          <c:smooth val="0"/>
        </c:ser>
        <c:ser>
          <c:idx val="1"/>
          <c:order val="1"/>
          <c:tx>
            <c:strRef>
              <c:f>Лист2!$E$3:$E$4</c:f>
              <c:strCache>
                <c:ptCount val="2"/>
                <c:pt idx="0">
                  <c:v>в группе</c:v>
                </c:pt>
                <c:pt idx="1">
                  <c:v>не преодолевших минимальный балл, %</c:v>
                </c:pt>
              </c:strCache>
            </c:strRef>
          </c:tx>
          <c:spPr>
            <a:ln w="22225" cap="rnd" cmpd="sng" algn="ctr">
              <a:solidFill>
                <a:schemeClr val="accent2"/>
              </a:solidFill>
              <a:round/>
            </a:ln>
            <a:effectLst/>
          </c:spPr>
          <c:marker>
            <c:symbol val="none"/>
          </c:marker>
          <c:cat>
            <c:numRef>
              <c:f>Лист2!$A$5:$A$22</c:f>
              <c:numCache>
                <c:formatCode>General</c:formatCode>
                <c:ptCount val="11"/>
                <c:pt idx="0">
                  <c:v>1</c:v>
                </c:pt>
                <c:pt idx="1">
                  <c:v>2</c:v>
                </c:pt>
                <c:pt idx="2">
                  <c:v>4</c:v>
                </c:pt>
                <c:pt idx="3">
                  <c:v>7</c:v>
                </c:pt>
                <c:pt idx="4">
                  <c:v>8</c:v>
                </c:pt>
                <c:pt idx="5">
                  <c:v>11</c:v>
                </c:pt>
                <c:pt idx="6">
                  <c:v>14</c:v>
                </c:pt>
                <c:pt idx="7">
                  <c:v>15</c:v>
                </c:pt>
                <c:pt idx="8">
                  <c:v>19</c:v>
                </c:pt>
                <c:pt idx="9">
                  <c:v>20</c:v>
                </c:pt>
                <c:pt idx="10">
                  <c:v>21</c:v>
                </c:pt>
              </c:numCache>
              <c:extLst/>
            </c:numRef>
          </c:cat>
          <c:val>
            <c:numRef>
              <c:f>Лист2!$E$5:$E$22</c:f>
              <c:numCache>
                <c:formatCode>General</c:formatCode>
                <c:ptCount val="11"/>
                <c:pt idx="0">
                  <c:v>70</c:v>
                </c:pt>
                <c:pt idx="1">
                  <c:v>26.9</c:v>
                </c:pt>
                <c:pt idx="2">
                  <c:v>61.9</c:v>
                </c:pt>
                <c:pt idx="3">
                  <c:v>6.9</c:v>
                </c:pt>
                <c:pt idx="4">
                  <c:v>1.9</c:v>
                </c:pt>
                <c:pt idx="5">
                  <c:v>0.6</c:v>
                </c:pt>
                <c:pt idx="6">
                  <c:v>0.6</c:v>
                </c:pt>
                <c:pt idx="7">
                  <c:v>5</c:v>
                </c:pt>
                <c:pt idx="8">
                  <c:v>23.8</c:v>
                </c:pt>
                <c:pt idx="9">
                  <c:v>7.5</c:v>
                </c:pt>
                <c:pt idx="10">
                  <c:v>3.8</c:v>
                </c:pt>
              </c:numCache>
              <c:extLst/>
            </c:numRef>
          </c:val>
          <c:smooth val="0"/>
        </c:ser>
        <c:ser>
          <c:idx val="2"/>
          <c:order val="2"/>
          <c:tx>
            <c:strRef>
              <c:f>Лист2!$F$3</c:f>
              <c:strCache>
                <c:ptCount val="1"/>
                <c:pt idx="0">
                  <c:v>в группе от минимального до 60 т.б.</c:v>
                </c:pt>
              </c:strCache>
            </c:strRef>
          </c:tx>
          <c:spPr>
            <a:ln w="22225" cap="rnd" cmpd="sng" algn="ctr">
              <a:solidFill>
                <a:schemeClr val="accent3"/>
              </a:solidFill>
              <a:round/>
            </a:ln>
            <a:effectLst/>
          </c:spPr>
          <c:marker>
            <c:symbol val="none"/>
          </c:marker>
          <c:cat>
            <c:numRef>
              <c:f>Лист2!$A$5:$A$22</c:f>
              <c:numCache>
                <c:formatCode>General</c:formatCode>
                <c:ptCount val="11"/>
                <c:pt idx="0">
                  <c:v>1</c:v>
                </c:pt>
                <c:pt idx="1">
                  <c:v>2</c:v>
                </c:pt>
                <c:pt idx="2">
                  <c:v>4</c:v>
                </c:pt>
                <c:pt idx="3">
                  <c:v>7</c:v>
                </c:pt>
                <c:pt idx="4">
                  <c:v>8</c:v>
                </c:pt>
                <c:pt idx="5">
                  <c:v>11</c:v>
                </c:pt>
                <c:pt idx="6">
                  <c:v>14</c:v>
                </c:pt>
                <c:pt idx="7">
                  <c:v>15</c:v>
                </c:pt>
                <c:pt idx="8">
                  <c:v>19</c:v>
                </c:pt>
                <c:pt idx="9">
                  <c:v>20</c:v>
                </c:pt>
                <c:pt idx="10">
                  <c:v>21</c:v>
                </c:pt>
              </c:numCache>
              <c:extLst/>
            </c:numRef>
          </c:cat>
          <c:val>
            <c:numRef>
              <c:f>Лист2!$F$5:$F$22</c:f>
              <c:numCache>
                <c:formatCode>General</c:formatCode>
                <c:ptCount val="11"/>
                <c:pt idx="0">
                  <c:v>92.4</c:v>
                </c:pt>
                <c:pt idx="1">
                  <c:v>84</c:v>
                </c:pt>
                <c:pt idx="2">
                  <c:v>91.8</c:v>
                </c:pt>
                <c:pt idx="3">
                  <c:v>30.9</c:v>
                </c:pt>
                <c:pt idx="4">
                  <c:v>20.9</c:v>
                </c:pt>
                <c:pt idx="5">
                  <c:v>23.1</c:v>
                </c:pt>
                <c:pt idx="6">
                  <c:v>6.4</c:v>
                </c:pt>
                <c:pt idx="7">
                  <c:v>18.399999999999999</c:v>
                </c:pt>
                <c:pt idx="8">
                  <c:v>58.4</c:v>
                </c:pt>
                <c:pt idx="9">
                  <c:v>42.4</c:v>
                </c:pt>
                <c:pt idx="10">
                  <c:v>27.1</c:v>
                </c:pt>
              </c:numCache>
              <c:extLst/>
            </c:numRef>
          </c:val>
          <c:smooth val="0"/>
        </c:ser>
        <c:ser>
          <c:idx val="3"/>
          <c:order val="3"/>
          <c:tx>
            <c:strRef>
              <c:f>Лист2!$G$3:$G$4</c:f>
              <c:strCache>
                <c:ptCount val="2"/>
                <c:pt idx="0">
                  <c:v>в группе от 61 до 80 т.б.</c:v>
                </c:pt>
              </c:strCache>
            </c:strRef>
          </c:tx>
          <c:spPr>
            <a:ln w="22225" cap="rnd" cmpd="sng" algn="ctr">
              <a:solidFill>
                <a:schemeClr val="accent4"/>
              </a:solidFill>
              <a:round/>
            </a:ln>
            <a:effectLst/>
          </c:spPr>
          <c:marker>
            <c:symbol val="none"/>
          </c:marker>
          <c:cat>
            <c:numRef>
              <c:f>Лист2!$A$5:$A$22</c:f>
              <c:numCache>
                <c:formatCode>General</c:formatCode>
                <c:ptCount val="11"/>
                <c:pt idx="0">
                  <c:v>1</c:v>
                </c:pt>
                <c:pt idx="1">
                  <c:v>2</c:v>
                </c:pt>
                <c:pt idx="2">
                  <c:v>4</c:v>
                </c:pt>
                <c:pt idx="3">
                  <c:v>7</c:v>
                </c:pt>
                <c:pt idx="4">
                  <c:v>8</c:v>
                </c:pt>
                <c:pt idx="5">
                  <c:v>11</c:v>
                </c:pt>
                <c:pt idx="6">
                  <c:v>14</c:v>
                </c:pt>
                <c:pt idx="7">
                  <c:v>15</c:v>
                </c:pt>
                <c:pt idx="8">
                  <c:v>19</c:v>
                </c:pt>
                <c:pt idx="9">
                  <c:v>20</c:v>
                </c:pt>
                <c:pt idx="10">
                  <c:v>21</c:v>
                </c:pt>
              </c:numCache>
              <c:extLst/>
            </c:numRef>
          </c:cat>
          <c:val>
            <c:numRef>
              <c:f>Лист2!$G$5:$G$22</c:f>
              <c:numCache>
                <c:formatCode>General</c:formatCode>
                <c:ptCount val="11"/>
                <c:pt idx="0">
                  <c:v>96</c:v>
                </c:pt>
                <c:pt idx="1">
                  <c:v>96.9</c:v>
                </c:pt>
                <c:pt idx="2">
                  <c:v>96</c:v>
                </c:pt>
                <c:pt idx="3">
                  <c:v>67.099999999999994</c:v>
                </c:pt>
                <c:pt idx="4">
                  <c:v>63.7</c:v>
                </c:pt>
                <c:pt idx="5">
                  <c:v>57.4</c:v>
                </c:pt>
                <c:pt idx="6">
                  <c:v>46.6</c:v>
                </c:pt>
                <c:pt idx="7">
                  <c:v>64</c:v>
                </c:pt>
                <c:pt idx="8">
                  <c:v>90</c:v>
                </c:pt>
                <c:pt idx="9">
                  <c:v>84.6</c:v>
                </c:pt>
                <c:pt idx="10">
                  <c:v>73.400000000000006</c:v>
                </c:pt>
              </c:numCache>
              <c:extLst/>
            </c:numRef>
          </c:val>
          <c:smooth val="0"/>
        </c:ser>
        <c:ser>
          <c:idx val="4"/>
          <c:order val="4"/>
          <c:tx>
            <c:strRef>
              <c:f>Лист2!$H$3:$H$4</c:f>
              <c:strCache>
                <c:ptCount val="2"/>
                <c:pt idx="0">
                  <c:v>в группе</c:v>
                </c:pt>
                <c:pt idx="1">
                  <c:v>от 81 до 100 т.б.</c:v>
                </c:pt>
              </c:strCache>
            </c:strRef>
          </c:tx>
          <c:spPr>
            <a:ln w="22225" cap="rnd" cmpd="sng" algn="ctr">
              <a:solidFill>
                <a:schemeClr val="accent5"/>
              </a:solidFill>
              <a:round/>
            </a:ln>
            <a:effectLst/>
          </c:spPr>
          <c:marker>
            <c:symbol val="none"/>
          </c:marker>
          <c:cat>
            <c:numRef>
              <c:f>Лист2!$A$5:$A$22</c:f>
              <c:numCache>
                <c:formatCode>General</c:formatCode>
                <c:ptCount val="11"/>
                <c:pt idx="0">
                  <c:v>1</c:v>
                </c:pt>
                <c:pt idx="1">
                  <c:v>2</c:v>
                </c:pt>
                <c:pt idx="2">
                  <c:v>4</c:v>
                </c:pt>
                <c:pt idx="3">
                  <c:v>7</c:v>
                </c:pt>
                <c:pt idx="4">
                  <c:v>8</c:v>
                </c:pt>
                <c:pt idx="5">
                  <c:v>11</c:v>
                </c:pt>
                <c:pt idx="6">
                  <c:v>14</c:v>
                </c:pt>
                <c:pt idx="7">
                  <c:v>15</c:v>
                </c:pt>
                <c:pt idx="8">
                  <c:v>19</c:v>
                </c:pt>
                <c:pt idx="9">
                  <c:v>20</c:v>
                </c:pt>
                <c:pt idx="10">
                  <c:v>21</c:v>
                </c:pt>
              </c:numCache>
              <c:extLst/>
            </c:numRef>
          </c:cat>
          <c:val>
            <c:numRef>
              <c:f>Лист2!$H$5:$H$22</c:f>
              <c:numCache>
                <c:formatCode>General</c:formatCode>
                <c:ptCount val="11"/>
                <c:pt idx="0">
                  <c:v>98.4</c:v>
                </c:pt>
                <c:pt idx="1">
                  <c:v>97.6</c:v>
                </c:pt>
                <c:pt idx="2">
                  <c:v>99.2</c:v>
                </c:pt>
                <c:pt idx="3">
                  <c:v>94.4</c:v>
                </c:pt>
                <c:pt idx="4">
                  <c:v>91.1</c:v>
                </c:pt>
                <c:pt idx="5">
                  <c:v>83.9</c:v>
                </c:pt>
                <c:pt idx="6">
                  <c:v>90.3</c:v>
                </c:pt>
                <c:pt idx="7">
                  <c:v>96.8</c:v>
                </c:pt>
                <c:pt idx="8">
                  <c:v>99.2</c:v>
                </c:pt>
                <c:pt idx="9">
                  <c:v>99.2</c:v>
                </c:pt>
                <c:pt idx="10">
                  <c:v>95.2</c:v>
                </c:pt>
              </c:numCache>
              <c:extLst/>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89167616"/>
        <c:axId val="289168400"/>
      </c:lineChart>
      <c:catAx>
        <c:axId val="28916761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ru-RU"/>
                  <a:t>Номер задания</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ru-RU"/>
          </a:p>
        </c:txPr>
        <c:crossAx val="289168400"/>
        <c:crosses val="autoZero"/>
        <c:auto val="1"/>
        <c:lblAlgn val="ctr"/>
        <c:lblOffset val="100"/>
        <c:noMultiLvlLbl val="0"/>
      </c:catAx>
      <c:valAx>
        <c:axId val="289168400"/>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ru-RU"/>
                  <a:t>Баллы</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ru-RU"/>
          </a:p>
        </c:txPr>
        <c:crossAx val="2891676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ru-RU"/>
        </a:p>
      </c:txPr>
    </c:legend>
    <c:plotVisOnly val="1"/>
    <c:dispBlanksAs val="zero"/>
    <c:showDLblsOverMax val="0"/>
  </c:chart>
  <c:spPr>
    <a:solidFill>
      <a:schemeClr val="lt1"/>
    </a:solid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4CC81-7542-4BB1-9B33-4C093EBC14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8108C18D-68EE-487D-AF91-8291B12768A1}">
      <dgm:prSet phldrT="[Текст]" custT="1"/>
      <dgm:spPr/>
      <dgm:t>
        <a:bodyPr/>
        <a:lstStyle/>
        <a:p>
          <a:r>
            <a:rPr lang="ru-RU" sz="1200" dirty="0" smtClean="0"/>
            <a:t>Множество</a:t>
          </a:r>
          <a:endParaRPr lang="ru-RU" sz="1200" dirty="0"/>
        </a:p>
      </dgm:t>
    </dgm:pt>
    <dgm:pt modelId="{EED27D14-E977-42DF-AB24-F88CBD5C3AC8}" type="parTrans" cxnId="{D71679F5-DFFA-4D59-A49F-507DB6CEF7B4}">
      <dgm:prSet/>
      <dgm:spPr/>
      <dgm:t>
        <a:bodyPr/>
        <a:lstStyle/>
        <a:p>
          <a:endParaRPr lang="ru-RU"/>
        </a:p>
      </dgm:t>
    </dgm:pt>
    <dgm:pt modelId="{49CD8C0A-A68D-423A-928C-333668265DD1}" type="sibTrans" cxnId="{D71679F5-DFFA-4D59-A49F-507DB6CEF7B4}">
      <dgm:prSet/>
      <dgm:spPr/>
      <dgm:t>
        <a:bodyPr/>
        <a:lstStyle/>
        <a:p>
          <a:endParaRPr lang="ru-RU"/>
        </a:p>
      </dgm:t>
    </dgm:pt>
    <dgm:pt modelId="{F740F31F-2A76-4869-B653-10D647D0A889}">
      <dgm:prSet phldrT="[Текст]" custT="1"/>
      <dgm:spPr/>
      <dgm:t>
        <a:bodyPr/>
        <a:lstStyle/>
        <a:p>
          <a:r>
            <a:rPr lang="ru-RU" sz="1200" dirty="0" smtClean="0"/>
            <a:t>Порядок расположения элементов</a:t>
          </a:r>
          <a:endParaRPr lang="ru-RU" sz="1200" dirty="0"/>
        </a:p>
      </dgm:t>
    </dgm:pt>
    <dgm:pt modelId="{44F4D2A6-A6BA-4D02-AC23-BC102DC1F429}" type="parTrans" cxnId="{D6D7F206-FEAE-4DAC-B805-C506B4805C4F}">
      <dgm:prSet/>
      <dgm:spPr>
        <a:ln>
          <a:headEnd type="none" w="med" len="med"/>
          <a:tailEnd type="triangle" w="med" len="med"/>
        </a:ln>
      </dgm:spPr>
      <dgm:t>
        <a:bodyPr/>
        <a:lstStyle/>
        <a:p>
          <a:endParaRPr lang="ru-RU"/>
        </a:p>
      </dgm:t>
    </dgm:pt>
    <dgm:pt modelId="{6ED77B5E-0428-4428-97B3-E165F37A7DD4}" type="sibTrans" cxnId="{D6D7F206-FEAE-4DAC-B805-C506B4805C4F}">
      <dgm:prSet/>
      <dgm:spPr/>
      <dgm:t>
        <a:bodyPr/>
        <a:lstStyle/>
        <a:p>
          <a:endParaRPr lang="ru-RU"/>
        </a:p>
      </dgm:t>
    </dgm:pt>
    <dgm:pt modelId="{BEE4080F-B917-4369-B1C6-A444B8994119}">
      <dgm:prSet phldrT="[Текст]" custT="1"/>
      <dgm:spPr/>
      <dgm:t>
        <a:bodyPr/>
        <a:lstStyle/>
        <a:p>
          <a:r>
            <a:rPr lang="ru-RU" sz="1200" dirty="0" smtClean="0"/>
            <a:t>Перестановки</a:t>
          </a:r>
          <a:endParaRPr lang="ru-RU" sz="1200" dirty="0"/>
        </a:p>
      </dgm:t>
    </dgm:pt>
    <dgm:pt modelId="{A572EFB7-D692-4FA8-93AC-727EE52DA585}" type="parTrans" cxnId="{10367F42-B550-4179-B4FA-5F219E56F91A}">
      <dgm:prSet/>
      <dgm:spPr>
        <a:ln>
          <a:headEnd type="none" w="med" len="med"/>
          <a:tailEnd type="triangle" w="med" len="med"/>
        </a:ln>
      </dgm:spPr>
      <dgm:t>
        <a:bodyPr/>
        <a:lstStyle/>
        <a:p>
          <a:endParaRPr lang="ru-RU"/>
        </a:p>
      </dgm:t>
    </dgm:pt>
    <dgm:pt modelId="{72A57E61-26B6-4C9B-B7EC-49F5EFE5C72D}" type="sibTrans" cxnId="{10367F42-B550-4179-B4FA-5F219E56F91A}">
      <dgm:prSet/>
      <dgm:spPr/>
      <dgm:t>
        <a:bodyPr/>
        <a:lstStyle/>
        <a:p>
          <a:endParaRPr lang="ru-RU"/>
        </a:p>
      </dgm:t>
    </dgm:pt>
    <dgm:pt modelId="{90E6499E-86FB-44EC-9C14-A9F6F31D3C27}">
      <dgm:prSet phldrT="[Текст]" custT="1"/>
      <dgm:spPr/>
      <dgm:t>
        <a:bodyPr/>
        <a:lstStyle/>
        <a:p>
          <a:r>
            <a:rPr lang="ru-RU" sz="1200" dirty="0" smtClean="0"/>
            <a:t>Без повторений</a:t>
          </a:r>
          <a:endParaRPr lang="ru-RU" sz="1200" dirty="0"/>
        </a:p>
      </dgm:t>
    </dgm:pt>
    <dgm:pt modelId="{ECF1C401-87AE-4D38-9B25-E9ABD5E71C88}" type="parTrans" cxnId="{4B29B5D7-1C1F-43E3-A098-084325F53D6D}">
      <dgm:prSet/>
      <dgm:spPr>
        <a:ln>
          <a:headEnd type="none" w="med" len="med"/>
          <a:tailEnd type="triangle" w="med" len="med"/>
        </a:ln>
      </dgm:spPr>
      <dgm:t>
        <a:bodyPr/>
        <a:lstStyle/>
        <a:p>
          <a:endParaRPr lang="ru-RU"/>
        </a:p>
      </dgm:t>
    </dgm:pt>
    <dgm:pt modelId="{1A0F027D-E2E1-4678-A84F-0E78DEE66028}" type="sibTrans" cxnId="{4B29B5D7-1C1F-43E3-A098-084325F53D6D}">
      <dgm:prSet/>
      <dgm:spPr/>
      <dgm:t>
        <a:bodyPr/>
        <a:lstStyle/>
        <a:p>
          <a:endParaRPr lang="ru-RU"/>
        </a:p>
      </dgm:t>
    </dgm:pt>
    <dgm:pt modelId="{3690219D-2BED-4772-874F-F97C2B7E010E}">
      <dgm:prSet phldrT="[Текст]" custT="1"/>
      <dgm:spPr/>
      <dgm:t>
        <a:bodyPr/>
        <a:lstStyle/>
        <a:p>
          <a:r>
            <a:rPr lang="ru-RU" sz="1200" dirty="0" smtClean="0"/>
            <a:t>Состав подмножества</a:t>
          </a:r>
          <a:endParaRPr lang="ru-RU" sz="1200" dirty="0"/>
        </a:p>
      </dgm:t>
    </dgm:pt>
    <dgm:pt modelId="{2673081F-DE40-4CF0-BE8E-D97DDBC8D5E4}" type="parTrans" cxnId="{37A1A276-A608-4DD2-A0C3-7F35CB4A3B76}">
      <dgm:prSet/>
      <dgm:spPr>
        <a:ln>
          <a:headEnd type="none" w="med" len="med"/>
          <a:tailEnd type="triangle" w="med" len="med"/>
        </a:ln>
      </dgm:spPr>
      <dgm:t>
        <a:bodyPr/>
        <a:lstStyle/>
        <a:p>
          <a:endParaRPr lang="ru-RU"/>
        </a:p>
      </dgm:t>
    </dgm:pt>
    <dgm:pt modelId="{97ACB207-FCEA-4510-8FD3-8941161964FB}" type="sibTrans" cxnId="{37A1A276-A608-4DD2-A0C3-7F35CB4A3B76}">
      <dgm:prSet/>
      <dgm:spPr/>
      <dgm:t>
        <a:bodyPr/>
        <a:lstStyle/>
        <a:p>
          <a:endParaRPr lang="ru-RU"/>
        </a:p>
      </dgm:t>
    </dgm:pt>
    <dgm:pt modelId="{2C2CFC27-9D33-4BF7-BBE9-71DBECAAF0C4}">
      <dgm:prSet phldrT="[Текст]" custT="1"/>
      <dgm:spPr/>
      <dgm:t>
        <a:bodyPr/>
        <a:lstStyle/>
        <a:p>
          <a:r>
            <a:rPr lang="ru-RU" sz="1200" dirty="0" smtClean="0"/>
            <a:t>Сочетания</a:t>
          </a:r>
          <a:endParaRPr lang="ru-RU" sz="1200" dirty="0"/>
        </a:p>
      </dgm:t>
    </dgm:pt>
    <dgm:pt modelId="{EE1CFB96-D0B6-4654-B2A9-C5D0A7A42361}" type="parTrans" cxnId="{FB951B66-1027-4CB3-A462-18CE4877453A}">
      <dgm:prSet/>
      <dgm:spPr>
        <a:ln>
          <a:headEnd type="none" w="med" len="med"/>
          <a:tailEnd type="triangle" w="med" len="med"/>
        </a:ln>
      </dgm:spPr>
      <dgm:t>
        <a:bodyPr/>
        <a:lstStyle/>
        <a:p>
          <a:endParaRPr lang="ru-RU"/>
        </a:p>
      </dgm:t>
    </dgm:pt>
    <dgm:pt modelId="{D98AED4B-A1C4-4EB8-8C3A-682450904855}" type="sibTrans" cxnId="{FB951B66-1027-4CB3-A462-18CE4877453A}">
      <dgm:prSet/>
      <dgm:spPr/>
      <dgm:t>
        <a:bodyPr/>
        <a:lstStyle/>
        <a:p>
          <a:endParaRPr lang="ru-RU"/>
        </a:p>
      </dgm:t>
    </dgm:pt>
    <dgm:pt modelId="{B76D0FB7-078C-4250-BEE1-008554FBF244}">
      <dgm:prSet phldrT="[Текст]" custT="1"/>
      <dgm:spPr/>
      <dgm:t>
        <a:bodyPr/>
        <a:lstStyle/>
        <a:p>
          <a:r>
            <a:rPr lang="ru-RU" sz="1200" dirty="0" smtClean="0"/>
            <a:t>С повторениями</a:t>
          </a:r>
          <a:endParaRPr lang="ru-RU" sz="1200" dirty="0"/>
        </a:p>
      </dgm:t>
    </dgm:pt>
    <dgm:pt modelId="{DF17D0C8-FBC8-4DA3-B4BB-88389CA19DD7}" type="parTrans" cxnId="{E6EFFC45-2409-471E-9DD2-097AC99ABBB2}">
      <dgm:prSet/>
      <dgm:spPr>
        <a:ln>
          <a:headEnd type="none" w="med" len="med"/>
          <a:tailEnd type="triangle" w="med" len="med"/>
        </a:ln>
      </dgm:spPr>
      <dgm:t>
        <a:bodyPr/>
        <a:lstStyle/>
        <a:p>
          <a:endParaRPr lang="ru-RU"/>
        </a:p>
      </dgm:t>
    </dgm:pt>
    <dgm:pt modelId="{1F5E690F-89F1-42E0-A97E-6E2B81D78CB7}" type="sibTrans" cxnId="{E6EFFC45-2409-471E-9DD2-097AC99ABBB2}">
      <dgm:prSet/>
      <dgm:spPr/>
      <dgm:t>
        <a:bodyPr/>
        <a:lstStyle/>
        <a:p>
          <a:endParaRPr lang="ru-RU"/>
        </a:p>
      </dgm:t>
    </dgm:pt>
    <dgm:pt modelId="{EA8A4E83-3D5A-4F20-AC56-65E47EA55DAC}">
      <dgm:prSet phldrT="[Текст]" custT="1"/>
      <dgm:spPr/>
      <dgm:t>
        <a:bodyPr/>
        <a:lstStyle/>
        <a:p>
          <a:r>
            <a:rPr lang="ru-RU" sz="1200" dirty="0" smtClean="0"/>
            <a:t>Без повторений</a:t>
          </a:r>
          <a:endParaRPr lang="ru-RU" sz="1200" dirty="0"/>
        </a:p>
      </dgm:t>
    </dgm:pt>
    <dgm:pt modelId="{4F3BAA9E-F432-4AF0-9028-1B81922F5E7A}" type="parTrans" cxnId="{7CAA0C58-3F2E-49F1-9D28-6C86C6EB5EAA}">
      <dgm:prSet/>
      <dgm:spPr>
        <a:ln>
          <a:headEnd type="none" w="med" len="med"/>
          <a:tailEnd type="triangle" w="med" len="med"/>
        </a:ln>
      </dgm:spPr>
      <dgm:t>
        <a:bodyPr/>
        <a:lstStyle/>
        <a:p>
          <a:endParaRPr lang="ru-RU"/>
        </a:p>
      </dgm:t>
    </dgm:pt>
    <dgm:pt modelId="{761B7F97-1659-4F6F-B7C0-68AFD23B4D59}" type="sibTrans" cxnId="{7CAA0C58-3F2E-49F1-9D28-6C86C6EB5EAA}">
      <dgm:prSet/>
      <dgm:spPr/>
      <dgm:t>
        <a:bodyPr/>
        <a:lstStyle/>
        <a:p>
          <a:endParaRPr lang="ru-RU"/>
        </a:p>
      </dgm:t>
    </dgm:pt>
    <dgm:pt modelId="{E8C79937-E331-4A4F-B69F-FED438480B6A}">
      <dgm:prSet phldrT="[Текст]" custT="1"/>
      <dgm:spPr/>
      <dgm:t>
        <a:bodyPr/>
        <a:lstStyle/>
        <a:p>
          <a:r>
            <a:rPr lang="ru-RU" sz="1200" dirty="0" smtClean="0"/>
            <a:t>С повторениями</a:t>
          </a:r>
          <a:endParaRPr lang="ru-RU" sz="1200" dirty="0"/>
        </a:p>
      </dgm:t>
    </dgm:pt>
    <dgm:pt modelId="{B8051D03-AA94-4E7B-BF98-371AFAEE7623}" type="parTrans" cxnId="{105BB0A0-D1C5-46FF-9FC6-DF0CC3788499}">
      <dgm:prSet/>
      <dgm:spPr>
        <a:ln>
          <a:headEnd type="none" w="med" len="med"/>
          <a:tailEnd type="triangle" w="med" len="med"/>
        </a:ln>
      </dgm:spPr>
      <dgm:t>
        <a:bodyPr/>
        <a:lstStyle/>
        <a:p>
          <a:endParaRPr lang="ru-RU"/>
        </a:p>
      </dgm:t>
    </dgm:pt>
    <dgm:pt modelId="{6F608789-459E-483D-8709-22CC9A3E1FF4}" type="sibTrans" cxnId="{105BB0A0-D1C5-46FF-9FC6-DF0CC3788499}">
      <dgm:prSet/>
      <dgm:spPr/>
      <dgm:t>
        <a:bodyPr/>
        <a:lstStyle/>
        <a:p>
          <a:endParaRPr lang="ru-RU"/>
        </a:p>
      </dgm:t>
    </dgm:pt>
    <dgm:pt modelId="{BC162D5A-323E-40BB-962D-9D6D1D1119DA}" type="pres">
      <dgm:prSet presAssocID="{3434CC81-7542-4BB1-9B33-4C093EBC149D}" presName="hierChild1" presStyleCnt="0">
        <dgm:presLayoutVars>
          <dgm:chPref val="1"/>
          <dgm:dir/>
          <dgm:animOne val="branch"/>
          <dgm:animLvl val="lvl"/>
          <dgm:resizeHandles/>
        </dgm:presLayoutVars>
      </dgm:prSet>
      <dgm:spPr/>
      <dgm:t>
        <a:bodyPr/>
        <a:lstStyle/>
        <a:p>
          <a:endParaRPr lang="ru-RU"/>
        </a:p>
      </dgm:t>
    </dgm:pt>
    <dgm:pt modelId="{9C6D54E4-2906-4D56-90E9-F78CFBF0DC76}" type="pres">
      <dgm:prSet presAssocID="{8108C18D-68EE-487D-AF91-8291B12768A1}" presName="hierRoot1" presStyleCnt="0"/>
      <dgm:spPr/>
    </dgm:pt>
    <dgm:pt modelId="{3BC465DF-1C9F-4607-AF8B-2331669B6A76}" type="pres">
      <dgm:prSet presAssocID="{8108C18D-68EE-487D-AF91-8291B12768A1}" presName="composite" presStyleCnt="0"/>
      <dgm:spPr/>
    </dgm:pt>
    <dgm:pt modelId="{00246227-AF1A-47BE-B490-48A947AC799B}" type="pres">
      <dgm:prSet presAssocID="{8108C18D-68EE-487D-AF91-8291B12768A1}" presName="background" presStyleLbl="node0" presStyleIdx="0" presStyleCnt="1"/>
      <dgm:spPr/>
    </dgm:pt>
    <dgm:pt modelId="{737A935C-EF75-464B-8AA7-8CD3D691C5EA}" type="pres">
      <dgm:prSet presAssocID="{8108C18D-68EE-487D-AF91-8291B12768A1}" presName="text" presStyleLbl="fgAcc0" presStyleIdx="0" presStyleCnt="1">
        <dgm:presLayoutVars>
          <dgm:chPref val="3"/>
        </dgm:presLayoutVars>
      </dgm:prSet>
      <dgm:spPr/>
      <dgm:t>
        <a:bodyPr/>
        <a:lstStyle/>
        <a:p>
          <a:endParaRPr lang="ru-RU"/>
        </a:p>
      </dgm:t>
    </dgm:pt>
    <dgm:pt modelId="{E24A2369-E1B7-4806-B3EB-9E78E01196FB}" type="pres">
      <dgm:prSet presAssocID="{8108C18D-68EE-487D-AF91-8291B12768A1}" presName="hierChild2" presStyleCnt="0"/>
      <dgm:spPr/>
    </dgm:pt>
    <dgm:pt modelId="{E159D9CF-6D8E-490E-B3B6-827357A0F398}" type="pres">
      <dgm:prSet presAssocID="{44F4D2A6-A6BA-4D02-AC23-BC102DC1F429}" presName="Name10" presStyleLbl="parChTrans1D2" presStyleIdx="0" presStyleCnt="2"/>
      <dgm:spPr/>
      <dgm:t>
        <a:bodyPr/>
        <a:lstStyle/>
        <a:p>
          <a:endParaRPr lang="ru-RU"/>
        </a:p>
      </dgm:t>
    </dgm:pt>
    <dgm:pt modelId="{86F78FA6-0601-4E02-8E38-5BC569BE2425}" type="pres">
      <dgm:prSet presAssocID="{F740F31F-2A76-4869-B653-10D647D0A889}" presName="hierRoot2" presStyleCnt="0"/>
      <dgm:spPr/>
    </dgm:pt>
    <dgm:pt modelId="{80E67074-7076-4A08-A2D6-8A1027A29426}" type="pres">
      <dgm:prSet presAssocID="{F740F31F-2A76-4869-B653-10D647D0A889}" presName="composite2" presStyleCnt="0"/>
      <dgm:spPr/>
    </dgm:pt>
    <dgm:pt modelId="{14619734-7BAD-42BC-A964-4FD5F5A67D9C}" type="pres">
      <dgm:prSet presAssocID="{F740F31F-2A76-4869-B653-10D647D0A889}" presName="background2" presStyleLbl="node2" presStyleIdx="0" presStyleCnt="2"/>
      <dgm:spPr/>
      <dgm:t>
        <a:bodyPr/>
        <a:lstStyle/>
        <a:p>
          <a:endParaRPr lang="ru-RU"/>
        </a:p>
      </dgm:t>
    </dgm:pt>
    <dgm:pt modelId="{FA92CA55-D57B-4FBD-AF86-4F6BEB9773E2}" type="pres">
      <dgm:prSet presAssocID="{F740F31F-2A76-4869-B653-10D647D0A889}" presName="text2" presStyleLbl="fgAcc2" presStyleIdx="0" presStyleCnt="2" custScaleX="136147">
        <dgm:presLayoutVars>
          <dgm:chPref val="3"/>
        </dgm:presLayoutVars>
      </dgm:prSet>
      <dgm:spPr/>
      <dgm:t>
        <a:bodyPr/>
        <a:lstStyle/>
        <a:p>
          <a:endParaRPr lang="ru-RU"/>
        </a:p>
      </dgm:t>
    </dgm:pt>
    <dgm:pt modelId="{5DB40D2A-BB8B-45EE-BD3E-60E6FC6DED86}" type="pres">
      <dgm:prSet presAssocID="{F740F31F-2A76-4869-B653-10D647D0A889}" presName="hierChild3" presStyleCnt="0"/>
      <dgm:spPr/>
    </dgm:pt>
    <dgm:pt modelId="{598B6BCB-2687-4785-A8C1-C2EF33E8B86C}" type="pres">
      <dgm:prSet presAssocID="{A572EFB7-D692-4FA8-93AC-727EE52DA585}" presName="Name17" presStyleLbl="parChTrans1D3" presStyleIdx="0" presStyleCnt="2"/>
      <dgm:spPr/>
      <dgm:t>
        <a:bodyPr/>
        <a:lstStyle/>
        <a:p>
          <a:endParaRPr lang="ru-RU"/>
        </a:p>
      </dgm:t>
    </dgm:pt>
    <dgm:pt modelId="{D4EA9FAC-6F8B-488B-831A-6ED11F40F802}" type="pres">
      <dgm:prSet presAssocID="{BEE4080F-B917-4369-B1C6-A444B8994119}" presName="hierRoot3" presStyleCnt="0"/>
      <dgm:spPr/>
    </dgm:pt>
    <dgm:pt modelId="{99137896-C7D6-4B9C-B52F-33DE282270D4}" type="pres">
      <dgm:prSet presAssocID="{BEE4080F-B917-4369-B1C6-A444B8994119}" presName="composite3" presStyleCnt="0"/>
      <dgm:spPr/>
    </dgm:pt>
    <dgm:pt modelId="{C21084E2-E4C7-4190-B0FA-784F6A3E7FE3}" type="pres">
      <dgm:prSet presAssocID="{BEE4080F-B917-4369-B1C6-A444B8994119}" presName="background3" presStyleLbl="node3" presStyleIdx="0" presStyleCnt="2"/>
      <dgm:spPr/>
    </dgm:pt>
    <dgm:pt modelId="{D3A35CF3-9D47-40F2-AC7A-6AB002DEF5C6}" type="pres">
      <dgm:prSet presAssocID="{BEE4080F-B917-4369-B1C6-A444B8994119}" presName="text3" presStyleLbl="fgAcc3" presStyleIdx="0" presStyleCnt="2" custScaleX="117604">
        <dgm:presLayoutVars>
          <dgm:chPref val="3"/>
        </dgm:presLayoutVars>
      </dgm:prSet>
      <dgm:spPr/>
      <dgm:t>
        <a:bodyPr/>
        <a:lstStyle/>
        <a:p>
          <a:endParaRPr lang="ru-RU"/>
        </a:p>
      </dgm:t>
    </dgm:pt>
    <dgm:pt modelId="{F5B7956A-C5E3-4CF1-8B32-457196DB3B74}" type="pres">
      <dgm:prSet presAssocID="{BEE4080F-B917-4369-B1C6-A444B8994119}" presName="hierChild4" presStyleCnt="0"/>
      <dgm:spPr/>
    </dgm:pt>
    <dgm:pt modelId="{06C25495-23D8-43A5-B492-B4FD48F5A517}" type="pres">
      <dgm:prSet presAssocID="{ECF1C401-87AE-4D38-9B25-E9ABD5E71C88}" presName="Name23" presStyleLbl="parChTrans1D4" presStyleIdx="0" presStyleCnt="4"/>
      <dgm:spPr/>
      <dgm:t>
        <a:bodyPr/>
        <a:lstStyle/>
        <a:p>
          <a:endParaRPr lang="ru-RU"/>
        </a:p>
      </dgm:t>
    </dgm:pt>
    <dgm:pt modelId="{549B9BCD-8B65-4A33-8873-7CE35156C4E4}" type="pres">
      <dgm:prSet presAssocID="{90E6499E-86FB-44EC-9C14-A9F6F31D3C27}" presName="hierRoot4" presStyleCnt="0"/>
      <dgm:spPr/>
    </dgm:pt>
    <dgm:pt modelId="{9D29DE13-CE1D-4039-841B-B49C903DA0F4}" type="pres">
      <dgm:prSet presAssocID="{90E6499E-86FB-44EC-9C14-A9F6F31D3C27}" presName="composite4" presStyleCnt="0"/>
      <dgm:spPr/>
    </dgm:pt>
    <dgm:pt modelId="{27229664-9BC7-4275-A8E6-8244E68FAAEC}" type="pres">
      <dgm:prSet presAssocID="{90E6499E-86FB-44EC-9C14-A9F6F31D3C27}" presName="background4" presStyleLbl="node4" presStyleIdx="0" presStyleCnt="4"/>
      <dgm:spPr/>
      <dgm:t>
        <a:bodyPr/>
        <a:lstStyle/>
        <a:p>
          <a:endParaRPr lang="ru-RU"/>
        </a:p>
      </dgm:t>
    </dgm:pt>
    <dgm:pt modelId="{B74A460F-9978-4CE4-ACF4-4F3950B9DFDC}" type="pres">
      <dgm:prSet presAssocID="{90E6499E-86FB-44EC-9C14-A9F6F31D3C27}" presName="text4" presStyleLbl="fgAcc4" presStyleIdx="0" presStyleCnt="4">
        <dgm:presLayoutVars>
          <dgm:chPref val="3"/>
        </dgm:presLayoutVars>
      </dgm:prSet>
      <dgm:spPr/>
      <dgm:t>
        <a:bodyPr/>
        <a:lstStyle/>
        <a:p>
          <a:endParaRPr lang="ru-RU"/>
        </a:p>
      </dgm:t>
    </dgm:pt>
    <dgm:pt modelId="{CB51E00E-0799-4BE7-A626-2AE0407F2289}" type="pres">
      <dgm:prSet presAssocID="{90E6499E-86FB-44EC-9C14-A9F6F31D3C27}" presName="hierChild5" presStyleCnt="0"/>
      <dgm:spPr/>
    </dgm:pt>
    <dgm:pt modelId="{6E39E756-8B7E-467B-BEBD-19FE8275C54B}" type="pres">
      <dgm:prSet presAssocID="{DF17D0C8-FBC8-4DA3-B4BB-88389CA19DD7}" presName="Name23" presStyleLbl="parChTrans1D4" presStyleIdx="1" presStyleCnt="4"/>
      <dgm:spPr/>
      <dgm:t>
        <a:bodyPr/>
        <a:lstStyle/>
        <a:p>
          <a:endParaRPr lang="ru-RU"/>
        </a:p>
      </dgm:t>
    </dgm:pt>
    <dgm:pt modelId="{5B3B4E49-A636-43B9-A3EA-A4D5AF241BC2}" type="pres">
      <dgm:prSet presAssocID="{B76D0FB7-078C-4250-BEE1-008554FBF244}" presName="hierRoot4" presStyleCnt="0"/>
      <dgm:spPr/>
    </dgm:pt>
    <dgm:pt modelId="{C69AA3B4-98C5-424C-A343-0C4CDBC9D136}" type="pres">
      <dgm:prSet presAssocID="{B76D0FB7-078C-4250-BEE1-008554FBF244}" presName="composite4" presStyleCnt="0"/>
      <dgm:spPr/>
    </dgm:pt>
    <dgm:pt modelId="{3E8BAFE4-9EFC-4CCC-9864-37C319C9EF07}" type="pres">
      <dgm:prSet presAssocID="{B76D0FB7-078C-4250-BEE1-008554FBF244}" presName="background4" presStyleLbl="node4" presStyleIdx="1" presStyleCnt="4"/>
      <dgm:spPr/>
    </dgm:pt>
    <dgm:pt modelId="{5C657B04-976A-4D3B-9B33-054817F2D1E9}" type="pres">
      <dgm:prSet presAssocID="{B76D0FB7-078C-4250-BEE1-008554FBF244}" presName="text4" presStyleLbl="fgAcc4" presStyleIdx="1" presStyleCnt="4" custScaleX="117578">
        <dgm:presLayoutVars>
          <dgm:chPref val="3"/>
        </dgm:presLayoutVars>
      </dgm:prSet>
      <dgm:spPr/>
      <dgm:t>
        <a:bodyPr/>
        <a:lstStyle/>
        <a:p>
          <a:endParaRPr lang="ru-RU"/>
        </a:p>
      </dgm:t>
    </dgm:pt>
    <dgm:pt modelId="{A76ADF98-E4EA-40B2-B35F-623BE993D520}" type="pres">
      <dgm:prSet presAssocID="{B76D0FB7-078C-4250-BEE1-008554FBF244}" presName="hierChild5" presStyleCnt="0"/>
      <dgm:spPr/>
    </dgm:pt>
    <dgm:pt modelId="{B179FEE9-45B8-4026-9F9F-A80DF632AE3E}" type="pres">
      <dgm:prSet presAssocID="{2673081F-DE40-4CF0-BE8E-D97DDBC8D5E4}" presName="Name10" presStyleLbl="parChTrans1D2" presStyleIdx="1" presStyleCnt="2"/>
      <dgm:spPr/>
      <dgm:t>
        <a:bodyPr/>
        <a:lstStyle/>
        <a:p>
          <a:endParaRPr lang="ru-RU"/>
        </a:p>
      </dgm:t>
    </dgm:pt>
    <dgm:pt modelId="{047FA148-2BC2-4E2A-ABFB-3C4E92790B7A}" type="pres">
      <dgm:prSet presAssocID="{3690219D-2BED-4772-874F-F97C2B7E010E}" presName="hierRoot2" presStyleCnt="0"/>
      <dgm:spPr/>
    </dgm:pt>
    <dgm:pt modelId="{EAFE074A-F7F9-49AD-A7AD-0D590740F02C}" type="pres">
      <dgm:prSet presAssocID="{3690219D-2BED-4772-874F-F97C2B7E010E}" presName="composite2" presStyleCnt="0"/>
      <dgm:spPr/>
    </dgm:pt>
    <dgm:pt modelId="{F890C421-03A7-48F3-AAC2-2415A616F241}" type="pres">
      <dgm:prSet presAssocID="{3690219D-2BED-4772-874F-F97C2B7E010E}" presName="background2" presStyleLbl="node2" presStyleIdx="1" presStyleCnt="2"/>
      <dgm:spPr/>
    </dgm:pt>
    <dgm:pt modelId="{93D1A65B-0D36-435E-94D5-BB15731638C2}" type="pres">
      <dgm:prSet presAssocID="{3690219D-2BED-4772-874F-F97C2B7E010E}" presName="text2" presStyleLbl="fgAcc2" presStyleIdx="1" presStyleCnt="2" custScaleX="142047">
        <dgm:presLayoutVars>
          <dgm:chPref val="3"/>
        </dgm:presLayoutVars>
      </dgm:prSet>
      <dgm:spPr/>
      <dgm:t>
        <a:bodyPr/>
        <a:lstStyle/>
        <a:p>
          <a:endParaRPr lang="ru-RU"/>
        </a:p>
      </dgm:t>
    </dgm:pt>
    <dgm:pt modelId="{3DEA0D14-C0AB-4021-B8C1-0BDF495D673E}" type="pres">
      <dgm:prSet presAssocID="{3690219D-2BED-4772-874F-F97C2B7E010E}" presName="hierChild3" presStyleCnt="0"/>
      <dgm:spPr/>
    </dgm:pt>
    <dgm:pt modelId="{0DC46592-CAA2-4011-93EC-0625FAB95953}" type="pres">
      <dgm:prSet presAssocID="{EE1CFB96-D0B6-4654-B2A9-C5D0A7A42361}" presName="Name17" presStyleLbl="parChTrans1D3" presStyleIdx="1" presStyleCnt="2"/>
      <dgm:spPr/>
      <dgm:t>
        <a:bodyPr/>
        <a:lstStyle/>
        <a:p>
          <a:endParaRPr lang="ru-RU"/>
        </a:p>
      </dgm:t>
    </dgm:pt>
    <dgm:pt modelId="{38510CFD-5EDB-43D9-ACD3-D415348C03C6}" type="pres">
      <dgm:prSet presAssocID="{2C2CFC27-9D33-4BF7-BBE9-71DBECAAF0C4}" presName="hierRoot3" presStyleCnt="0"/>
      <dgm:spPr/>
    </dgm:pt>
    <dgm:pt modelId="{6FE0EBAE-7F3E-428B-9DD5-3D248DA0BAD5}" type="pres">
      <dgm:prSet presAssocID="{2C2CFC27-9D33-4BF7-BBE9-71DBECAAF0C4}" presName="composite3" presStyleCnt="0"/>
      <dgm:spPr/>
    </dgm:pt>
    <dgm:pt modelId="{9AEAEF0D-12AA-4895-93F3-564D8FAB86BC}" type="pres">
      <dgm:prSet presAssocID="{2C2CFC27-9D33-4BF7-BBE9-71DBECAAF0C4}" presName="background3" presStyleLbl="node3" presStyleIdx="1" presStyleCnt="2"/>
      <dgm:spPr/>
    </dgm:pt>
    <dgm:pt modelId="{065E8114-CCE9-4B68-A9EF-6CF5AEB15C33}" type="pres">
      <dgm:prSet presAssocID="{2C2CFC27-9D33-4BF7-BBE9-71DBECAAF0C4}" presName="text3" presStyleLbl="fgAcc3" presStyleIdx="1" presStyleCnt="2">
        <dgm:presLayoutVars>
          <dgm:chPref val="3"/>
        </dgm:presLayoutVars>
      </dgm:prSet>
      <dgm:spPr/>
      <dgm:t>
        <a:bodyPr/>
        <a:lstStyle/>
        <a:p>
          <a:endParaRPr lang="ru-RU"/>
        </a:p>
      </dgm:t>
    </dgm:pt>
    <dgm:pt modelId="{69CE9CDB-F479-40B7-B05C-9027EA89C6A7}" type="pres">
      <dgm:prSet presAssocID="{2C2CFC27-9D33-4BF7-BBE9-71DBECAAF0C4}" presName="hierChild4" presStyleCnt="0"/>
      <dgm:spPr/>
    </dgm:pt>
    <dgm:pt modelId="{38C6F76E-EFDC-482D-8312-0B5E3F94C8EC}" type="pres">
      <dgm:prSet presAssocID="{4F3BAA9E-F432-4AF0-9028-1B81922F5E7A}" presName="Name23" presStyleLbl="parChTrans1D4" presStyleIdx="2" presStyleCnt="4"/>
      <dgm:spPr/>
      <dgm:t>
        <a:bodyPr/>
        <a:lstStyle/>
        <a:p>
          <a:endParaRPr lang="ru-RU"/>
        </a:p>
      </dgm:t>
    </dgm:pt>
    <dgm:pt modelId="{02765F0F-1CB9-4410-AF03-AAFD1747F8BB}" type="pres">
      <dgm:prSet presAssocID="{EA8A4E83-3D5A-4F20-AC56-65E47EA55DAC}" presName="hierRoot4" presStyleCnt="0"/>
      <dgm:spPr/>
    </dgm:pt>
    <dgm:pt modelId="{82210560-1280-4A7B-A43A-FEDBA177A97D}" type="pres">
      <dgm:prSet presAssocID="{EA8A4E83-3D5A-4F20-AC56-65E47EA55DAC}" presName="composite4" presStyleCnt="0"/>
      <dgm:spPr/>
    </dgm:pt>
    <dgm:pt modelId="{AFF0A27F-CA35-439E-9611-3EC95FC28FD7}" type="pres">
      <dgm:prSet presAssocID="{EA8A4E83-3D5A-4F20-AC56-65E47EA55DAC}" presName="background4" presStyleLbl="node4" presStyleIdx="2" presStyleCnt="4"/>
      <dgm:spPr/>
    </dgm:pt>
    <dgm:pt modelId="{6424429B-8AF5-4816-9D17-1CC9EFEAE6DE}" type="pres">
      <dgm:prSet presAssocID="{EA8A4E83-3D5A-4F20-AC56-65E47EA55DAC}" presName="text4" presStyleLbl="fgAcc4" presStyleIdx="2" presStyleCnt="4">
        <dgm:presLayoutVars>
          <dgm:chPref val="3"/>
        </dgm:presLayoutVars>
      </dgm:prSet>
      <dgm:spPr/>
      <dgm:t>
        <a:bodyPr/>
        <a:lstStyle/>
        <a:p>
          <a:endParaRPr lang="ru-RU"/>
        </a:p>
      </dgm:t>
    </dgm:pt>
    <dgm:pt modelId="{41422A97-FE8D-4680-9231-6FC99B0D7972}" type="pres">
      <dgm:prSet presAssocID="{EA8A4E83-3D5A-4F20-AC56-65E47EA55DAC}" presName="hierChild5" presStyleCnt="0"/>
      <dgm:spPr/>
    </dgm:pt>
    <dgm:pt modelId="{1A004BE8-D6AD-415F-B34C-77E50618A7B6}" type="pres">
      <dgm:prSet presAssocID="{B8051D03-AA94-4E7B-BF98-371AFAEE7623}" presName="Name23" presStyleLbl="parChTrans1D4" presStyleIdx="3" presStyleCnt="4"/>
      <dgm:spPr/>
      <dgm:t>
        <a:bodyPr/>
        <a:lstStyle/>
        <a:p>
          <a:endParaRPr lang="ru-RU"/>
        </a:p>
      </dgm:t>
    </dgm:pt>
    <dgm:pt modelId="{157AFFDD-4101-4B48-BF76-EE2D7FEA16C3}" type="pres">
      <dgm:prSet presAssocID="{E8C79937-E331-4A4F-B69F-FED438480B6A}" presName="hierRoot4" presStyleCnt="0"/>
      <dgm:spPr/>
    </dgm:pt>
    <dgm:pt modelId="{BCED32FD-F2EC-4B2C-843E-ACBF824BDEF1}" type="pres">
      <dgm:prSet presAssocID="{E8C79937-E331-4A4F-B69F-FED438480B6A}" presName="composite4" presStyleCnt="0"/>
      <dgm:spPr/>
    </dgm:pt>
    <dgm:pt modelId="{82B6D71A-E743-4B7F-AB6E-ABFD91EDDE1F}" type="pres">
      <dgm:prSet presAssocID="{E8C79937-E331-4A4F-B69F-FED438480B6A}" presName="background4" presStyleLbl="node4" presStyleIdx="3" presStyleCnt="4"/>
      <dgm:spPr/>
    </dgm:pt>
    <dgm:pt modelId="{A086C657-1358-4CDF-8330-9ACE32712232}" type="pres">
      <dgm:prSet presAssocID="{E8C79937-E331-4A4F-B69F-FED438480B6A}" presName="text4" presStyleLbl="fgAcc4" presStyleIdx="3" presStyleCnt="4" custScaleX="114095">
        <dgm:presLayoutVars>
          <dgm:chPref val="3"/>
        </dgm:presLayoutVars>
      </dgm:prSet>
      <dgm:spPr/>
      <dgm:t>
        <a:bodyPr/>
        <a:lstStyle/>
        <a:p>
          <a:endParaRPr lang="ru-RU"/>
        </a:p>
      </dgm:t>
    </dgm:pt>
    <dgm:pt modelId="{DCF8CA52-24BF-4538-8646-106DF9826525}" type="pres">
      <dgm:prSet presAssocID="{E8C79937-E331-4A4F-B69F-FED438480B6A}" presName="hierChild5" presStyleCnt="0"/>
      <dgm:spPr/>
    </dgm:pt>
  </dgm:ptLst>
  <dgm:cxnLst>
    <dgm:cxn modelId="{83D24B4A-905A-44AF-8838-CEEBFDAB4EF6}" type="presOf" srcId="{B8051D03-AA94-4E7B-BF98-371AFAEE7623}" destId="{1A004BE8-D6AD-415F-B34C-77E50618A7B6}" srcOrd="0" destOrd="0" presId="urn:microsoft.com/office/officeart/2005/8/layout/hierarchy1"/>
    <dgm:cxn modelId="{12D6DF79-2CF8-4F19-B6EF-970955290A01}" type="presOf" srcId="{4F3BAA9E-F432-4AF0-9028-1B81922F5E7A}" destId="{38C6F76E-EFDC-482D-8312-0B5E3F94C8EC}" srcOrd="0" destOrd="0" presId="urn:microsoft.com/office/officeart/2005/8/layout/hierarchy1"/>
    <dgm:cxn modelId="{7CAA0C58-3F2E-49F1-9D28-6C86C6EB5EAA}" srcId="{2C2CFC27-9D33-4BF7-BBE9-71DBECAAF0C4}" destId="{EA8A4E83-3D5A-4F20-AC56-65E47EA55DAC}" srcOrd="0" destOrd="0" parTransId="{4F3BAA9E-F432-4AF0-9028-1B81922F5E7A}" sibTransId="{761B7F97-1659-4F6F-B7C0-68AFD23B4D59}"/>
    <dgm:cxn modelId="{1D47C23D-3BE3-4F79-ADEF-E3108B965DA5}" type="presOf" srcId="{BEE4080F-B917-4369-B1C6-A444B8994119}" destId="{D3A35CF3-9D47-40F2-AC7A-6AB002DEF5C6}" srcOrd="0" destOrd="0" presId="urn:microsoft.com/office/officeart/2005/8/layout/hierarchy1"/>
    <dgm:cxn modelId="{757B22CF-0474-479E-B205-86C0E3ACB801}" type="presOf" srcId="{2673081F-DE40-4CF0-BE8E-D97DDBC8D5E4}" destId="{B179FEE9-45B8-4026-9F9F-A80DF632AE3E}" srcOrd="0" destOrd="0" presId="urn:microsoft.com/office/officeart/2005/8/layout/hierarchy1"/>
    <dgm:cxn modelId="{FB951B66-1027-4CB3-A462-18CE4877453A}" srcId="{3690219D-2BED-4772-874F-F97C2B7E010E}" destId="{2C2CFC27-9D33-4BF7-BBE9-71DBECAAF0C4}" srcOrd="0" destOrd="0" parTransId="{EE1CFB96-D0B6-4654-B2A9-C5D0A7A42361}" sibTransId="{D98AED4B-A1C4-4EB8-8C3A-682450904855}"/>
    <dgm:cxn modelId="{F5FA0FE7-C67C-4726-BF07-1818BA60A799}" type="presOf" srcId="{EA8A4E83-3D5A-4F20-AC56-65E47EA55DAC}" destId="{6424429B-8AF5-4816-9D17-1CC9EFEAE6DE}" srcOrd="0" destOrd="0" presId="urn:microsoft.com/office/officeart/2005/8/layout/hierarchy1"/>
    <dgm:cxn modelId="{E6EFFC45-2409-471E-9DD2-097AC99ABBB2}" srcId="{BEE4080F-B917-4369-B1C6-A444B8994119}" destId="{B76D0FB7-078C-4250-BEE1-008554FBF244}" srcOrd="1" destOrd="0" parTransId="{DF17D0C8-FBC8-4DA3-B4BB-88389CA19DD7}" sibTransId="{1F5E690F-89F1-42E0-A97E-6E2B81D78CB7}"/>
    <dgm:cxn modelId="{10367F42-B550-4179-B4FA-5F219E56F91A}" srcId="{F740F31F-2A76-4869-B653-10D647D0A889}" destId="{BEE4080F-B917-4369-B1C6-A444B8994119}" srcOrd="0" destOrd="0" parTransId="{A572EFB7-D692-4FA8-93AC-727EE52DA585}" sibTransId="{72A57E61-26B6-4C9B-B7EC-49F5EFE5C72D}"/>
    <dgm:cxn modelId="{105BB0A0-D1C5-46FF-9FC6-DF0CC3788499}" srcId="{2C2CFC27-9D33-4BF7-BBE9-71DBECAAF0C4}" destId="{E8C79937-E331-4A4F-B69F-FED438480B6A}" srcOrd="1" destOrd="0" parTransId="{B8051D03-AA94-4E7B-BF98-371AFAEE7623}" sibTransId="{6F608789-459E-483D-8709-22CC9A3E1FF4}"/>
    <dgm:cxn modelId="{207D9354-6D7D-46AC-87EA-4D9F318ED46F}" type="presOf" srcId="{8108C18D-68EE-487D-AF91-8291B12768A1}" destId="{737A935C-EF75-464B-8AA7-8CD3D691C5EA}" srcOrd="0" destOrd="0" presId="urn:microsoft.com/office/officeart/2005/8/layout/hierarchy1"/>
    <dgm:cxn modelId="{D770E61E-A686-4E52-A122-743DA496DA7F}" type="presOf" srcId="{EE1CFB96-D0B6-4654-B2A9-C5D0A7A42361}" destId="{0DC46592-CAA2-4011-93EC-0625FAB95953}" srcOrd="0" destOrd="0" presId="urn:microsoft.com/office/officeart/2005/8/layout/hierarchy1"/>
    <dgm:cxn modelId="{D5548486-06E2-42BA-A767-E033FBAA5B18}" type="presOf" srcId="{3434CC81-7542-4BB1-9B33-4C093EBC149D}" destId="{BC162D5A-323E-40BB-962D-9D6D1D1119DA}" srcOrd="0" destOrd="0" presId="urn:microsoft.com/office/officeart/2005/8/layout/hierarchy1"/>
    <dgm:cxn modelId="{75604F4B-D8AE-46E8-B27E-0E44D62671DE}" type="presOf" srcId="{3690219D-2BED-4772-874F-F97C2B7E010E}" destId="{93D1A65B-0D36-435E-94D5-BB15731638C2}" srcOrd="0" destOrd="0" presId="urn:microsoft.com/office/officeart/2005/8/layout/hierarchy1"/>
    <dgm:cxn modelId="{D6D7F206-FEAE-4DAC-B805-C506B4805C4F}" srcId="{8108C18D-68EE-487D-AF91-8291B12768A1}" destId="{F740F31F-2A76-4869-B653-10D647D0A889}" srcOrd="0" destOrd="0" parTransId="{44F4D2A6-A6BA-4D02-AC23-BC102DC1F429}" sibTransId="{6ED77B5E-0428-4428-97B3-E165F37A7DD4}"/>
    <dgm:cxn modelId="{B37D70ED-222F-44E7-81C2-BD407D70252E}" type="presOf" srcId="{F740F31F-2A76-4869-B653-10D647D0A889}" destId="{FA92CA55-D57B-4FBD-AF86-4F6BEB9773E2}" srcOrd="0" destOrd="0" presId="urn:microsoft.com/office/officeart/2005/8/layout/hierarchy1"/>
    <dgm:cxn modelId="{80C14B49-D0B5-4B65-8B65-73747D8DD9E1}" type="presOf" srcId="{DF17D0C8-FBC8-4DA3-B4BB-88389CA19DD7}" destId="{6E39E756-8B7E-467B-BEBD-19FE8275C54B}" srcOrd="0" destOrd="0" presId="urn:microsoft.com/office/officeart/2005/8/layout/hierarchy1"/>
    <dgm:cxn modelId="{37A1A276-A608-4DD2-A0C3-7F35CB4A3B76}" srcId="{8108C18D-68EE-487D-AF91-8291B12768A1}" destId="{3690219D-2BED-4772-874F-F97C2B7E010E}" srcOrd="1" destOrd="0" parTransId="{2673081F-DE40-4CF0-BE8E-D97DDBC8D5E4}" sibTransId="{97ACB207-FCEA-4510-8FD3-8941161964FB}"/>
    <dgm:cxn modelId="{4D93151B-3E75-4D68-B7EF-CDFC85924CDC}" type="presOf" srcId="{A572EFB7-D692-4FA8-93AC-727EE52DA585}" destId="{598B6BCB-2687-4785-A8C1-C2EF33E8B86C}" srcOrd="0" destOrd="0" presId="urn:microsoft.com/office/officeart/2005/8/layout/hierarchy1"/>
    <dgm:cxn modelId="{8211D8EC-38BC-4223-A490-1B7A8901308A}" type="presOf" srcId="{2C2CFC27-9D33-4BF7-BBE9-71DBECAAF0C4}" destId="{065E8114-CCE9-4B68-A9EF-6CF5AEB15C33}" srcOrd="0" destOrd="0" presId="urn:microsoft.com/office/officeart/2005/8/layout/hierarchy1"/>
    <dgm:cxn modelId="{5350F5A6-96EC-4DFE-9666-E4BF57AA2CAB}" type="presOf" srcId="{B76D0FB7-078C-4250-BEE1-008554FBF244}" destId="{5C657B04-976A-4D3B-9B33-054817F2D1E9}" srcOrd="0" destOrd="0" presId="urn:microsoft.com/office/officeart/2005/8/layout/hierarchy1"/>
    <dgm:cxn modelId="{4B29B5D7-1C1F-43E3-A098-084325F53D6D}" srcId="{BEE4080F-B917-4369-B1C6-A444B8994119}" destId="{90E6499E-86FB-44EC-9C14-A9F6F31D3C27}" srcOrd="0" destOrd="0" parTransId="{ECF1C401-87AE-4D38-9B25-E9ABD5E71C88}" sibTransId="{1A0F027D-E2E1-4678-A84F-0E78DEE66028}"/>
    <dgm:cxn modelId="{09C080A9-382E-429D-B823-600D1B05D0B9}" type="presOf" srcId="{44F4D2A6-A6BA-4D02-AC23-BC102DC1F429}" destId="{E159D9CF-6D8E-490E-B3B6-827357A0F398}" srcOrd="0" destOrd="0" presId="urn:microsoft.com/office/officeart/2005/8/layout/hierarchy1"/>
    <dgm:cxn modelId="{8BF3EFBF-5FC2-467B-B199-8EBEC458042C}" type="presOf" srcId="{E8C79937-E331-4A4F-B69F-FED438480B6A}" destId="{A086C657-1358-4CDF-8330-9ACE32712232}" srcOrd="0" destOrd="0" presId="urn:microsoft.com/office/officeart/2005/8/layout/hierarchy1"/>
    <dgm:cxn modelId="{64FBFFB3-0268-4DC6-8C9A-2E627FD53F88}" type="presOf" srcId="{90E6499E-86FB-44EC-9C14-A9F6F31D3C27}" destId="{B74A460F-9978-4CE4-ACF4-4F3950B9DFDC}" srcOrd="0" destOrd="0" presId="urn:microsoft.com/office/officeart/2005/8/layout/hierarchy1"/>
    <dgm:cxn modelId="{3929FA94-3AB5-4718-9BD7-3F5D548B17DF}" type="presOf" srcId="{ECF1C401-87AE-4D38-9B25-E9ABD5E71C88}" destId="{06C25495-23D8-43A5-B492-B4FD48F5A517}" srcOrd="0" destOrd="0" presId="urn:microsoft.com/office/officeart/2005/8/layout/hierarchy1"/>
    <dgm:cxn modelId="{D71679F5-DFFA-4D59-A49F-507DB6CEF7B4}" srcId="{3434CC81-7542-4BB1-9B33-4C093EBC149D}" destId="{8108C18D-68EE-487D-AF91-8291B12768A1}" srcOrd="0" destOrd="0" parTransId="{EED27D14-E977-42DF-AB24-F88CBD5C3AC8}" sibTransId="{49CD8C0A-A68D-423A-928C-333668265DD1}"/>
    <dgm:cxn modelId="{798B4108-F498-45EF-B80F-DC8BBF426BA6}" type="presParOf" srcId="{BC162D5A-323E-40BB-962D-9D6D1D1119DA}" destId="{9C6D54E4-2906-4D56-90E9-F78CFBF0DC76}" srcOrd="0" destOrd="0" presId="urn:microsoft.com/office/officeart/2005/8/layout/hierarchy1"/>
    <dgm:cxn modelId="{089A133B-5701-4DE2-A0A6-01C6A994BF20}" type="presParOf" srcId="{9C6D54E4-2906-4D56-90E9-F78CFBF0DC76}" destId="{3BC465DF-1C9F-4607-AF8B-2331669B6A76}" srcOrd="0" destOrd="0" presId="urn:microsoft.com/office/officeart/2005/8/layout/hierarchy1"/>
    <dgm:cxn modelId="{C596E68A-C367-49C8-B64D-24C6B675AEC9}" type="presParOf" srcId="{3BC465DF-1C9F-4607-AF8B-2331669B6A76}" destId="{00246227-AF1A-47BE-B490-48A947AC799B}" srcOrd="0" destOrd="0" presId="urn:microsoft.com/office/officeart/2005/8/layout/hierarchy1"/>
    <dgm:cxn modelId="{85913F0B-7BD3-4A64-98CF-4F542F555800}" type="presParOf" srcId="{3BC465DF-1C9F-4607-AF8B-2331669B6A76}" destId="{737A935C-EF75-464B-8AA7-8CD3D691C5EA}" srcOrd="1" destOrd="0" presId="urn:microsoft.com/office/officeart/2005/8/layout/hierarchy1"/>
    <dgm:cxn modelId="{F43347E2-494E-4861-9DBD-374807CB36AE}" type="presParOf" srcId="{9C6D54E4-2906-4D56-90E9-F78CFBF0DC76}" destId="{E24A2369-E1B7-4806-B3EB-9E78E01196FB}" srcOrd="1" destOrd="0" presId="urn:microsoft.com/office/officeart/2005/8/layout/hierarchy1"/>
    <dgm:cxn modelId="{FFFF5115-5CDE-4E4B-9A53-47B6CBFDA951}" type="presParOf" srcId="{E24A2369-E1B7-4806-B3EB-9E78E01196FB}" destId="{E159D9CF-6D8E-490E-B3B6-827357A0F398}" srcOrd="0" destOrd="0" presId="urn:microsoft.com/office/officeart/2005/8/layout/hierarchy1"/>
    <dgm:cxn modelId="{72EDE7F5-9041-44AE-93D1-01CC16A58E74}" type="presParOf" srcId="{E24A2369-E1B7-4806-B3EB-9E78E01196FB}" destId="{86F78FA6-0601-4E02-8E38-5BC569BE2425}" srcOrd="1" destOrd="0" presId="urn:microsoft.com/office/officeart/2005/8/layout/hierarchy1"/>
    <dgm:cxn modelId="{C7CB4E44-DC62-4496-AFEC-6BA80C95474C}" type="presParOf" srcId="{86F78FA6-0601-4E02-8E38-5BC569BE2425}" destId="{80E67074-7076-4A08-A2D6-8A1027A29426}" srcOrd="0" destOrd="0" presId="urn:microsoft.com/office/officeart/2005/8/layout/hierarchy1"/>
    <dgm:cxn modelId="{0A9EB981-0B0D-4498-B480-5B622F6F6658}" type="presParOf" srcId="{80E67074-7076-4A08-A2D6-8A1027A29426}" destId="{14619734-7BAD-42BC-A964-4FD5F5A67D9C}" srcOrd="0" destOrd="0" presId="urn:microsoft.com/office/officeart/2005/8/layout/hierarchy1"/>
    <dgm:cxn modelId="{D1A3BDA3-9E58-4E5C-8BCD-0471B82F937A}" type="presParOf" srcId="{80E67074-7076-4A08-A2D6-8A1027A29426}" destId="{FA92CA55-D57B-4FBD-AF86-4F6BEB9773E2}" srcOrd="1" destOrd="0" presId="urn:microsoft.com/office/officeart/2005/8/layout/hierarchy1"/>
    <dgm:cxn modelId="{090F909A-D80B-4071-81D0-068DD910D327}" type="presParOf" srcId="{86F78FA6-0601-4E02-8E38-5BC569BE2425}" destId="{5DB40D2A-BB8B-45EE-BD3E-60E6FC6DED86}" srcOrd="1" destOrd="0" presId="urn:microsoft.com/office/officeart/2005/8/layout/hierarchy1"/>
    <dgm:cxn modelId="{D45DBFF3-A63A-4B24-8FC9-BF38FA4F93DA}" type="presParOf" srcId="{5DB40D2A-BB8B-45EE-BD3E-60E6FC6DED86}" destId="{598B6BCB-2687-4785-A8C1-C2EF33E8B86C}" srcOrd="0" destOrd="0" presId="urn:microsoft.com/office/officeart/2005/8/layout/hierarchy1"/>
    <dgm:cxn modelId="{B7107A84-DA5F-475C-9A3B-367A25180BEA}" type="presParOf" srcId="{5DB40D2A-BB8B-45EE-BD3E-60E6FC6DED86}" destId="{D4EA9FAC-6F8B-488B-831A-6ED11F40F802}" srcOrd="1" destOrd="0" presId="urn:microsoft.com/office/officeart/2005/8/layout/hierarchy1"/>
    <dgm:cxn modelId="{46429395-9BE2-454B-A927-45C8CA7FA751}" type="presParOf" srcId="{D4EA9FAC-6F8B-488B-831A-6ED11F40F802}" destId="{99137896-C7D6-4B9C-B52F-33DE282270D4}" srcOrd="0" destOrd="0" presId="urn:microsoft.com/office/officeart/2005/8/layout/hierarchy1"/>
    <dgm:cxn modelId="{FF6E7B39-A906-4573-9515-43602E3FBCCB}" type="presParOf" srcId="{99137896-C7D6-4B9C-B52F-33DE282270D4}" destId="{C21084E2-E4C7-4190-B0FA-784F6A3E7FE3}" srcOrd="0" destOrd="0" presId="urn:microsoft.com/office/officeart/2005/8/layout/hierarchy1"/>
    <dgm:cxn modelId="{ABA5D38D-E28A-45D5-9605-4B940459CB1C}" type="presParOf" srcId="{99137896-C7D6-4B9C-B52F-33DE282270D4}" destId="{D3A35CF3-9D47-40F2-AC7A-6AB002DEF5C6}" srcOrd="1" destOrd="0" presId="urn:microsoft.com/office/officeart/2005/8/layout/hierarchy1"/>
    <dgm:cxn modelId="{B2FFB214-3159-4039-9062-648704A8DDD1}" type="presParOf" srcId="{D4EA9FAC-6F8B-488B-831A-6ED11F40F802}" destId="{F5B7956A-C5E3-4CF1-8B32-457196DB3B74}" srcOrd="1" destOrd="0" presId="urn:microsoft.com/office/officeart/2005/8/layout/hierarchy1"/>
    <dgm:cxn modelId="{BCB04427-381E-491C-A885-2AB7BBB16CA9}" type="presParOf" srcId="{F5B7956A-C5E3-4CF1-8B32-457196DB3B74}" destId="{06C25495-23D8-43A5-B492-B4FD48F5A517}" srcOrd="0" destOrd="0" presId="urn:microsoft.com/office/officeart/2005/8/layout/hierarchy1"/>
    <dgm:cxn modelId="{BFD0013F-FE90-447B-A977-64463ABB752F}" type="presParOf" srcId="{F5B7956A-C5E3-4CF1-8B32-457196DB3B74}" destId="{549B9BCD-8B65-4A33-8873-7CE35156C4E4}" srcOrd="1" destOrd="0" presId="urn:microsoft.com/office/officeart/2005/8/layout/hierarchy1"/>
    <dgm:cxn modelId="{957EE3E9-D671-4B0C-8E21-8855DE3D83C4}" type="presParOf" srcId="{549B9BCD-8B65-4A33-8873-7CE35156C4E4}" destId="{9D29DE13-CE1D-4039-841B-B49C903DA0F4}" srcOrd="0" destOrd="0" presId="urn:microsoft.com/office/officeart/2005/8/layout/hierarchy1"/>
    <dgm:cxn modelId="{67540F7B-4D6F-4B56-A193-060235E84504}" type="presParOf" srcId="{9D29DE13-CE1D-4039-841B-B49C903DA0F4}" destId="{27229664-9BC7-4275-A8E6-8244E68FAAEC}" srcOrd="0" destOrd="0" presId="urn:microsoft.com/office/officeart/2005/8/layout/hierarchy1"/>
    <dgm:cxn modelId="{66F7A6E7-8C92-4D2F-858A-923E93DAF7BA}" type="presParOf" srcId="{9D29DE13-CE1D-4039-841B-B49C903DA0F4}" destId="{B74A460F-9978-4CE4-ACF4-4F3950B9DFDC}" srcOrd="1" destOrd="0" presId="urn:microsoft.com/office/officeart/2005/8/layout/hierarchy1"/>
    <dgm:cxn modelId="{83D54FF2-DEC0-4D31-8C6B-7F0F2CD140A8}" type="presParOf" srcId="{549B9BCD-8B65-4A33-8873-7CE35156C4E4}" destId="{CB51E00E-0799-4BE7-A626-2AE0407F2289}" srcOrd="1" destOrd="0" presId="urn:microsoft.com/office/officeart/2005/8/layout/hierarchy1"/>
    <dgm:cxn modelId="{6D6F005B-1839-459F-90A2-EA84F8070A5C}" type="presParOf" srcId="{F5B7956A-C5E3-4CF1-8B32-457196DB3B74}" destId="{6E39E756-8B7E-467B-BEBD-19FE8275C54B}" srcOrd="2" destOrd="0" presId="urn:microsoft.com/office/officeart/2005/8/layout/hierarchy1"/>
    <dgm:cxn modelId="{07F42C88-3D6A-4142-9674-2ABDBE798FCC}" type="presParOf" srcId="{F5B7956A-C5E3-4CF1-8B32-457196DB3B74}" destId="{5B3B4E49-A636-43B9-A3EA-A4D5AF241BC2}" srcOrd="3" destOrd="0" presId="urn:microsoft.com/office/officeart/2005/8/layout/hierarchy1"/>
    <dgm:cxn modelId="{11B67D9E-7D28-4B36-B436-72CA31F21255}" type="presParOf" srcId="{5B3B4E49-A636-43B9-A3EA-A4D5AF241BC2}" destId="{C69AA3B4-98C5-424C-A343-0C4CDBC9D136}" srcOrd="0" destOrd="0" presId="urn:microsoft.com/office/officeart/2005/8/layout/hierarchy1"/>
    <dgm:cxn modelId="{A4C22EFC-EF1C-4583-AD6E-CED2FB8EE0CC}" type="presParOf" srcId="{C69AA3B4-98C5-424C-A343-0C4CDBC9D136}" destId="{3E8BAFE4-9EFC-4CCC-9864-37C319C9EF07}" srcOrd="0" destOrd="0" presId="urn:microsoft.com/office/officeart/2005/8/layout/hierarchy1"/>
    <dgm:cxn modelId="{6433F662-780C-4958-B4AB-AEDE61A10121}" type="presParOf" srcId="{C69AA3B4-98C5-424C-A343-0C4CDBC9D136}" destId="{5C657B04-976A-4D3B-9B33-054817F2D1E9}" srcOrd="1" destOrd="0" presId="urn:microsoft.com/office/officeart/2005/8/layout/hierarchy1"/>
    <dgm:cxn modelId="{D761AC18-7A75-44A0-82B4-AC43460F5D3C}" type="presParOf" srcId="{5B3B4E49-A636-43B9-A3EA-A4D5AF241BC2}" destId="{A76ADF98-E4EA-40B2-B35F-623BE993D520}" srcOrd="1" destOrd="0" presId="urn:microsoft.com/office/officeart/2005/8/layout/hierarchy1"/>
    <dgm:cxn modelId="{4568C917-F48E-4D1C-9208-14C784D36E56}" type="presParOf" srcId="{E24A2369-E1B7-4806-B3EB-9E78E01196FB}" destId="{B179FEE9-45B8-4026-9F9F-A80DF632AE3E}" srcOrd="2" destOrd="0" presId="urn:microsoft.com/office/officeart/2005/8/layout/hierarchy1"/>
    <dgm:cxn modelId="{9ED2FCEA-6488-4A52-A29B-548BDE0F9DB9}" type="presParOf" srcId="{E24A2369-E1B7-4806-B3EB-9E78E01196FB}" destId="{047FA148-2BC2-4E2A-ABFB-3C4E92790B7A}" srcOrd="3" destOrd="0" presId="urn:microsoft.com/office/officeart/2005/8/layout/hierarchy1"/>
    <dgm:cxn modelId="{8655CBAD-726F-437B-85C9-35A6F7B1D0F5}" type="presParOf" srcId="{047FA148-2BC2-4E2A-ABFB-3C4E92790B7A}" destId="{EAFE074A-F7F9-49AD-A7AD-0D590740F02C}" srcOrd="0" destOrd="0" presId="urn:microsoft.com/office/officeart/2005/8/layout/hierarchy1"/>
    <dgm:cxn modelId="{33152753-FD02-4AA9-9159-18908ADFD529}" type="presParOf" srcId="{EAFE074A-F7F9-49AD-A7AD-0D590740F02C}" destId="{F890C421-03A7-48F3-AAC2-2415A616F241}" srcOrd="0" destOrd="0" presId="urn:microsoft.com/office/officeart/2005/8/layout/hierarchy1"/>
    <dgm:cxn modelId="{A0F20339-8EBA-48B4-9BE6-7A8D9E2BF7E9}" type="presParOf" srcId="{EAFE074A-F7F9-49AD-A7AD-0D590740F02C}" destId="{93D1A65B-0D36-435E-94D5-BB15731638C2}" srcOrd="1" destOrd="0" presId="urn:microsoft.com/office/officeart/2005/8/layout/hierarchy1"/>
    <dgm:cxn modelId="{4EE3F268-8B72-4908-9B31-E2454D059469}" type="presParOf" srcId="{047FA148-2BC2-4E2A-ABFB-3C4E92790B7A}" destId="{3DEA0D14-C0AB-4021-B8C1-0BDF495D673E}" srcOrd="1" destOrd="0" presId="urn:microsoft.com/office/officeart/2005/8/layout/hierarchy1"/>
    <dgm:cxn modelId="{202ABFC4-A35D-4DEF-82F3-08ACDBC58EA0}" type="presParOf" srcId="{3DEA0D14-C0AB-4021-B8C1-0BDF495D673E}" destId="{0DC46592-CAA2-4011-93EC-0625FAB95953}" srcOrd="0" destOrd="0" presId="urn:microsoft.com/office/officeart/2005/8/layout/hierarchy1"/>
    <dgm:cxn modelId="{F8D1D4DD-FD98-45B2-B15F-028F9C1704E3}" type="presParOf" srcId="{3DEA0D14-C0AB-4021-B8C1-0BDF495D673E}" destId="{38510CFD-5EDB-43D9-ACD3-D415348C03C6}" srcOrd="1" destOrd="0" presId="urn:microsoft.com/office/officeart/2005/8/layout/hierarchy1"/>
    <dgm:cxn modelId="{F02E67F7-1738-4522-B2A5-76FC176FAC45}" type="presParOf" srcId="{38510CFD-5EDB-43D9-ACD3-D415348C03C6}" destId="{6FE0EBAE-7F3E-428B-9DD5-3D248DA0BAD5}" srcOrd="0" destOrd="0" presId="urn:microsoft.com/office/officeart/2005/8/layout/hierarchy1"/>
    <dgm:cxn modelId="{704E19AA-5866-4790-B874-9732BEEF48FC}" type="presParOf" srcId="{6FE0EBAE-7F3E-428B-9DD5-3D248DA0BAD5}" destId="{9AEAEF0D-12AA-4895-93F3-564D8FAB86BC}" srcOrd="0" destOrd="0" presId="urn:microsoft.com/office/officeart/2005/8/layout/hierarchy1"/>
    <dgm:cxn modelId="{11D39B62-E13E-4481-B1C6-FA491DD6C762}" type="presParOf" srcId="{6FE0EBAE-7F3E-428B-9DD5-3D248DA0BAD5}" destId="{065E8114-CCE9-4B68-A9EF-6CF5AEB15C33}" srcOrd="1" destOrd="0" presId="urn:microsoft.com/office/officeart/2005/8/layout/hierarchy1"/>
    <dgm:cxn modelId="{45EBA7C0-B311-4558-A810-C94C5BBF274C}" type="presParOf" srcId="{38510CFD-5EDB-43D9-ACD3-D415348C03C6}" destId="{69CE9CDB-F479-40B7-B05C-9027EA89C6A7}" srcOrd="1" destOrd="0" presId="urn:microsoft.com/office/officeart/2005/8/layout/hierarchy1"/>
    <dgm:cxn modelId="{62C95C27-CC2D-40DA-9682-3C0C26E102B5}" type="presParOf" srcId="{69CE9CDB-F479-40B7-B05C-9027EA89C6A7}" destId="{38C6F76E-EFDC-482D-8312-0B5E3F94C8EC}" srcOrd="0" destOrd="0" presId="urn:microsoft.com/office/officeart/2005/8/layout/hierarchy1"/>
    <dgm:cxn modelId="{59A834FE-5051-407C-9D8F-FA04BA2F091B}" type="presParOf" srcId="{69CE9CDB-F479-40B7-B05C-9027EA89C6A7}" destId="{02765F0F-1CB9-4410-AF03-AAFD1747F8BB}" srcOrd="1" destOrd="0" presId="urn:microsoft.com/office/officeart/2005/8/layout/hierarchy1"/>
    <dgm:cxn modelId="{09787BB3-EF7C-4D57-BAB5-E64B5B0A8AE7}" type="presParOf" srcId="{02765F0F-1CB9-4410-AF03-AAFD1747F8BB}" destId="{82210560-1280-4A7B-A43A-FEDBA177A97D}" srcOrd="0" destOrd="0" presId="urn:microsoft.com/office/officeart/2005/8/layout/hierarchy1"/>
    <dgm:cxn modelId="{801C2100-14D3-44C0-8F78-14D68A534316}" type="presParOf" srcId="{82210560-1280-4A7B-A43A-FEDBA177A97D}" destId="{AFF0A27F-CA35-439E-9611-3EC95FC28FD7}" srcOrd="0" destOrd="0" presId="urn:microsoft.com/office/officeart/2005/8/layout/hierarchy1"/>
    <dgm:cxn modelId="{48394D5F-1DAB-47AF-A7BB-B516BBCD3D39}" type="presParOf" srcId="{82210560-1280-4A7B-A43A-FEDBA177A97D}" destId="{6424429B-8AF5-4816-9D17-1CC9EFEAE6DE}" srcOrd="1" destOrd="0" presId="urn:microsoft.com/office/officeart/2005/8/layout/hierarchy1"/>
    <dgm:cxn modelId="{87E7636B-B7FA-4FC7-8482-D25DDD156DAA}" type="presParOf" srcId="{02765F0F-1CB9-4410-AF03-AAFD1747F8BB}" destId="{41422A97-FE8D-4680-9231-6FC99B0D7972}" srcOrd="1" destOrd="0" presId="urn:microsoft.com/office/officeart/2005/8/layout/hierarchy1"/>
    <dgm:cxn modelId="{D790F8FD-C328-4E9E-9C66-6CBDC220C3B3}" type="presParOf" srcId="{69CE9CDB-F479-40B7-B05C-9027EA89C6A7}" destId="{1A004BE8-D6AD-415F-B34C-77E50618A7B6}" srcOrd="2" destOrd="0" presId="urn:microsoft.com/office/officeart/2005/8/layout/hierarchy1"/>
    <dgm:cxn modelId="{AAE039F8-A1A0-475C-9BA0-78FBD971F76B}" type="presParOf" srcId="{69CE9CDB-F479-40B7-B05C-9027EA89C6A7}" destId="{157AFFDD-4101-4B48-BF76-EE2D7FEA16C3}" srcOrd="3" destOrd="0" presId="urn:microsoft.com/office/officeart/2005/8/layout/hierarchy1"/>
    <dgm:cxn modelId="{D254DC6E-583E-4759-80FF-34B8F273173D}" type="presParOf" srcId="{157AFFDD-4101-4B48-BF76-EE2D7FEA16C3}" destId="{BCED32FD-F2EC-4B2C-843E-ACBF824BDEF1}" srcOrd="0" destOrd="0" presId="urn:microsoft.com/office/officeart/2005/8/layout/hierarchy1"/>
    <dgm:cxn modelId="{C7242967-F811-4506-8BCB-C1CC5771FE2F}" type="presParOf" srcId="{BCED32FD-F2EC-4B2C-843E-ACBF824BDEF1}" destId="{82B6D71A-E743-4B7F-AB6E-ABFD91EDDE1F}" srcOrd="0" destOrd="0" presId="urn:microsoft.com/office/officeart/2005/8/layout/hierarchy1"/>
    <dgm:cxn modelId="{B02C75AB-6D93-4CFC-AD09-A36DBE58AA65}" type="presParOf" srcId="{BCED32FD-F2EC-4B2C-843E-ACBF824BDEF1}" destId="{A086C657-1358-4CDF-8330-9ACE32712232}" srcOrd="1" destOrd="0" presId="urn:microsoft.com/office/officeart/2005/8/layout/hierarchy1"/>
    <dgm:cxn modelId="{636CFD9C-893B-4F92-816B-8DDF72677B47}" type="presParOf" srcId="{157AFFDD-4101-4B48-BF76-EE2D7FEA16C3}" destId="{DCF8CA52-24BF-4538-8646-106DF98265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04BE8-D6AD-415F-B34C-77E50618A7B6}">
      <dsp:nvSpPr>
        <dsp:cNvPr id="0" name=""/>
        <dsp:cNvSpPr/>
      </dsp:nvSpPr>
      <dsp:spPr>
        <a:xfrm>
          <a:off x="3945441" y="2568272"/>
          <a:ext cx="630699" cy="300155"/>
        </a:xfrm>
        <a:custGeom>
          <a:avLst/>
          <a:gdLst/>
          <a:ahLst/>
          <a:cxnLst/>
          <a:rect l="0" t="0" r="0" b="0"/>
          <a:pathLst>
            <a:path>
              <a:moveTo>
                <a:pt x="0" y="0"/>
              </a:moveTo>
              <a:lnTo>
                <a:pt x="0" y="204547"/>
              </a:lnTo>
              <a:lnTo>
                <a:pt x="630699" y="204547"/>
              </a:lnTo>
              <a:lnTo>
                <a:pt x="630699"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38C6F76E-EFDC-482D-8312-0B5E3F94C8EC}">
      <dsp:nvSpPr>
        <dsp:cNvPr id="0" name=""/>
        <dsp:cNvSpPr/>
      </dsp:nvSpPr>
      <dsp:spPr>
        <a:xfrm>
          <a:off x="3242007" y="2568272"/>
          <a:ext cx="703433" cy="300155"/>
        </a:xfrm>
        <a:custGeom>
          <a:avLst/>
          <a:gdLst/>
          <a:ahLst/>
          <a:cxnLst/>
          <a:rect l="0" t="0" r="0" b="0"/>
          <a:pathLst>
            <a:path>
              <a:moveTo>
                <a:pt x="703433" y="0"/>
              </a:moveTo>
              <a:lnTo>
                <a:pt x="703433" y="204547"/>
              </a:lnTo>
              <a:lnTo>
                <a:pt x="0" y="204547"/>
              </a:lnTo>
              <a:lnTo>
                <a:pt x="0"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0DC46592-CAA2-4011-93EC-0625FAB95953}">
      <dsp:nvSpPr>
        <dsp:cNvPr id="0" name=""/>
        <dsp:cNvSpPr/>
      </dsp:nvSpPr>
      <dsp:spPr>
        <a:xfrm>
          <a:off x="3899721" y="1612763"/>
          <a:ext cx="91440" cy="300155"/>
        </a:xfrm>
        <a:custGeom>
          <a:avLst/>
          <a:gdLst/>
          <a:ahLst/>
          <a:cxnLst/>
          <a:rect l="0" t="0" r="0" b="0"/>
          <a:pathLst>
            <a:path>
              <a:moveTo>
                <a:pt x="45720" y="0"/>
              </a:moveTo>
              <a:lnTo>
                <a:pt x="45720"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B179FEE9-45B8-4026-9F9F-A80DF632AE3E}">
      <dsp:nvSpPr>
        <dsp:cNvPr id="0" name=""/>
        <dsp:cNvSpPr/>
      </dsp:nvSpPr>
      <dsp:spPr>
        <a:xfrm>
          <a:off x="2617544" y="657253"/>
          <a:ext cx="1327896" cy="300155"/>
        </a:xfrm>
        <a:custGeom>
          <a:avLst/>
          <a:gdLst/>
          <a:ahLst/>
          <a:cxnLst/>
          <a:rect l="0" t="0" r="0" b="0"/>
          <a:pathLst>
            <a:path>
              <a:moveTo>
                <a:pt x="0" y="0"/>
              </a:moveTo>
              <a:lnTo>
                <a:pt x="0" y="204547"/>
              </a:lnTo>
              <a:lnTo>
                <a:pt x="1327896" y="204547"/>
              </a:lnTo>
              <a:lnTo>
                <a:pt x="1327896"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6E39E756-8B7E-467B-BEBD-19FE8275C54B}">
      <dsp:nvSpPr>
        <dsp:cNvPr id="0" name=""/>
        <dsp:cNvSpPr/>
      </dsp:nvSpPr>
      <dsp:spPr>
        <a:xfrm>
          <a:off x="1259202" y="2568272"/>
          <a:ext cx="630699" cy="300155"/>
        </a:xfrm>
        <a:custGeom>
          <a:avLst/>
          <a:gdLst/>
          <a:ahLst/>
          <a:cxnLst/>
          <a:rect l="0" t="0" r="0" b="0"/>
          <a:pathLst>
            <a:path>
              <a:moveTo>
                <a:pt x="0" y="0"/>
              </a:moveTo>
              <a:lnTo>
                <a:pt x="0" y="204547"/>
              </a:lnTo>
              <a:lnTo>
                <a:pt x="630699" y="204547"/>
              </a:lnTo>
              <a:lnTo>
                <a:pt x="630699"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06C25495-23D8-43A5-B492-B4FD48F5A517}">
      <dsp:nvSpPr>
        <dsp:cNvPr id="0" name=""/>
        <dsp:cNvSpPr/>
      </dsp:nvSpPr>
      <dsp:spPr>
        <a:xfrm>
          <a:off x="537796" y="2568272"/>
          <a:ext cx="721406" cy="300155"/>
        </a:xfrm>
        <a:custGeom>
          <a:avLst/>
          <a:gdLst/>
          <a:ahLst/>
          <a:cxnLst/>
          <a:rect l="0" t="0" r="0" b="0"/>
          <a:pathLst>
            <a:path>
              <a:moveTo>
                <a:pt x="721406" y="0"/>
              </a:moveTo>
              <a:lnTo>
                <a:pt x="721406" y="204547"/>
              </a:lnTo>
              <a:lnTo>
                <a:pt x="0" y="204547"/>
              </a:lnTo>
              <a:lnTo>
                <a:pt x="0"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598B6BCB-2687-4785-A8C1-C2EF33E8B86C}">
      <dsp:nvSpPr>
        <dsp:cNvPr id="0" name=""/>
        <dsp:cNvSpPr/>
      </dsp:nvSpPr>
      <dsp:spPr>
        <a:xfrm>
          <a:off x="1213482" y="1612763"/>
          <a:ext cx="91440" cy="300155"/>
        </a:xfrm>
        <a:custGeom>
          <a:avLst/>
          <a:gdLst/>
          <a:ahLst/>
          <a:cxnLst/>
          <a:rect l="0" t="0" r="0" b="0"/>
          <a:pathLst>
            <a:path>
              <a:moveTo>
                <a:pt x="45720" y="0"/>
              </a:moveTo>
              <a:lnTo>
                <a:pt x="45720"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E159D9CF-6D8E-490E-B3B6-827357A0F398}">
      <dsp:nvSpPr>
        <dsp:cNvPr id="0" name=""/>
        <dsp:cNvSpPr/>
      </dsp:nvSpPr>
      <dsp:spPr>
        <a:xfrm>
          <a:off x="1259202" y="657253"/>
          <a:ext cx="1358342" cy="300155"/>
        </a:xfrm>
        <a:custGeom>
          <a:avLst/>
          <a:gdLst/>
          <a:ahLst/>
          <a:cxnLst/>
          <a:rect l="0" t="0" r="0" b="0"/>
          <a:pathLst>
            <a:path>
              <a:moveTo>
                <a:pt x="1358342" y="0"/>
              </a:moveTo>
              <a:lnTo>
                <a:pt x="1358342" y="204547"/>
              </a:lnTo>
              <a:lnTo>
                <a:pt x="0" y="204547"/>
              </a:lnTo>
              <a:lnTo>
                <a:pt x="0" y="300155"/>
              </a:lnTo>
            </a:path>
          </a:pathLst>
        </a:custGeom>
        <a:noFill/>
        <a:ln w="10795" cap="flat" cmpd="sng" algn="ctr">
          <a:solidFill>
            <a:scrgbClr r="0" g="0" b="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00246227-AF1A-47BE-B490-48A947AC799B}">
      <dsp:nvSpPr>
        <dsp:cNvPr id="0" name=""/>
        <dsp:cNvSpPr/>
      </dsp:nvSpPr>
      <dsp:spPr>
        <a:xfrm>
          <a:off x="2101517" y="1899"/>
          <a:ext cx="1032053"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A935C-EF75-464B-8AA7-8CD3D691C5EA}">
      <dsp:nvSpPr>
        <dsp:cNvPr id="0" name=""/>
        <dsp:cNvSpPr/>
      </dsp:nvSpPr>
      <dsp:spPr>
        <a:xfrm>
          <a:off x="2216190" y="110838"/>
          <a:ext cx="1032053"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Множество</a:t>
          </a:r>
          <a:endParaRPr lang="ru-RU" sz="1200" kern="1200" dirty="0"/>
        </a:p>
      </dsp:txBody>
      <dsp:txXfrm>
        <a:off x="2235385" y="130033"/>
        <a:ext cx="993663" cy="616963"/>
      </dsp:txXfrm>
    </dsp:sp>
    <dsp:sp modelId="{14619734-7BAD-42BC-A964-4FD5F5A67D9C}">
      <dsp:nvSpPr>
        <dsp:cNvPr id="0" name=""/>
        <dsp:cNvSpPr/>
      </dsp:nvSpPr>
      <dsp:spPr>
        <a:xfrm>
          <a:off x="556647" y="957409"/>
          <a:ext cx="1405109"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2CA55-D57B-4FBD-AF86-4F6BEB9773E2}">
      <dsp:nvSpPr>
        <dsp:cNvPr id="0" name=""/>
        <dsp:cNvSpPr/>
      </dsp:nvSpPr>
      <dsp:spPr>
        <a:xfrm>
          <a:off x="671320" y="1066348"/>
          <a:ext cx="1405109"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Порядок расположения элементов</a:t>
          </a:r>
          <a:endParaRPr lang="ru-RU" sz="1200" kern="1200" dirty="0"/>
        </a:p>
      </dsp:txBody>
      <dsp:txXfrm>
        <a:off x="690515" y="1085543"/>
        <a:ext cx="1366719" cy="616963"/>
      </dsp:txXfrm>
    </dsp:sp>
    <dsp:sp modelId="{C21084E2-E4C7-4190-B0FA-784F6A3E7FE3}">
      <dsp:nvSpPr>
        <dsp:cNvPr id="0" name=""/>
        <dsp:cNvSpPr/>
      </dsp:nvSpPr>
      <dsp:spPr>
        <a:xfrm>
          <a:off x="652334" y="1912918"/>
          <a:ext cx="1213736"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35CF3-9D47-40F2-AC7A-6AB002DEF5C6}">
      <dsp:nvSpPr>
        <dsp:cNvPr id="0" name=""/>
        <dsp:cNvSpPr/>
      </dsp:nvSpPr>
      <dsp:spPr>
        <a:xfrm>
          <a:off x="767007" y="2021857"/>
          <a:ext cx="1213736"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Перестановки</a:t>
          </a:r>
          <a:endParaRPr lang="ru-RU" sz="1200" kern="1200" dirty="0"/>
        </a:p>
      </dsp:txBody>
      <dsp:txXfrm>
        <a:off x="786202" y="2041052"/>
        <a:ext cx="1175346" cy="616963"/>
      </dsp:txXfrm>
    </dsp:sp>
    <dsp:sp modelId="{27229664-9BC7-4275-A8E6-8244E68FAAEC}">
      <dsp:nvSpPr>
        <dsp:cNvPr id="0" name=""/>
        <dsp:cNvSpPr/>
      </dsp:nvSpPr>
      <dsp:spPr>
        <a:xfrm>
          <a:off x="21769" y="2868428"/>
          <a:ext cx="1032053"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A460F-9978-4CE4-ACF4-4F3950B9DFDC}">
      <dsp:nvSpPr>
        <dsp:cNvPr id="0" name=""/>
        <dsp:cNvSpPr/>
      </dsp:nvSpPr>
      <dsp:spPr>
        <a:xfrm>
          <a:off x="136441" y="2977367"/>
          <a:ext cx="1032053"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Без повторений</a:t>
          </a:r>
          <a:endParaRPr lang="ru-RU" sz="1200" kern="1200" dirty="0"/>
        </a:p>
      </dsp:txBody>
      <dsp:txXfrm>
        <a:off x="155636" y="2996562"/>
        <a:ext cx="993663" cy="616963"/>
      </dsp:txXfrm>
    </dsp:sp>
    <dsp:sp modelId="{3E8BAFE4-9EFC-4CCC-9864-37C319C9EF07}">
      <dsp:nvSpPr>
        <dsp:cNvPr id="0" name=""/>
        <dsp:cNvSpPr/>
      </dsp:nvSpPr>
      <dsp:spPr>
        <a:xfrm>
          <a:off x="1283168" y="2868428"/>
          <a:ext cx="1213467"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57B04-976A-4D3B-9B33-054817F2D1E9}">
      <dsp:nvSpPr>
        <dsp:cNvPr id="0" name=""/>
        <dsp:cNvSpPr/>
      </dsp:nvSpPr>
      <dsp:spPr>
        <a:xfrm>
          <a:off x="1397840" y="2977367"/>
          <a:ext cx="1213467"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С повторениями</a:t>
          </a:r>
          <a:endParaRPr lang="ru-RU" sz="1200" kern="1200" dirty="0"/>
        </a:p>
      </dsp:txBody>
      <dsp:txXfrm>
        <a:off x="1417035" y="2996562"/>
        <a:ext cx="1175077" cy="616963"/>
      </dsp:txXfrm>
    </dsp:sp>
    <dsp:sp modelId="{F890C421-03A7-48F3-AAC2-2415A616F241}">
      <dsp:nvSpPr>
        <dsp:cNvPr id="0" name=""/>
        <dsp:cNvSpPr/>
      </dsp:nvSpPr>
      <dsp:spPr>
        <a:xfrm>
          <a:off x="3212440" y="957409"/>
          <a:ext cx="1466000"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1A65B-0D36-435E-94D5-BB15731638C2}">
      <dsp:nvSpPr>
        <dsp:cNvPr id="0" name=""/>
        <dsp:cNvSpPr/>
      </dsp:nvSpPr>
      <dsp:spPr>
        <a:xfrm>
          <a:off x="3327113" y="1066348"/>
          <a:ext cx="1466000"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Состав подмножества</a:t>
          </a:r>
          <a:endParaRPr lang="ru-RU" sz="1200" kern="1200" dirty="0"/>
        </a:p>
      </dsp:txBody>
      <dsp:txXfrm>
        <a:off x="3346308" y="1085543"/>
        <a:ext cx="1427610" cy="616963"/>
      </dsp:txXfrm>
    </dsp:sp>
    <dsp:sp modelId="{9AEAEF0D-12AA-4895-93F3-564D8FAB86BC}">
      <dsp:nvSpPr>
        <dsp:cNvPr id="0" name=""/>
        <dsp:cNvSpPr/>
      </dsp:nvSpPr>
      <dsp:spPr>
        <a:xfrm>
          <a:off x="3429414" y="1912918"/>
          <a:ext cx="1032053"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E8114-CCE9-4B68-A9EF-6CF5AEB15C33}">
      <dsp:nvSpPr>
        <dsp:cNvPr id="0" name=""/>
        <dsp:cNvSpPr/>
      </dsp:nvSpPr>
      <dsp:spPr>
        <a:xfrm>
          <a:off x="3544086" y="2021857"/>
          <a:ext cx="1032053"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Сочетания</a:t>
          </a:r>
          <a:endParaRPr lang="ru-RU" sz="1200" kern="1200" dirty="0"/>
        </a:p>
      </dsp:txBody>
      <dsp:txXfrm>
        <a:off x="3563281" y="2041052"/>
        <a:ext cx="993663" cy="616963"/>
      </dsp:txXfrm>
    </dsp:sp>
    <dsp:sp modelId="{AFF0A27F-CA35-439E-9611-3EC95FC28FD7}">
      <dsp:nvSpPr>
        <dsp:cNvPr id="0" name=""/>
        <dsp:cNvSpPr/>
      </dsp:nvSpPr>
      <dsp:spPr>
        <a:xfrm>
          <a:off x="2725981" y="2868428"/>
          <a:ext cx="1032053"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4429B-8AF5-4816-9D17-1CC9EFEAE6DE}">
      <dsp:nvSpPr>
        <dsp:cNvPr id="0" name=""/>
        <dsp:cNvSpPr/>
      </dsp:nvSpPr>
      <dsp:spPr>
        <a:xfrm>
          <a:off x="2840653" y="2977367"/>
          <a:ext cx="1032053"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Без повторений</a:t>
          </a:r>
          <a:endParaRPr lang="ru-RU" sz="1200" kern="1200" dirty="0"/>
        </a:p>
      </dsp:txBody>
      <dsp:txXfrm>
        <a:off x="2859848" y="2996562"/>
        <a:ext cx="993663" cy="616963"/>
      </dsp:txXfrm>
    </dsp:sp>
    <dsp:sp modelId="{82B6D71A-E743-4B7F-AB6E-ABFD91EDDE1F}">
      <dsp:nvSpPr>
        <dsp:cNvPr id="0" name=""/>
        <dsp:cNvSpPr/>
      </dsp:nvSpPr>
      <dsp:spPr>
        <a:xfrm>
          <a:off x="3987379" y="2868428"/>
          <a:ext cx="1177521" cy="6553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6C657-1358-4CDF-8330-9ACE32712232}">
      <dsp:nvSpPr>
        <dsp:cNvPr id="0" name=""/>
        <dsp:cNvSpPr/>
      </dsp:nvSpPr>
      <dsp:spPr>
        <a:xfrm>
          <a:off x="4102052" y="2977367"/>
          <a:ext cx="1177521" cy="65535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С повторениями</a:t>
          </a:r>
          <a:endParaRPr lang="ru-RU" sz="1200" kern="1200" dirty="0"/>
        </a:p>
      </dsp:txBody>
      <dsp:txXfrm>
        <a:off x="4121247" y="2996562"/>
        <a:ext cx="1139131" cy="6169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63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Date Placeholder 6"/>
          <p:cNvSpPr>
            <a:spLocks noGrp="1"/>
          </p:cNvSpPr>
          <p:nvPr>
            <p:ph type="dt" sz="half" idx="10"/>
          </p:nvPr>
        </p:nvSpPr>
        <p:spPr/>
        <p:txBody>
          <a:bodyPr/>
          <a:lstStyle/>
          <a:p>
            <a:fld id="{C6C52C72-DE31-F449-A4ED-4C594FD91407}" type="datetimeFigureOut">
              <a:rPr lang="en-US" smtClean="0"/>
              <a:pPr/>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754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Date Placeholder 6"/>
          <p:cNvSpPr>
            <a:spLocks noGrp="1"/>
          </p:cNvSpPr>
          <p:nvPr>
            <p:ph type="dt" sz="half" idx="10"/>
          </p:nvPr>
        </p:nvSpPr>
        <p:spPr/>
        <p:txBody>
          <a:bodyPr/>
          <a:lstStyle/>
          <a:p>
            <a:fld id="{ED62726E-379B-B349-9EED-81ED093FA806}" type="datetimeFigureOut">
              <a:rPr lang="en-US" smtClean="0"/>
              <a:pPr/>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24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50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FA1846-DA80-1C48-A609-854EA85C59AD}" type="datetimeFigureOut">
              <a:rPr lang="en-US" smtClean="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616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57302355-E14B-8545-A8F8-0FE83CC9D524}" type="datetimeFigureOut">
              <a:rPr lang="en-US" smtClean="0"/>
              <a:pPr/>
              <a:t>4/11/2025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184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02640F58-564D-2B4F-AE67-E407BA4FCF45}" type="datetimeFigureOut">
              <a:rPr lang="en-US" smtClean="0"/>
              <a:pPr/>
              <a:t>4/11/2025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496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F13A34C8-038E-2045-AF43-DF7DBB8E0E9E}" type="datetimeFigureOut">
              <a:rPr lang="en-US" smtClean="0"/>
              <a:pPr/>
              <a:t>4/11/2025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06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8C68F-D26B-8F47-958C-23B49CF8A634}" type="datetimeFigureOut">
              <a:rPr lang="en-US" smtClean="0"/>
              <a:pPr/>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639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D0DF5E60-9974-AC48-9591-99C2BB44B7CF}" type="datetimeFigureOut">
              <a:rPr lang="en-US" smtClean="0"/>
              <a:pPr/>
              <a:t>4/11/2025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25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18C79C5D-2A6F-F04D-97DA-BEF2467B64E4}" type="datetimeFigureOut">
              <a:rPr lang="en-US" smtClean="0"/>
              <a:pPr/>
              <a:t>4/11/2025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162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0056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518416" cy="4601183"/>
          </a:xfrm>
          <a:prstGeom prst="rect">
            <a:avLst/>
          </a:prstGeom>
        </p:spPr>
        <p:txBody>
          <a:bodyPr vert="horz" lIns="91440" tIns="45720" rIns="91440" bIns="45720" rtlCol="0" anchor="ctr">
            <a:normAutofit/>
          </a:bodyPr>
          <a:lstStyle/>
          <a:p>
            <a:r>
              <a:rPr lang="ru-RU" dirty="0"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9B482E8-6E0E-1B4F-B1FD-C69DB9E858D9}" type="datetimeFigureOut">
              <a:rPr lang="en-US" smtClean="0"/>
              <a:pPr/>
              <a:t>4/11/2025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5524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2800" kern="1200" spc="-60" baseline="0">
          <a:solidFill>
            <a:srgbClr val="FFFFFF"/>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disk.yandex.ru/i/vf260t4fTIVI8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openfipi.devinf.ru/tasks_ege/" TargetMode="External"/><Relationship Id="rId7" Type="http://schemas.openxmlformats.org/officeDocument/2006/relationships/hyperlink" Target="http://iro.yar.ru/index.php?id=512" TargetMode="External"/><Relationship Id="rId2" Type="http://schemas.openxmlformats.org/officeDocument/2006/relationships/hyperlink" Target="https://kpolyakov.spb.ru/" TargetMode="Externa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fipi.ru/ege/analiticheskie-i-metodicheskie-materialy#!/tab/173737686-5" TargetMode="External"/><Relationship Id="rId9"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forms.yandex.ru/u/65f4084943f74f93fd3ec3bf/" TargetMode="External"/><Relationship Id="rId2" Type="http://schemas.openxmlformats.org/officeDocument/2006/relationships/hyperlink" Target="https://disk.yandex.ru/i/S__0thV_ImS9z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4867" y="1298448"/>
            <a:ext cx="8669866" cy="3255264"/>
          </a:xfrm>
        </p:spPr>
        <p:txBody>
          <a:bodyPr>
            <a:normAutofit/>
          </a:bodyPr>
          <a:lstStyle/>
          <a:p>
            <a:r>
              <a:rPr lang="ru-RU" sz="4800" dirty="0"/>
              <a:t>Решение задач ЕГЭ из раздела «Теоретические основы информатики»</a:t>
            </a:r>
          </a:p>
        </p:txBody>
      </p:sp>
      <p:sp>
        <p:nvSpPr>
          <p:cNvPr id="3" name="Подзаголовок 2"/>
          <p:cNvSpPr>
            <a:spLocks noGrp="1"/>
          </p:cNvSpPr>
          <p:nvPr>
            <p:ph type="subTitle" idx="1"/>
          </p:nvPr>
        </p:nvSpPr>
        <p:spPr/>
        <p:txBody>
          <a:bodyPr/>
          <a:lstStyle/>
          <a:p>
            <a:r>
              <a:rPr lang="ru-RU" dirty="0" smtClean="0"/>
              <a:t>Белянчева С.Ю.</a:t>
            </a:r>
            <a:br>
              <a:rPr lang="ru-RU" dirty="0" smtClean="0"/>
            </a:br>
            <a:r>
              <a:rPr lang="ru-RU" dirty="0" smtClean="0"/>
              <a:t>старший методист ЦИТ</a:t>
            </a:r>
            <a:endParaRPr lang="ru-RU" dirty="0"/>
          </a:p>
        </p:txBody>
      </p:sp>
    </p:spTree>
    <p:extLst>
      <p:ext uri="{BB962C8B-B14F-4D97-AF65-F5344CB8AC3E}">
        <p14:creationId xmlns:p14="http://schemas.microsoft.com/office/powerpoint/2010/main" val="330831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9298" y="658694"/>
            <a:ext cx="8583723" cy="2308324"/>
          </a:xfrm>
          <a:prstGeom prst="rect">
            <a:avLst/>
          </a:prstGeom>
        </p:spPr>
        <p:txBody>
          <a:bodyPr wrap="square">
            <a:spAutoFit/>
          </a:bodyPr>
          <a:lstStyle/>
          <a:p>
            <a:r>
              <a:rPr lang="ru-RU" dirty="0"/>
              <a:t>167)	(О. Лысенков) Фотограф делает цветные фотографии размером 3840×2160 пикселей, используя палитру из 65536 цветов. Для сохранения снимков фотограф использует сменные карты памяти, каждая из которых вмещает не более 16 Гбайт данных. Когда на карте остаётся недостаточно места для записи новой фотографии, фотограф заменяет карту на следующую свободную. Известно, что фотограф использовал 15 карт, причём на последней было 722 снимка. Какое максимальное количество снимков мог сделать фотограф? В ответе запишите целое число.</a:t>
            </a:r>
          </a:p>
        </p:txBody>
      </p:sp>
      <mc:AlternateContent xmlns:mc="http://schemas.openxmlformats.org/markup-compatibility/2006">
        <mc:Choice xmlns:a14="http://schemas.microsoft.com/office/drawing/2010/main" Requires="a14">
          <p:sp>
            <p:nvSpPr>
              <p:cNvPr id="3" name="Прямоугольник 2"/>
              <p:cNvSpPr/>
              <p:nvPr/>
            </p:nvSpPr>
            <p:spPr>
              <a:xfrm>
                <a:off x="3179298" y="3079241"/>
                <a:ext cx="8674034" cy="3155992"/>
              </a:xfrm>
              <a:prstGeom prst="rect">
                <a:avLst/>
              </a:prstGeom>
            </p:spPr>
            <p:txBody>
              <a:bodyPr wrap="square">
                <a:spAutoFit/>
              </a:bodyPr>
              <a:lstStyle/>
              <a:p>
                <a:r>
                  <a:rPr lang="ru-RU" dirty="0" smtClean="0"/>
                  <a:t>Решение.</a:t>
                </a:r>
              </a:p>
              <a:p>
                <a:endParaRPr lang="ru-RU" dirty="0"/>
              </a:p>
              <a:p>
                <a:r>
                  <a:rPr lang="ru-RU" dirty="0"/>
                  <a:t>65536 </a:t>
                </a:r>
                <a:r>
                  <a:rPr lang="ru-RU" dirty="0" smtClean="0"/>
                  <a:t>цветов → </a:t>
                </a:r>
                <a:r>
                  <a:rPr lang="en-US" dirty="0" err="1" smtClean="0"/>
                  <a:t>i</a:t>
                </a:r>
                <a:r>
                  <a:rPr lang="en-US" dirty="0" smtClean="0"/>
                  <a:t> = </a:t>
                </a:r>
                <a:r>
                  <a:rPr lang="ru-RU" dirty="0" smtClean="0"/>
                  <a:t>16 бит.</a:t>
                </a:r>
              </a:p>
              <a:p>
                <a:r>
                  <a:rPr lang="ru-RU" dirty="0" smtClean="0"/>
                  <a:t>Объем одной фотографии </a:t>
                </a:r>
                <a:r>
                  <a:rPr lang="en-US" dirty="0" smtClean="0"/>
                  <a:t>I = </a:t>
                </a:r>
                <a:r>
                  <a:rPr lang="ru-RU" dirty="0" smtClean="0"/>
                  <a:t>3840</a:t>
                </a:r>
                <a:r>
                  <a:rPr lang="en-US" dirty="0" smtClean="0"/>
                  <a:t> </a:t>
                </a:r>
                <a:r>
                  <a:rPr lang="ru-RU" dirty="0" smtClean="0"/>
                  <a:t>∙ 2160</a:t>
                </a:r>
                <a:r>
                  <a:rPr lang="en-US" dirty="0"/>
                  <a:t> </a:t>
                </a:r>
                <a:r>
                  <a:rPr lang="ru-RU" dirty="0"/>
                  <a:t>∙ </a:t>
                </a:r>
                <a:r>
                  <a:rPr lang="en-US" dirty="0" smtClean="0"/>
                  <a:t>16 </a:t>
                </a:r>
                <a:r>
                  <a:rPr lang="ru-RU" dirty="0" smtClean="0"/>
                  <a:t>(бит)</a:t>
                </a:r>
                <a:r>
                  <a:rPr lang="en-US" dirty="0" smtClean="0"/>
                  <a:t> </a:t>
                </a:r>
              </a:p>
              <a:p>
                <a:r>
                  <a:rPr lang="ru-RU" dirty="0" smtClean="0"/>
                  <a:t>Карта памяти </a:t>
                </a:r>
                <a:r>
                  <a:rPr lang="ru-RU" dirty="0"/>
                  <a:t>вмещает не более 16 Гбайт </a:t>
                </a:r>
                <a:r>
                  <a:rPr lang="ru-RU" dirty="0" smtClean="0"/>
                  <a:t>данных, это</a:t>
                </a:r>
              </a:p>
              <a:p>
                <a:endParaRPr lang="ru-RU" sz="900" dirty="0" smtClean="0"/>
              </a:p>
              <a:p>
                <a14:m>
                  <m:oMath xmlns:m="http://schemas.openxmlformats.org/officeDocument/2006/math">
                    <m:f>
                      <m:fPr>
                        <m:ctrlPr>
                          <a:rPr lang="ru-RU" i="1">
                            <a:latin typeface="Cambria Math" panose="02040503050406030204" pitchFamily="18" charset="0"/>
                            <a:ea typeface="Cambria Math" panose="02040503050406030204" pitchFamily="18" charset="0"/>
                          </a:rPr>
                        </m:ctrlPr>
                      </m:fPr>
                      <m:num>
                        <m:r>
                          <a:rPr lang="ru-RU">
                            <a:latin typeface="Cambria Math" panose="02040503050406030204" pitchFamily="18" charset="0"/>
                            <a:ea typeface="Cambria Math" panose="02040503050406030204" pitchFamily="18" charset="0"/>
                          </a:rPr>
                          <m:t>16</m:t>
                        </m:r>
                        <m:r>
                          <a:rPr lang="ru-RU" i="1" smtClean="0">
                            <a:latin typeface="Cambria Math" panose="02040503050406030204" pitchFamily="18" charset="0"/>
                            <a:ea typeface="Cambria Math" panose="02040503050406030204" pitchFamily="18" charset="0"/>
                          </a:rPr>
                          <m:t> ∙ </m:t>
                        </m:r>
                        <m:sSup>
                          <m:sSupPr>
                            <m:ctrlPr>
                              <a:rPr lang="en-US" i="1" dirty="0">
                                <a:latin typeface="Cambria Math" panose="02040503050406030204" pitchFamily="18" charset="0"/>
                                <a:ea typeface="Cambria Math" panose="02040503050406030204" pitchFamily="18" charset="0"/>
                              </a:rPr>
                            </m:ctrlPr>
                          </m:sSupPr>
                          <m:e>
                            <m:r>
                              <a:rPr lang="en-US" dirty="0">
                                <a:latin typeface="Cambria Math" panose="02040503050406030204" pitchFamily="18" charset="0"/>
                                <a:ea typeface="Cambria Math" panose="02040503050406030204" pitchFamily="18" charset="0"/>
                              </a:rPr>
                              <m:t>2</m:t>
                            </m:r>
                          </m:e>
                          <m:sup>
                            <m:r>
                              <a:rPr lang="en-US" dirty="0">
                                <a:latin typeface="Cambria Math" panose="02040503050406030204" pitchFamily="18" charset="0"/>
                                <a:ea typeface="Cambria Math" panose="02040503050406030204" pitchFamily="18" charset="0"/>
                              </a:rPr>
                              <m:t>33</m:t>
                            </m:r>
                          </m:sup>
                        </m:sSup>
                      </m:num>
                      <m:den>
                        <m:r>
                          <m:rPr>
                            <m:nor/>
                          </m:rPr>
                          <a:rPr lang="ru-RU" dirty="0">
                            <a:latin typeface="Cambria Math" panose="02040503050406030204" pitchFamily="18" charset="0"/>
                            <a:ea typeface="Cambria Math" panose="02040503050406030204" pitchFamily="18" charset="0"/>
                          </a:rPr>
                          <m:t>3840</m:t>
                        </m:r>
                        <m:r>
                          <a:rPr lang="en-US" i="1" dirty="0" smtClean="0">
                            <a:latin typeface="Cambria Math" panose="02040503050406030204" pitchFamily="18" charset="0"/>
                            <a:ea typeface="Cambria Math" panose="02040503050406030204" pitchFamily="18" charset="0"/>
                          </a:rPr>
                          <m:t> ∙ </m:t>
                        </m:r>
                        <m:r>
                          <m:rPr>
                            <m:nor/>
                          </m:rPr>
                          <a:rPr lang="ru-RU" dirty="0">
                            <a:latin typeface="Cambria Math" panose="02040503050406030204" pitchFamily="18" charset="0"/>
                            <a:ea typeface="Cambria Math" panose="02040503050406030204" pitchFamily="18" charset="0"/>
                          </a:rPr>
                          <m:t>2160</m:t>
                        </m:r>
                        <m:r>
                          <a:rPr lang="en-US" i="1" dirty="0" smtClean="0">
                            <a:latin typeface="Cambria Math" panose="02040503050406030204" pitchFamily="18" charset="0"/>
                            <a:ea typeface="Cambria Math" panose="02040503050406030204" pitchFamily="18" charset="0"/>
                          </a:rPr>
                          <m:t> ∙ </m:t>
                        </m:r>
                        <m:r>
                          <m:rPr>
                            <m:nor/>
                          </m:rPr>
                          <a:rPr lang="en-US" dirty="0">
                            <a:latin typeface="Cambria Math" panose="02040503050406030204" pitchFamily="18" charset="0"/>
                            <a:ea typeface="Cambria Math" panose="02040503050406030204" pitchFamily="18" charset="0"/>
                          </a:rPr>
                          <m:t>16</m:t>
                        </m:r>
                      </m:den>
                    </m:f>
                    <m:r>
                      <a:rPr lang="en-US">
                        <a:latin typeface="Cambria Math" panose="02040503050406030204" pitchFamily="18" charset="0"/>
                        <a:ea typeface="Cambria Math" panose="02040503050406030204" pitchFamily="18" charset="0"/>
                      </a:rPr>
                      <m:t>=1035.6306172839506</m:t>
                    </m:r>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≈1035</m:t>
                    </m:r>
                  </m:oMath>
                </a14:m>
                <a:r>
                  <a:rPr lang="en-US" dirty="0" smtClean="0">
                    <a:latin typeface="Cambria Math" panose="02040503050406030204" pitchFamily="18" charset="0"/>
                  </a:rPr>
                  <a:t> </a:t>
                </a:r>
                <a:r>
                  <a:rPr lang="ru-RU" dirty="0" smtClean="0">
                    <a:latin typeface="Cambria Math" panose="02040503050406030204" pitchFamily="18" charset="0"/>
                  </a:rPr>
                  <a:t>(фотографий).</a:t>
                </a:r>
                <a:endParaRPr lang="ru-RU" dirty="0" smtClean="0">
                  <a:latin typeface="Cambria Math" panose="02040503050406030204" pitchFamily="18" charset="0"/>
                </a:endParaRPr>
              </a:p>
              <a:p>
                <a:endParaRPr lang="ru-RU" dirty="0">
                  <a:latin typeface="Cambria Math" panose="02040503050406030204" pitchFamily="18" charset="0"/>
                </a:endParaRPr>
              </a:p>
              <a:p>
                <a:r>
                  <a:rPr lang="ru-RU" dirty="0" smtClean="0"/>
                  <a:t>Известно</a:t>
                </a:r>
                <a:r>
                  <a:rPr lang="ru-RU" dirty="0"/>
                  <a:t>, что фотограф использовал 15 </a:t>
                </a:r>
                <a:r>
                  <a:rPr lang="ru-RU" dirty="0" smtClean="0"/>
                  <a:t>карт. На 15-ой </a:t>
                </a:r>
                <a:r>
                  <a:rPr lang="ru-RU" dirty="0"/>
                  <a:t>722 снимка. </a:t>
                </a:r>
                <a:endParaRPr lang="en-US" dirty="0" smtClean="0"/>
              </a:p>
              <a:p>
                <a:r>
                  <a:rPr lang="ru-RU" dirty="0" smtClean="0"/>
                  <a:t>На 14-ти картах </a:t>
                </a:r>
                <a:r>
                  <a:rPr lang="en-US" dirty="0"/>
                  <a:t>14 </a:t>
                </a:r>
                <a:r>
                  <a:rPr lang="ru-RU" dirty="0"/>
                  <a:t>∙ </a:t>
                </a:r>
                <a:r>
                  <a:rPr lang="en-US" dirty="0" smtClean="0"/>
                  <a:t>1035 = 14490 </a:t>
                </a:r>
                <a:r>
                  <a:rPr lang="ru-RU" dirty="0" smtClean="0"/>
                  <a:t>снимков.</a:t>
                </a:r>
              </a:p>
              <a:p>
                <a:r>
                  <a:rPr lang="ru-RU" dirty="0" smtClean="0"/>
                  <a:t>Всего 14490 + 722 = 15212 снимков.</a:t>
                </a:r>
                <a:endParaRPr lang="ru-RU" dirty="0"/>
              </a:p>
            </p:txBody>
          </p:sp>
        </mc:Choice>
        <mc:Fallback>
          <p:sp>
            <p:nvSpPr>
              <p:cNvPr id="3" name="Прямоугольник 2"/>
              <p:cNvSpPr>
                <a:spLocks noRot="1" noChangeAspect="1" noMove="1" noResize="1" noEditPoints="1" noAdjustHandles="1" noChangeArrowheads="1" noChangeShapeType="1" noTextEdit="1"/>
              </p:cNvSpPr>
              <p:nvPr/>
            </p:nvSpPr>
            <p:spPr>
              <a:xfrm>
                <a:off x="3179298" y="3079241"/>
                <a:ext cx="8674034" cy="3155992"/>
              </a:xfrm>
              <a:prstGeom prst="rect">
                <a:avLst/>
              </a:prstGeom>
              <a:blipFill rotWithShape="0">
                <a:blip r:embed="rId2"/>
                <a:stretch>
                  <a:fillRect l="-633" t="-965" b="-2124"/>
                </a:stretch>
              </a:blipFill>
            </p:spPr>
            <p:txBody>
              <a:bodyPr/>
              <a:lstStyle/>
              <a:p>
                <a:r>
                  <a:rPr lang="ru-RU">
                    <a:noFill/>
                  </a:rPr>
                  <a:t> </a:t>
                </a:r>
              </a:p>
            </p:txBody>
          </p:sp>
        </mc:Fallback>
      </mc:AlternateContent>
      <p:sp>
        <p:nvSpPr>
          <p:cNvPr id="4" name="Заголовок 3"/>
          <p:cNvSpPr>
            <a:spLocks noGrp="1"/>
          </p:cNvSpPr>
          <p:nvPr>
            <p:ph type="title"/>
          </p:nvPr>
        </p:nvSpPr>
        <p:spPr>
          <a:xfrm>
            <a:off x="252919" y="1123837"/>
            <a:ext cx="2701296" cy="4601183"/>
          </a:xfrm>
        </p:spPr>
        <p:txBody>
          <a:bodyPr>
            <a:normAutofit/>
          </a:bodyPr>
          <a:lstStyle/>
          <a:p>
            <a:r>
              <a:rPr lang="ru-RU" sz="2400" dirty="0"/>
              <a:t>Информационный объём изображений</a:t>
            </a:r>
          </a:p>
        </p:txBody>
      </p:sp>
    </p:spTree>
    <p:extLst>
      <p:ext uri="{BB962C8B-B14F-4D97-AF65-F5344CB8AC3E}">
        <p14:creationId xmlns:p14="http://schemas.microsoft.com/office/powerpoint/2010/main" val="481643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1410" y="0"/>
            <a:ext cx="8915790" cy="2554545"/>
          </a:xfrm>
          <a:prstGeom prst="rect">
            <a:avLst/>
          </a:prstGeom>
        </p:spPr>
        <p:txBody>
          <a:bodyPr wrap="square">
            <a:spAutoFit/>
          </a:bodyPr>
          <a:lstStyle/>
          <a:p>
            <a:r>
              <a:rPr lang="ru-RU" sz="2000" dirty="0"/>
              <a:t>152)	Фотографию отсканировали с разрешением 200 </a:t>
            </a:r>
            <a:r>
              <a:rPr lang="ru-RU" sz="2000" dirty="0" err="1"/>
              <a:t>dpi</a:t>
            </a:r>
            <a:r>
              <a:rPr lang="ru-RU" sz="2000" dirty="0"/>
              <a:t> и сжали изображение на 50 %. В результате получился файл размером 8 Мбайт. Затем ту же фотографию отсканировали в том же цветовом режиме с разрешением 300 </a:t>
            </a:r>
            <a:r>
              <a:rPr lang="ru-RU" sz="2000" dirty="0" err="1"/>
              <a:t>dpi</a:t>
            </a:r>
            <a:r>
              <a:rPr lang="ru-RU" sz="2000" dirty="0"/>
              <a:t>. На сколько процентов необходимо сжать полученное изображение, чтобы размер файла составил 12 Мбайт? Заголовки и другую служебную информацию не учитывать. В ответе запишите число – процент сжатия, округлённый до целого по правилам математического округления. Знак процента писать не нужно.</a:t>
            </a:r>
          </a:p>
        </p:txBody>
      </p:sp>
      <p:sp>
        <p:nvSpPr>
          <p:cNvPr id="3" name="Прямоугольник 2"/>
          <p:cNvSpPr/>
          <p:nvPr/>
        </p:nvSpPr>
        <p:spPr>
          <a:xfrm>
            <a:off x="-56421" y="6150588"/>
            <a:ext cx="12248421" cy="646331"/>
          </a:xfrm>
          <a:prstGeom prst="rect">
            <a:avLst/>
          </a:prstGeom>
        </p:spPr>
        <p:txBody>
          <a:bodyPr wrap="square">
            <a:spAutoFit/>
          </a:bodyPr>
          <a:lstStyle/>
          <a:p>
            <a:r>
              <a:rPr lang="ru-RU" dirty="0" err="1" smtClean="0"/>
              <a:t>dpi</a:t>
            </a:r>
            <a:r>
              <a:rPr lang="ru-RU" dirty="0" smtClean="0"/>
              <a:t> – </a:t>
            </a:r>
            <a:r>
              <a:rPr lang="ru-RU" dirty="0"/>
              <a:t>это аббревиатура фразы </a:t>
            </a:r>
            <a:r>
              <a:rPr lang="ru-RU" dirty="0" err="1"/>
              <a:t>dots</a:t>
            </a:r>
            <a:r>
              <a:rPr lang="ru-RU" dirty="0"/>
              <a:t> </a:t>
            </a:r>
            <a:r>
              <a:rPr lang="ru-RU" dirty="0" err="1"/>
              <a:t>per</a:t>
            </a:r>
            <a:r>
              <a:rPr lang="ru-RU" dirty="0"/>
              <a:t> </a:t>
            </a:r>
            <a:r>
              <a:rPr lang="ru-RU" dirty="0" err="1"/>
              <a:t>inch</a:t>
            </a:r>
            <a:r>
              <a:rPr lang="ru-RU" dirty="0"/>
              <a:t>, что в переводе с английского означает «количество точек на каждый дюйм</a:t>
            </a:r>
            <a:r>
              <a:rPr lang="ru-RU" dirty="0" smtClean="0"/>
              <a:t>»</a:t>
            </a:r>
            <a:r>
              <a:rPr lang="ru-RU" dirty="0"/>
              <a:t>,</a:t>
            </a:r>
            <a:r>
              <a:rPr lang="ru-RU" dirty="0" smtClean="0"/>
              <a:t> </a:t>
            </a:r>
            <a:r>
              <a:rPr lang="ru-RU" dirty="0"/>
              <a:t>используется для измерения разрешающей способности. </a:t>
            </a:r>
          </a:p>
        </p:txBody>
      </p:sp>
      <p:sp>
        <p:nvSpPr>
          <p:cNvPr id="4" name="Прямоугольник 3"/>
          <p:cNvSpPr/>
          <p:nvPr/>
        </p:nvSpPr>
        <p:spPr>
          <a:xfrm>
            <a:off x="3024254" y="2554545"/>
            <a:ext cx="8750404" cy="3477875"/>
          </a:xfrm>
          <a:prstGeom prst="rect">
            <a:avLst/>
          </a:prstGeom>
        </p:spPr>
        <p:txBody>
          <a:bodyPr wrap="square">
            <a:spAutoFit/>
          </a:bodyPr>
          <a:lstStyle/>
          <a:p>
            <a:r>
              <a:rPr lang="ru-RU" sz="2000" dirty="0" smtClean="0"/>
              <a:t>Решение.</a:t>
            </a:r>
          </a:p>
          <a:p>
            <a:r>
              <a:rPr lang="ru-RU" sz="2000" dirty="0" smtClean="0"/>
              <a:t>Фотографию </a:t>
            </a:r>
            <a:r>
              <a:rPr lang="ru-RU" sz="2000" dirty="0"/>
              <a:t>отсканировали с разрешением 200 </a:t>
            </a:r>
            <a:r>
              <a:rPr lang="ru-RU" sz="2000" dirty="0" err="1"/>
              <a:t>dpi</a:t>
            </a:r>
            <a:r>
              <a:rPr lang="ru-RU" sz="2000" dirty="0"/>
              <a:t> и сжали изображение на 50 %. В результате получился файл размером 8 </a:t>
            </a:r>
            <a:r>
              <a:rPr lang="ru-RU" sz="2000" dirty="0" smtClean="0"/>
              <a:t>Мбайт</a:t>
            </a:r>
            <a:r>
              <a:rPr lang="en-US" sz="2000" dirty="0" smtClean="0"/>
              <a:t>:</a:t>
            </a:r>
          </a:p>
          <a:p>
            <a:r>
              <a:rPr lang="en-US" sz="2000" dirty="0"/>
              <a:t>I </a:t>
            </a:r>
            <a:r>
              <a:rPr lang="ru-RU" sz="2000" dirty="0"/>
              <a:t>∙ </a:t>
            </a:r>
            <a:r>
              <a:rPr lang="en-US" sz="2000" dirty="0"/>
              <a:t>200 </a:t>
            </a:r>
            <a:r>
              <a:rPr lang="ru-RU" sz="2000" dirty="0"/>
              <a:t>∙ </a:t>
            </a:r>
            <a:r>
              <a:rPr lang="en-US" sz="2000" dirty="0"/>
              <a:t>200 </a:t>
            </a:r>
            <a:r>
              <a:rPr lang="ru-RU" sz="2000" dirty="0"/>
              <a:t>∙ </a:t>
            </a:r>
            <a:r>
              <a:rPr lang="en-US" sz="2000" dirty="0" smtClean="0"/>
              <a:t>50 : 100 = 8</a:t>
            </a:r>
            <a:r>
              <a:rPr lang="ru-RU" sz="2000" dirty="0" smtClean="0"/>
              <a:t> Мб → </a:t>
            </a:r>
            <a:r>
              <a:rPr lang="en-US" sz="2000" dirty="0" smtClean="0"/>
              <a:t>I = 0,0004 </a:t>
            </a:r>
            <a:r>
              <a:rPr lang="ru-RU" sz="2000" dirty="0" smtClean="0"/>
              <a:t>Мб</a:t>
            </a:r>
            <a:endParaRPr lang="en-US" sz="2000" dirty="0" smtClean="0"/>
          </a:p>
          <a:p>
            <a:endParaRPr lang="en-US" sz="2000" dirty="0"/>
          </a:p>
          <a:p>
            <a:r>
              <a:rPr lang="ru-RU" sz="2000" dirty="0" smtClean="0"/>
              <a:t>Затем </a:t>
            </a:r>
            <a:r>
              <a:rPr lang="ru-RU" sz="2000" dirty="0"/>
              <a:t>ту же фотографию отсканировали в том же цветовом режиме с разрешением 300 </a:t>
            </a:r>
            <a:r>
              <a:rPr lang="ru-RU" sz="2000" dirty="0" err="1" smtClean="0"/>
              <a:t>dpi</a:t>
            </a:r>
            <a:r>
              <a:rPr lang="ru-RU" sz="2000" dirty="0" smtClean="0"/>
              <a:t>, сжали, размер </a:t>
            </a:r>
            <a:r>
              <a:rPr lang="ru-RU" sz="2000" dirty="0"/>
              <a:t>файла составил 12 </a:t>
            </a:r>
            <a:r>
              <a:rPr lang="ru-RU" sz="2000" dirty="0" smtClean="0"/>
              <a:t>Мбайт.</a:t>
            </a:r>
          </a:p>
          <a:p>
            <a:r>
              <a:rPr lang="en-US" sz="2000" dirty="0"/>
              <a:t>I </a:t>
            </a:r>
            <a:r>
              <a:rPr lang="ru-RU" sz="2000" dirty="0"/>
              <a:t>∙ </a:t>
            </a:r>
            <a:r>
              <a:rPr lang="en-US" sz="2000" dirty="0"/>
              <a:t>300 </a:t>
            </a:r>
            <a:r>
              <a:rPr lang="ru-RU" sz="2000" dirty="0"/>
              <a:t>∙ </a:t>
            </a:r>
            <a:r>
              <a:rPr lang="en-US" sz="2000" dirty="0"/>
              <a:t>300 </a:t>
            </a:r>
            <a:r>
              <a:rPr lang="ru-RU" sz="2000" dirty="0"/>
              <a:t>∙ </a:t>
            </a:r>
            <a:r>
              <a:rPr lang="en-US" sz="2000" dirty="0" smtClean="0"/>
              <a:t>X : 100 = 12</a:t>
            </a:r>
            <a:r>
              <a:rPr lang="ru-RU" sz="2000" dirty="0" smtClean="0"/>
              <a:t> Мб → </a:t>
            </a:r>
            <a:r>
              <a:rPr lang="en-US" sz="2000" dirty="0" smtClean="0"/>
              <a:t>X = 33 %</a:t>
            </a:r>
            <a:endParaRPr lang="ru-RU" sz="2000" dirty="0"/>
          </a:p>
          <a:p>
            <a:endParaRPr lang="ru-RU" sz="2000" dirty="0" smtClean="0"/>
          </a:p>
          <a:p>
            <a:r>
              <a:rPr lang="ru-RU" sz="2000" dirty="0"/>
              <a:t>На сколько процентов необходимо сжать полученное </a:t>
            </a:r>
            <a:r>
              <a:rPr lang="ru-RU" sz="2000" dirty="0" smtClean="0"/>
              <a:t>изображение</a:t>
            </a:r>
            <a:r>
              <a:rPr lang="en-US" sz="2000" dirty="0" smtClean="0"/>
              <a:t>: </a:t>
            </a:r>
            <a:endParaRPr lang="ru-RU" sz="2000" dirty="0" smtClean="0"/>
          </a:p>
          <a:p>
            <a:r>
              <a:rPr lang="en-US" sz="2000" dirty="0" smtClean="0"/>
              <a:t>100 – 33 = 67 %</a:t>
            </a:r>
            <a:endParaRPr lang="ru-RU" sz="2000" dirty="0"/>
          </a:p>
        </p:txBody>
      </p:sp>
      <p:sp>
        <p:nvSpPr>
          <p:cNvPr id="5" name="Заголовок 4"/>
          <p:cNvSpPr>
            <a:spLocks noGrp="1"/>
          </p:cNvSpPr>
          <p:nvPr>
            <p:ph type="title"/>
          </p:nvPr>
        </p:nvSpPr>
        <p:spPr/>
        <p:txBody>
          <a:bodyPr/>
          <a:lstStyle/>
          <a:p>
            <a:r>
              <a:rPr lang="ru-RU" dirty="0" smtClean="0"/>
              <a:t>Разрешение и сжатие</a:t>
            </a:r>
            <a:endParaRPr lang="ru-RU" dirty="0"/>
          </a:p>
        </p:txBody>
      </p:sp>
    </p:spTree>
    <p:extLst>
      <p:ext uri="{BB962C8B-B14F-4D97-AF65-F5344CB8AC3E}">
        <p14:creationId xmlns:p14="http://schemas.microsoft.com/office/powerpoint/2010/main" val="2789181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8489" y="120597"/>
            <a:ext cx="8822440" cy="2862322"/>
          </a:xfrm>
          <a:prstGeom prst="rect">
            <a:avLst/>
          </a:prstGeom>
        </p:spPr>
        <p:txBody>
          <a:bodyPr wrap="square">
            <a:spAutoFit/>
          </a:bodyPr>
          <a:lstStyle/>
          <a:p>
            <a:r>
              <a:rPr lang="ru-RU" sz="2000" dirty="0"/>
              <a:t>149)	Камера дорожного наблюдения делает цветные фотографии с разрешением 1920×1080 пикселей, используя палитру из 2048 цветов. Снимки сохраняются в памяти камеры, группируются в пакеты по 80 штук и отправляются в центр обработки по каналу связи с пропускной способностью 150 Кбайт/сек. На сколько процентов необходимо сжать изображения, чтобы передавать один пакет за 15 минут? Заголовки и другую служебную информацию не учитывать. В ответе запишите число – процент сжатия, округлённый до целого согласно правилам математического округления. Знак процента писать не нужно.</a:t>
            </a:r>
          </a:p>
        </p:txBody>
      </p:sp>
      <mc:AlternateContent xmlns:mc="http://schemas.openxmlformats.org/markup-compatibility/2006">
        <mc:Choice xmlns:a14="http://schemas.microsoft.com/office/drawing/2010/main" Requires="a14">
          <p:sp>
            <p:nvSpPr>
              <p:cNvPr id="3" name="Прямоугольник 2"/>
              <p:cNvSpPr/>
              <p:nvPr/>
            </p:nvSpPr>
            <p:spPr>
              <a:xfrm>
                <a:off x="3008489" y="2919934"/>
                <a:ext cx="9033456" cy="3872920"/>
              </a:xfrm>
              <a:prstGeom prst="rect">
                <a:avLst/>
              </a:prstGeom>
            </p:spPr>
            <p:txBody>
              <a:bodyPr wrap="square">
                <a:spAutoFit/>
              </a:bodyPr>
              <a:lstStyle/>
              <a:p>
                <a:r>
                  <a:rPr lang="ru-RU" sz="2000" dirty="0" smtClean="0">
                    <a:latin typeface="Arial" panose="020B0604020202020204" pitchFamily="34" charset="0"/>
                    <a:cs typeface="Arial" panose="020B0604020202020204" pitchFamily="34" charset="0"/>
                  </a:rPr>
                  <a:t>Решение.</a:t>
                </a:r>
              </a:p>
              <a:p>
                <a:r>
                  <a:rPr lang="ru-RU" sz="2000" dirty="0" smtClean="0">
                    <a:latin typeface="Arial" panose="020B0604020202020204" pitchFamily="34" charset="0"/>
                    <a:cs typeface="Arial" panose="020B0604020202020204" pitchFamily="34" charset="0"/>
                  </a:rPr>
                  <a:t>Палитра  </a:t>
                </a:r>
                <a:r>
                  <a:rPr lang="ru-RU" sz="2000" dirty="0">
                    <a:latin typeface="Arial" panose="020B0604020202020204" pitchFamily="34" charset="0"/>
                    <a:cs typeface="Arial" panose="020B0604020202020204" pitchFamily="34" charset="0"/>
                  </a:rPr>
                  <a:t>из 2048 </a:t>
                </a:r>
                <a:r>
                  <a:rPr lang="ru-RU" sz="2000" dirty="0" smtClean="0">
                    <a:latin typeface="Arial" panose="020B0604020202020204" pitchFamily="34" charset="0"/>
                    <a:cs typeface="Arial" panose="020B0604020202020204" pitchFamily="34" charset="0"/>
                  </a:rPr>
                  <a:t>цветов → </a:t>
                </a:r>
                <a:r>
                  <a:rPr lang="en-US" sz="2000" dirty="0" err="1"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 = 1</a:t>
                </a:r>
                <a:r>
                  <a:rPr lang="ru-RU" sz="2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бит</a:t>
                </a:r>
              </a:p>
              <a:p>
                <a:r>
                  <a:rPr lang="ru-RU" sz="2000" dirty="0" smtClean="0">
                    <a:latin typeface="Arial" panose="020B0604020202020204" pitchFamily="34" charset="0"/>
                    <a:cs typeface="Arial" panose="020B0604020202020204" pitchFamily="34" charset="0"/>
                  </a:rPr>
                  <a:t>Объем одной фотографии 1920 ∙ 1080 ∙ 11 (бит).</a:t>
                </a:r>
              </a:p>
              <a:p>
                <a:r>
                  <a:rPr lang="ru-RU" sz="2000" dirty="0" smtClean="0">
                    <a:latin typeface="Arial" panose="020B0604020202020204" pitchFamily="34" charset="0"/>
                    <a:cs typeface="Arial" panose="020B0604020202020204" pitchFamily="34" charset="0"/>
                  </a:rPr>
                  <a:t>В одном пакете 80 штук, это 1920 ∙ 1080 ∙ 11 ∙ 80 (бит)</a:t>
                </a:r>
              </a:p>
              <a:p>
                <a:r>
                  <a:rPr lang="ru-RU" sz="2000" dirty="0" smtClean="0">
                    <a:latin typeface="Arial" panose="020B0604020202020204" pitchFamily="34" charset="0"/>
                    <a:cs typeface="Arial" panose="020B0604020202020204" pitchFamily="34" charset="0"/>
                  </a:rPr>
                  <a:t>Пропускная способностью канала </a:t>
                </a:r>
                <a:r>
                  <a:rPr lang="ru-RU" sz="2000" dirty="0">
                    <a:latin typeface="Arial" panose="020B0604020202020204" pitchFamily="34" charset="0"/>
                    <a:cs typeface="Arial" panose="020B0604020202020204" pitchFamily="34" charset="0"/>
                  </a:rPr>
                  <a:t>связи </a:t>
                </a:r>
                <a:r>
                  <a:rPr lang="ru-RU" sz="2000" dirty="0" smtClean="0">
                    <a:latin typeface="Arial" panose="020B0604020202020204" pitchFamily="34" charset="0"/>
                    <a:cs typeface="Arial" panose="020B0604020202020204" pitchFamily="34" charset="0"/>
                  </a:rPr>
                  <a:t>150 Кбайт/сек.</a:t>
                </a:r>
              </a:p>
              <a:p>
                <a:r>
                  <a:rPr lang="ru-RU" sz="2000" dirty="0" smtClean="0">
                    <a:latin typeface="Arial" panose="020B0604020202020204" pitchFamily="34" charset="0"/>
                    <a:cs typeface="Arial" panose="020B0604020202020204" pitchFamily="34" charset="0"/>
                  </a:rPr>
                  <a:t>Передача одного пакета </a:t>
                </a:r>
                <a:r>
                  <a:rPr lang="ru-RU" sz="2000" dirty="0" smtClean="0">
                    <a:latin typeface="Arial" panose="020B0604020202020204" pitchFamily="34" charset="0"/>
                    <a:cs typeface="Arial" panose="020B0604020202020204" pitchFamily="34" charset="0"/>
                  </a:rPr>
                  <a:t>без сжатия займет</a:t>
                </a:r>
                <a:endParaRPr lang="ru-RU" sz="2000" dirty="0" smtClean="0">
                  <a:latin typeface="Arial" panose="020B0604020202020204" pitchFamily="34" charset="0"/>
                  <a:cs typeface="Arial" panose="020B0604020202020204" pitchFamily="34" charset="0"/>
                </a:endParaRPr>
              </a:p>
              <a:p>
                <a:endParaRPr lang="ru-RU" sz="800" dirty="0" smtClean="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f>
                        <m:fPr>
                          <m:ctrlPr>
                            <a:rPr lang="ru-RU" sz="2000" i="1" smtClean="0">
                              <a:latin typeface="Cambria Math" panose="02040503050406030204" pitchFamily="18" charset="0"/>
                            </a:rPr>
                          </m:ctrlPr>
                        </m:fPr>
                        <m:num>
                          <m:r>
                            <a:rPr lang="ru-RU" sz="2000" b="0" i="1" smtClean="0">
                              <a:latin typeface="Cambria Math" panose="02040503050406030204" pitchFamily="18" charset="0"/>
                            </a:rPr>
                            <m:t>1920 ∙ 1080 ∙ 11 ∙ 80</m:t>
                          </m:r>
                        </m:num>
                        <m:den>
                          <m:r>
                            <a:rPr lang="ru-RU" sz="2000" b="0" i="1" smtClean="0">
                              <a:latin typeface="Cambria Math" panose="02040503050406030204" pitchFamily="18" charset="0"/>
                            </a:rPr>
                            <m:t>150 ∙ </m:t>
                          </m:r>
                          <m:sSup>
                            <m:sSupPr>
                              <m:ctrlPr>
                                <a:rPr lang="ru-RU" sz="2000" b="0" i="1" smtClean="0">
                                  <a:latin typeface="Cambria Math" panose="02040503050406030204" pitchFamily="18" charset="0"/>
                                </a:rPr>
                              </m:ctrlPr>
                            </m:sSupPr>
                            <m:e>
                              <m:r>
                                <a:rPr lang="ru-RU" sz="2000" b="0" i="1" smtClean="0">
                                  <a:latin typeface="Cambria Math" panose="02040503050406030204" pitchFamily="18" charset="0"/>
                                </a:rPr>
                                <m:t>2</m:t>
                              </m:r>
                            </m:e>
                            <m:sup>
                              <m:r>
                                <a:rPr lang="ru-RU" sz="2000" b="0" i="1" smtClean="0">
                                  <a:latin typeface="Cambria Math" panose="02040503050406030204" pitchFamily="18" charset="0"/>
                                </a:rPr>
                                <m:t>13</m:t>
                              </m:r>
                            </m:sup>
                          </m:sSup>
                        </m:den>
                      </m:f>
                      <m:r>
                        <a:rPr lang="ru-RU" sz="2000" b="0" i="1" smtClean="0">
                          <a:latin typeface="Cambria Math" panose="02040503050406030204" pitchFamily="18" charset="0"/>
                        </a:rPr>
                        <m:t>=</m:t>
                      </m:r>
                      <m:r>
                        <m:rPr>
                          <m:nor/>
                        </m:rPr>
                        <a:rPr lang="ru-RU" sz="2000">
                          <a:latin typeface="Arial" panose="020B0604020202020204" pitchFamily="34" charset="0"/>
                          <a:cs typeface="Arial" panose="020B0604020202020204" pitchFamily="34" charset="0"/>
                        </a:rPr>
                        <m:t>148</m:t>
                      </m:r>
                      <m:r>
                        <m:rPr>
                          <m:nor/>
                        </m:rPr>
                        <a:rPr lang="ru-RU" sz="2000" b="0" i="0" smtClean="0">
                          <a:latin typeface="Arial" panose="020B0604020202020204" pitchFamily="34" charset="0"/>
                          <a:cs typeface="Arial" panose="020B0604020202020204" pitchFamily="34" charset="0"/>
                        </a:rPr>
                        <m:t>5 (с) = 24,75 (мин)</m:t>
                      </m:r>
                    </m:oMath>
                  </m:oMathPara>
                </a14:m>
                <a:endParaRPr lang="ru-RU" sz="2000" b="0" i="0" dirty="0" smtClean="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m:rPr>
                          <m:nor/>
                        </m:rPr>
                        <a:rPr lang="ru-RU" sz="2000" b="0" i="0" smtClean="0">
                          <a:latin typeface="Arial" panose="020B0604020202020204" pitchFamily="34" charset="0"/>
                          <a:cs typeface="Arial" panose="020B0604020202020204" pitchFamily="34" charset="0"/>
                        </a:rPr>
                        <m:t>15 мин = </m:t>
                      </m:r>
                      <m:f>
                        <m:fPr>
                          <m:ctrlPr>
                            <a:rPr lang="ru-RU" sz="2000" b="0" i="1" smtClean="0">
                              <a:latin typeface="Cambria Math" panose="02040503050406030204" pitchFamily="18" charset="0"/>
                            </a:rPr>
                          </m:ctrlPr>
                        </m:fPr>
                        <m:num>
                          <m:r>
                            <a:rPr lang="ru-RU" sz="2000" b="0" i="1" smtClean="0">
                              <a:latin typeface="Cambria Math" panose="02040503050406030204" pitchFamily="18" charset="0"/>
                            </a:rPr>
                            <m:t>15 ∙ 100</m:t>
                          </m:r>
                        </m:num>
                        <m:den>
                          <m:r>
                            <a:rPr lang="ru-RU" sz="2000" i="1">
                              <a:latin typeface="Cambria Math" panose="02040503050406030204" pitchFamily="18" charset="0"/>
                            </a:rPr>
                            <m:t>24,75</m:t>
                          </m:r>
                        </m:den>
                      </m:f>
                      <m:r>
                        <a:rPr lang="ru-RU" sz="2000" b="0" i="1" smtClean="0">
                          <a:latin typeface="Cambria Math" panose="02040503050406030204" pitchFamily="18" charset="0"/>
                          <a:ea typeface="Cambria Math" panose="02040503050406030204" pitchFamily="18" charset="0"/>
                        </a:rPr>
                        <m:t>≈61(%)</m:t>
                      </m:r>
                      <m:r>
                        <m:rPr>
                          <m:nor/>
                        </m:rPr>
                        <a:rPr lang="ru-RU" sz="2000" b="0" i="0" smtClean="0">
                          <a:latin typeface="Arial" panose="020B0604020202020204" pitchFamily="34" charset="0"/>
                          <a:ea typeface="Cambria Math" panose="02040503050406030204" pitchFamily="18" charset="0"/>
                          <a:cs typeface="Arial" panose="020B0604020202020204" pitchFamily="34" charset="0"/>
                        </a:rPr>
                        <m:t> от времени передачи несжатого файла</m:t>
                      </m:r>
                      <m:r>
                        <m:rPr>
                          <m:nor/>
                        </m:rPr>
                        <a:rPr lang="ru-RU" sz="2000" b="0" i="0" smtClean="0">
                          <a:latin typeface="Arial" panose="020B0604020202020204" pitchFamily="34" charset="0"/>
                          <a:cs typeface="Arial" panose="020B0604020202020204" pitchFamily="34" charset="0"/>
                        </a:rPr>
                        <m:t> </m:t>
                      </m:r>
                    </m:oMath>
                  </m:oMathPara>
                </a14:m>
                <a:endParaRPr lang="ru-RU" sz="2000" dirty="0">
                  <a:latin typeface="Arial" panose="020B0604020202020204" pitchFamily="34" charset="0"/>
                  <a:cs typeface="Arial" panose="020B0604020202020204" pitchFamily="34" charset="0"/>
                </a:endParaRPr>
              </a:p>
              <a:p>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Изображения нужно сжать на 100 – 61 = 39 </a:t>
                </a:r>
                <a:r>
                  <a:rPr lang="ru-RU" sz="2000" dirty="0" smtClean="0">
                    <a:latin typeface="Arial" panose="020B0604020202020204" pitchFamily="34" charset="0"/>
                    <a:cs typeface="Arial" panose="020B0604020202020204" pitchFamily="34" charset="0"/>
                  </a:rPr>
                  <a:t>(процентов).</a:t>
                </a:r>
                <a:endParaRPr lang="ru-RU" sz="2000" dirty="0">
                  <a:latin typeface="Arial" panose="020B0604020202020204" pitchFamily="34" charset="0"/>
                  <a:cs typeface="Arial" panose="020B0604020202020204" pitchFamily="34"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3008489" y="2919934"/>
                <a:ext cx="9033456" cy="3872920"/>
              </a:xfrm>
              <a:prstGeom prst="rect">
                <a:avLst/>
              </a:prstGeom>
              <a:blipFill rotWithShape="0">
                <a:blip r:embed="rId2"/>
                <a:stretch>
                  <a:fillRect l="-743" t="-787" b="-2047"/>
                </a:stretch>
              </a:blipFill>
            </p:spPr>
            <p:txBody>
              <a:bodyPr/>
              <a:lstStyle/>
              <a:p>
                <a:r>
                  <a:rPr lang="ru-RU">
                    <a:noFill/>
                  </a:rPr>
                  <a:t> </a:t>
                </a:r>
              </a:p>
            </p:txBody>
          </p:sp>
        </mc:Fallback>
      </mc:AlternateContent>
      <p:sp>
        <p:nvSpPr>
          <p:cNvPr id="4" name="Заголовок 3"/>
          <p:cNvSpPr>
            <a:spLocks noGrp="1"/>
          </p:cNvSpPr>
          <p:nvPr>
            <p:ph type="title"/>
          </p:nvPr>
        </p:nvSpPr>
        <p:spPr/>
        <p:txBody>
          <a:bodyPr/>
          <a:lstStyle/>
          <a:p>
            <a:r>
              <a:rPr lang="ru-RU" dirty="0" smtClean="0"/>
              <a:t>Снимки группируются в пакеты и скорость</a:t>
            </a:r>
            <a:endParaRPr lang="ru-RU" dirty="0"/>
          </a:p>
        </p:txBody>
      </p:sp>
    </p:spTree>
    <p:extLst>
      <p:ext uri="{BB962C8B-B14F-4D97-AF65-F5344CB8AC3E}">
        <p14:creationId xmlns:p14="http://schemas.microsoft.com/office/powerpoint/2010/main" val="1048465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9299" y="150029"/>
            <a:ext cx="8583722" cy="2554545"/>
          </a:xfrm>
          <a:prstGeom prst="rect">
            <a:avLst/>
          </a:prstGeom>
        </p:spPr>
        <p:txBody>
          <a:bodyPr wrap="square">
            <a:spAutoFit/>
          </a:bodyPr>
          <a:lstStyle/>
          <a:p>
            <a:r>
              <a:rPr lang="ru-RU" sz="2000" dirty="0"/>
              <a:t>115)	(К. Багдасарян) Звуковой файл записан в формате стерео (двухканальный) с частотой дискретизации 44,1 кГц и разрешением 16 бит без использования сжатия. Длительность записи составляет 53 минуты 30 секунд. Файл состоит из 10 частей, каждая из которых содержит заголовок размером 512 Кбайт. Сколько секунд потребуется для скачивания файла по каналу со скоростью передачи данных 100 Мбит/с? В ответе запишите целую часть полученного значения. Примечание: 1Мбит/c = 10</a:t>
            </a:r>
            <a:r>
              <a:rPr lang="ru-RU" sz="2000" baseline="30000" dirty="0"/>
              <a:t>6</a:t>
            </a:r>
            <a:r>
              <a:rPr lang="ru-RU" sz="2000" dirty="0"/>
              <a:t> бит/с.</a:t>
            </a:r>
          </a:p>
        </p:txBody>
      </p:sp>
      <mc:AlternateContent xmlns:mc="http://schemas.openxmlformats.org/markup-compatibility/2006" xmlns:a14="http://schemas.microsoft.com/office/drawing/2010/main">
        <mc:Choice Requires="a14">
          <p:sp>
            <p:nvSpPr>
              <p:cNvPr id="3" name="Прямоугольник 2"/>
              <p:cNvSpPr/>
              <p:nvPr/>
            </p:nvSpPr>
            <p:spPr>
              <a:xfrm>
                <a:off x="3134142" y="2704574"/>
                <a:ext cx="8823395" cy="3787704"/>
              </a:xfrm>
              <a:prstGeom prst="rect">
                <a:avLst/>
              </a:prstGeom>
            </p:spPr>
            <p:txBody>
              <a:bodyPr wrap="square">
                <a:spAutoFit/>
              </a:bodyPr>
              <a:lstStyle/>
              <a:p>
                <a:r>
                  <a:rPr lang="ru-RU" sz="2000" dirty="0" smtClean="0">
                    <a:latin typeface="Arial" panose="020B0604020202020204" pitchFamily="34" charset="0"/>
                    <a:cs typeface="Arial" panose="020B0604020202020204" pitchFamily="34" charset="0"/>
                  </a:rPr>
                  <a:t>Решение.</a:t>
                </a:r>
              </a:p>
              <a:p>
                <a:r>
                  <a:rPr lang="ru-RU" sz="2000" dirty="0" smtClean="0">
                    <a:latin typeface="Arial" panose="020B0604020202020204" pitchFamily="34" charset="0"/>
                    <a:cs typeface="Arial" panose="020B0604020202020204" pitchFamily="34" charset="0"/>
                  </a:rPr>
                  <a:t>Объем файла </a:t>
                </a:r>
                <a:r>
                  <a:rPr lang="en-US" sz="2000" dirty="0" smtClean="0">
                    <a:latin typeface="Arial" panose="020B0604020202020204" pitchFamily="34" charset="0"/>
                    <a:cs typeface="Arial" panose="020B0604020202020204" pitchFamily="34" charset="0"/>
                  </a:rPr>
                  <a:t>I = </a:t>
                </a:r>
                <a:r>
                  <a:rPr lang="ru-RU" sz="2000" b="1" dirty="0">
                    <a:latin typeface="Arial" panose="020B0604020202020204" pitchFamily="34" charset="0"/>
                    <a:cs typeface="Arial" panose="020B0604020202020204" pitchFamily="34" charset="0"/>
                  </a:rPr>
                  <a:t>частота </a:t>
                </a:r>
                <a:r>
                  <a:rPr lang="ru-RU" sz="2000" b="1" dirty="0" smtClean="0">
                    <a:latin typeface="Arial" panose="020B0604020202020204" pitchFamily="34" charset="0"/>
                    <a:cs typeface="Arial" panose="020B0604020202020204" pitchFamily="34" charset="0"/>
                  </a:rPr>
                  <a:t>дискретизации ∙ глубина кодирования ∙ время звучания ∙ количество каналов</a:t>
                </a:r>
                <a:r>
                  <a:rPr lang="ru-RU" sz="2000" dirty="0" smtClean="0">
                    <a:latin typeface="Arial" panose="020B0604020202020204" pitchFamily="34" charset="0"/>
                    <a:cs typeface="Arial" panose="020B0604020202020204" pitchFamily="34" charset="0"/>
                  </a:rPr>
                  <a:t> = </a:t>
                </a:r>
              </a:p>
              <a:p>
                <a:r>
                  <a:rPr lang="ru-RU" sz="2000" dirty="0" smtClean="0">
                    <a:latin typeface="Arial" panose="020B0604020202020204" pitchFamily="34" charset="0"/>
                    <a:cs typeface="Arial" panose="020B0604020202020204" pitchFamily="34" charset="0"/>
                  </a:rPr>
                  <a:t>= 44100 ∙ 16 ∙ (53 ∙ 60 + 30) ∙ 2 (бит).</a:t>
                </a:r>
              </a:p>
              <a:p>
                <a:r>
                  <a:rPr lang="ru-RU" sz="2000" dirty="0" smtClean="0">
                    <a:latin typeface="Arial" panose="020B0604020202020204" pitchFamily="34" charset="0"/>
                    <a:cs typeface="Arial" panose="020B0604020202020204" pitchFamily="34" charset="0"/>
                  </a:rPr>
                  <a:t>Файл </a:t>
                </a:r>
                <a:r>
                  <a:rPr lang="ru-RU" sz="2000" dirty="0">
                    <a:latin typeface="Arial" panose="020B0604020202020204" pitchFamily="34" charset="0"/>
                    <a:cs typeface="Arial" panose="020B0604020202020204" pitchFamily="34" charset="0"/>
                  </a:rPr>
                  <a:t>состоит из 10 частей, каждая из которых содержит заголовок размером 512 Кбайт</a:t>
                </a:r>
                <a:r>
                  <a:rPr lang="ru-RU" sz="2000" dirty="0" smtClean="0">
                    <a:latin typeface="Arial" panose="020B0604020202020204" pitchFamily="34" charset="0"/>
                    <a:cs typeface="Arial" panose="020B0604020202020204" pitchFamily="34" charset="0"/>
                  </a:rPr>
                  <a:t>. Объем всех заголовков 10 ∙ 512 ∙ 2</a:t>
                </a:r>
                <a:r>
                  <a:rPr lang="ru-RU" sz="2000" baseline="30000" dirty="0" smtClean="0">
                    <a:latin typeface="Arial" panose="020B0604020202020204" pitchFamily="34" charset="0"/>
                    <a:cs typeface="Arial" panose="020B0604020202020204" pitchFamily="34" charset="0"/>
                  </a:rPr>
                  <a:t>13</a:t>
                </a:r>
                <a:r>
                  <a:rPr lang="ru-RU" sz="2000" dirty="0" smtClean="0">
                    <a:latin typeface="Arial" panose="020B0604020202020204" pitchFamily="34" charset="0"/>
                    <a:cs typeface="Arial" panose="020B0604020202020204" pitchFamily="34" charset="0"/>
                  </a:rPr>
                  <a:t> бит.</a:t>
                </a:r>
                <a:endParaRPr lang="ru-RU" sz="2000" baseline="30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Общий объем файла</a:t>
                </a:r>
                <a:r>
                  <a:rPr lang="ru-RU" sz="2000" baseline="30000" dirty="0" smtClean="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44100 ∙ 16 ∙ (53 ∙ 60 </a:t>
                </a:r>
                <a:r>
                  <a:rPr lang="ru-RU" sz="2000" dirty="0">
                    <a:latin typeface="Arial" panose="020B0604020202020204" pitchFamily="34" charset="0"/>
                    <a:cs typeface="Arial" panose="020B0604020202020204" pitchFamily="34" charset="0"/>
                  </a:rPr>
                  <a:t>+ 30</a:t>
                </a:r>
                <a:r>
                  <a:rPr lang="ru-RU" sz="2000" dirty="0" smtClean="0">
                    <a:latin typeface="Arial" panose="020B0604020202020204" pitchFamily="34" charset="0"/>
                    <a:cs typeface="Arial" panose="020B0604020202020204" pitchFamily="34" charset="0"/>
                  </a:rPr>
                  <a:t>) ∙ 2 + 10 ∙ 512 ∙ 2</a:t>
                </a:r>
                <a:r>
                  <a:rPr lang="ru-RU" sz="2000" baseline="30000" dirty="0" smtClean="0">
                    <a:latin typeface="Arial" panose="020B0604020202020204" pitchFamily="34" charset="0"/>
                    <a:cs typeface="Arial" panose="020B0604020202020204" pitchFamily="34" charset="0"/>
                  </a:rPr>
                  <a:t>13</a:t>
                </a:r>
                <a:r>
                  <a:rPr lang="ru-RU" sz="2000" dirty="0" smtClean="0">
                    <a:latin typeface="Arial" panose="020B0604020202020204" pitchFamily="34" charset="0"/>
                    <a:cs typeface="Arial" panose="020B0604020202020204" pitchFamily="34" charset="0"/>
                  </a:rPr>
                  <a:t> (бит)</a:t>
                </a:r>
                <a:endParaRPr lang="ru-RU" sz="2000" baseline="30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Время скачивания:</a:t>
                </a:r>
              </a:p>
              <a:p>
                <a:pPr/>
                <a14:m>
                  <m:oMathPara xmlns:m="http://schemas.openxmlformats.org/officeDocument/2006/math">
                    <m:oMathParaPr>
                      <m:jc m:val="centerGroup"/>
                    </m:oMathParaPr>
                    <m:oMath xmlns:m="http://schemas.openxmlformats.org/officeDocument/2006/math">
                      <m:f>
                        <m:fPr>
                          <m:ctrlPr>
                            <a:rPr lang="ru-RU" sz="2000" i="1" smtClean="0">
                              <a:latin typeface="Cambria Math" panose="02040503050406030204" pitchFamily="18" charset="0"/>
                            </a:rPr>
                          </m:ctrlPr>
                        </m:fPr>
                        <m:num>
                          <m:r>
                            <a:rPr lang="ru-RU" sz="2000" i="1">
                              <a:latin typeface="Cambria Math" panose="02040503050406030204" pitchFamily="18" charset="0"/>
                            </a:rPr>
                            <m:t>44100</m:t>
                          </m:r>
                          <m:r>
                            <a:rPr lang="ru-RU" sz="2000" i="1" smtClean="0">
                              <a:latin typeface="Cambria Math" panose="02040503050406030204" pitchFamily="18" charset="0"/>
                            </a:rPr>
                            <m:t> ∙ </m:t>
                          </m:r>
                          <m:r>
                            <a:rPr lang="ru-RU" sz="2000" i="1">
                              <a:latin typeface="Cambria Math" panose="02040503050406030204" pitchFamily="18" charset="0"/>
                            </a:rPr>
                            <m:t>16</m:t>
                          </m:r>
                          <m:r>
                            <a:rPr lang="ru-RU" sz="2000" i="1" smtClean="0">
                              <a:latin typeface="Cambria Math" panose="02040503050406030204" pitchFamily="18" charset="0"/>
                            </a:rPr>
                            <m:t> ∙ </m:t>
                          </m:r>
                          <m:r>
                            <a:rPr lang="ru-RU" sz="2000" i="1">
                              <a:latin typeface="Cambria Math" panose="02040503050406030204" pitchFamily="18" charset="0"/>
                            </a:rPr>
                            <m:t>(53</m:t>
                          </m:r>
                          <m:r>
                            <a:rPr lang="ru-RU" sz="2000" i="1" smtClean="0">
                              <a:latin typeface="Cambria Math" panose="02040503050406030204" pitchFamily="18" charset="0"/>
                            </a:rPr>
                            <m:t> ∙ </m:t>
                          </m:r>
                          <m:r>
                            <a:rPr lang="ru-RU" sz="2000" i="1">
                              <a:latin typeface="Cambria Math" panose="02040503050406030204" pitchFamily="18" charset="0"/>
                            </a:rPr>
                            <m:t>60 + 30)</m:t>
                          </m:r>
                          <m:r>
                            <a:rPr lang="ru-RU" sz="2000" i="1" smtClean="0">
                              <a:latin typeface="Cambria Math" panose="02040503050406030204" pitchFamily="18" charset="0"/>
                            </a:rPr>
                            <m:t> ∙ </m:t>
                          </m:r>
                          <m:r>
                            <a:rPr lang="ru-RU" sz="2000" i="1">
                              <a:latin typeface="Cambria Math" panose="02040503050406030204" pitchFamily="18" charset="0"/>
                            </a:rPr>
                            <m:t>2 + 10</m:t>
                          </m:r>
                          <m:r>
                            <a:rPr lang="ru-RU" sz="2000" i="1" smtClean="0">
                              <a:latin typeface="Cambria Math" panose="02040503050406030204" pitchFamily="18" charset="0"/>
                            </a:rPr>
                            <m:t> ∙ </m:t>
                          </m:r>
                          <m:r>
                            <a:rPr lang="ru-RU" sz="2000" i="1">
                              <a:latin typeface="Cambria Math" panose="02040503050406030204" pitchFamily="18" charset="0"/>
                            </a:rPr>
                            <m:t>512</m:t>
                          </m:r>
                          <m:r>
                            <a:rPr lang="ru-RU" sz="2000" i="1" smtClean="0">
                              <a:latin typeface="Cambria Math" panose="02040503050406030204" pitchFamily="18" charset="0"/>
                            </a:rPr>
                            <m:t> ∙ </m:t>
                          </m:r>
                          <m:sSup>
                            <m:sSupPr>
                              <m:ctrlPr>
                                <a:rPr lang="ru-RU" sz="2000" i="1" smtClean="0">
                                  <a:latin typeface="Cambria Math" panose="02040503050406030204" pitchFamily="18" charset="0"/>
                                </a:rPr>
                              </m:ctrlPr>
                            </m:sSupPr>
                            <m:e>
                              <m:r>
                                <a:rPr lang="ru-RU" sz="2000" b="0" i="1" smtClean="0">
                                  <a:latin typeface="Cambria Math" panose="02040503050406030204" pitchFamily="18" charset="0"/>
                                </a:rPr>
                                <m:t>2</m:t>
                              </m:r>
                            </m:e>
                            <m:sup>
                              <m:r>
                                <a:rPr lang="ru-RU" sz="2000" b="0" i="1" smtClean="0">
                                  <a:latin typeface="Cambria Math" panose="02040503050406030204" pitchFamily="18" charset="0"/>
                                </a:rPr>
                                <m:t>13</m:t>
                              </m:r>
                            </m:sup>
                          </m:sSup>
                        </m:num>
                        <m:den>
                          <m:r>
                            <a:rPr lang="ru-RU" sz="2000" b="0" i="1" smtClean="0">
                              <a:latin typeface="Cambria Math" panose="02040503050406030204" pitchFamily="18" charset="0"/>
                            </a:rPr>
                            <m:t>100 ∙ </m:t>
                          </m:r>
                          <m:sSup>
                            <m:sSupPr>
                              <m:ctrlPr>
                                <a:rPr lang="ru-RU" sz="2000" b="0" i="1" smtClean="0">
                                  <a:latin typeface="Cambria Math" panose="02040503050406030204" pitchFamily="18" charset="0"/>
                                </a:rPr>
                              </m:ctrlPr>
                            </m:sSupPr>
                            <m:e>
                              <m:r>
                                <a:rPr lang="ru-RU" sz="2000" b="0" i="1" smtClean="0">
                                  <a:latin typeface="Cambria Math" panose="02040503050406030204" pitchFamily="18" charset="0"/>
                                </a:rPr>
                                <m:t>10</m:t>
                              </m:r>
                            </m:e>
                            <m:sup>
                              <m:r>
                                <a:rPr lang="ru-RU" sz="2000" b="0" i="1" smtClean="0">
                                  <a:latin typeface="Cambria Math" panose="02040503050406030204" pitchFamily="18" charset="0"/>
                                </a:rPr>
                                <m:t>6</m:t>
                              </m:r>
                            </m:sup>
                          </m:sSup>
                        </m:den>
                      </m:f>
                      <m:r>
                        <a:rPr lang="ru-RU" sz="2000" b="0" i="1" smtClean="0">
                          <a:latin typeface="Cambria Math" panose="02040503050406030204" pitchFamily="18" charset="0"/>
                        </a:rPr>
                        <m:t>=</m:t>
                      </m:r>
                      <m:r>
                        <a:rPr lang="en-US" sz="2000" i="1">
                          <a:latin typeface="Cambria Math" panose="02040503050406030204" pitchFamily="18" charset="0"/>
                        </a:rPr>
                        <m:t>45.7189504</m:t>
                      </m:r>
                      <m:r>
                        <a:rPr lang="en-US" sz="2000" b="0" i="1" smtClean="0">
                          <a:latin typeface="Cambria Math" panose="02040503050406030204" pitchFamily="18" charset="0"/>
                        </a:rPr>
                        <m:t> </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c</m:t>
                      </m:r>
                      <m:r>
                        <a:rPr lang="en-US" sz="2000" b="0" i="0" smtClean="0">
                          <a:latin typeface="Cambria Math" panose="02040503050406030204" pitchFamily="18" charset="0"/>
                        </a:rPr>
                        <m:t>)</m:t>
                      </m:r>
                    </m:oMath>
                  </m:oMathPara>
                </a14:m>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Ответ: 45</a:t>
                </a:r>
                <a:endParaRPr lang="ru-RU" sz="2000" dirty="0">
                  <a:latin typeface="Arial" panose="020B0604020202020204" pitchFamily="34" charset="0"/>
                  <a:cs typeface="Arial" panose="020B0604020202020204" pitchFamily="34"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134142" y="2704574"/>
                <a:ext cx="8823395" cy="3787704"/>
              </a:xfrm>
              <a:prstGeom prst="rect">
                <a:avLst/>
              </a:prstGeom>
              <a:blipFill rotWithShape="0">
                <a:blip r:embed="rId2"/>
                <a:stretch>
                  <a:fillRect l="-691" t="-805" b="-2093"/>
                </a:stretch>
              </a:blipFill>
            </p:spPr>
            <p:txBody>
              <a:bodyPr/>
              <a:lstStyle/>
              <a:p>
                <a:r>
                  <a:rPr lang="ru-RU">
                    <a:noFill/>
                  </a:rPr>
                  <a:t> </a:t>
                </a:r>
              </a:p>
            </p:txBody>
          </p:sp>
        </mc:Fallback>
      </mc:AlternateContent>
      <p:sp>
        <p:nvSpPr>
          <p:cNvPr id="4" name="Заголовок 3"/>
          <p:cNvSpPr>
            <a:spLocks noGrp="1"/>
          </p:cNvSpPr>
          <p:nvPr>
            <p:ph type="title"/>
          </p:nvPr>
        </p:nvSpPr>
        <p:spPr>
          <a:xfrm>
            <a:off x="252918" y="1123837"/>
            <a:ext cx="2687229" cy="4601183"/>
          </a:xfrm>
        </p:spPr>
        <p:txBody>
          <a:bodyPr>
            <a:normAutofit/>
          </a:bodyPr>
          <a:lstStyle/>
          <a:p>
            <a:r>
              <a:rPr lang="ru-RU" sz="2400" dirty="0"/>
              <a:t>Информационный объём звуковых данных</a:t>
            </a:r>
          </a:p>
        </p:txBody>
      </p:sp>
    </p:spTree>
    <p:extLst>
      <p:ext uri="{BB962C8B-B14F-4D97-AF65-F5344CB8AC3E}">
        <p14:creationId xmlns:p14="http://schemas.microsoft.com/office/powerpoint/2010/main" val="2130584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24552" y="120851"/>
            <a:ext cx="8961121" cy="4247317"/>
          </a:xfrm>
          <a:prstGeom prst="rect">
            <a:avLst/>
          </a:prstGeom>
        </p:spPr>
        <p:txBody>
          <a:bodyPr wrap="square">
            <a:spAutoFit/>
          </a:bodyPr>
          <a:lstStyle/>
          <a:p>
            <a:r>
              <a:rPr lang="ru-RU" dirty="0"/>
              <a:t>173)	*(О. Лысенков) Токсичный информатик съездил в Калининград. Помимо фотографий Калининграда он привез из поездки также и видео. Снимая это видео, он хотел показать то насколько красив Калининград, поэтому снимал в формате </a:t>
            </a:r>
            <a:r>
              <a:rPr lang="ru-RU" dirty="0" err="1"/>
              <a:t>Ultra</a:t>
            </a:r>
            <a:r>
              <a:rPr lang="ru-RU" dirty="0"/>
              <a:t> HD (3840×2160 пикселей) с палитрой, содержащей 2</a:t>
            </a:r>
            <a:r>
              <a:rPr lang="ru-RU" baseline="30000" dirty="0"/>
              <a:t>32 </a:t>
            </a:r>
            <a:r>
              <a:rPr lang="ru-RU" dirty="0"/>
              <a:t>цветов. При попытке загрузить видео выяснилось, что оно превышает 4 </a:t>
            </a:r>
            <a:r>
              <a:rPr lang="ru-RU" dirty="0" err="1"/>
              <a:t>Гбайта</a:t>
            </a:r>
            <a:r>
              <a:rPr lang="ru-RU" dirty="0"/>
              <a:t>, и поэтому загрузить его целиком в </a:t>
            </a:r>
            <a:r>
              <a:rPr lang="ru-RU" dirty="0" err="1"/>
              <a:t>Telegram</a:t>
            </a:r>
            <a:r>
              <a:rPr lang="ru-RU" dirty="0"/>
              <a:t> нельзя. Так как делить видео на несколько частей не хотелось, токсичный информатик поступил иначе. Он поменял разрешение в видео на </a:t>
            </a:r>
            <a:r>
              <a:rPr lang="ru-RU" dirty="0" err="1"/>
              <a:t>Full</a:t>
            </a:r>
            <a:r>
              <a:rPr lang="ru-RU" dirty="0"/>
              <a:t> HD (1920×1080 пикселей) с палитрой, содержащей 2</a:t>
            </a:r>
            <a:r>
              <a:rPr lang="ru-RU" baseline="30000" dirty="0"/>
              <a:t>16</a:t>
            </a:r>
            <a:r>
              <a:rPr lang="ru-RU" dirty="0"/>
              <a:t> = 65536 цветов, больше никаких технологий сжатия он не использовал. Звук в видео кодировался отдельно и было принято решение поменять заодно и его, так что в итоге </a:t>
            </a:r>
            <a:r>
              <a:rPr lang="ru-RU" dirty="0">
                <a:solidFill>
                  <a:srgbClr val="0070C0"/>
                </a:solidFill>
              </a:rPr>
              <a:t>размер преобразованного звука оказался в четыре раза меньше изначального</a:t>
            </a:r>
            <a:r>
              <a:rPr lang="ru-RU" dirty="0"/>
              <a:t>. Во сколько раз размер преобразованного видео будет меньше оригинального, если известно, что </a:t>
            </a:r>
            <a:r>
              <a:rPr lang="ru-RU" dirty="0">
                <a:solidFill>
                  <a:srgbClr val="0070C0"/>
                </a:solidFill>
              </a:rPr>
              <a:t>общий размер преобразованных изображений вдвое больше размера изначальной аудиодорожки</a:t>
            </a:r>
            <a:r>
              <a:rPr lang="ru-RU" dirty="0"/>
              <a:t>? Ответ округлите в меньшую сторону.</a:t>
            </a:r>
          </a:p>
        </p:txBody>
      </p:sp>
      <mc:AlternateContent xmlns:mc="http://schemas.openxmlformats.org/markup-compatibility/2006" xmlns:a14="http://schemas.microsoft.com/office/drawing/2010/main">
        <mc:Choice Requires="a14">
          <p:sp>
            <p:nvSpPr>
              <p:cNvPr id="3" name="Прямоугольник 2"/>
              <p:cNvSpPr/>
              <p:nvPr/>
            </p:nvSpPr>
            <p:spPr>
              <a:xfrm>
                <a:off x="3024551" y="4333456"/>
                <a:ext cx="3488268" cy="1997726"/>
              </a:xfrm>
              <a:prstGeom prst="rect">
                <a:avLst/>
              </a:prstGeom>
            </p:spPr>
            <p:txBody>
              <a:bodyPr wrap="square">
                <a:spAutoFit/>
              </a:bodyPr>
              <a:lstStyle/>
              <a:p>
                <a:r>
                  <a:rPr lang="ru-RU" dirty="0" smtClean="0"/>
                  <a:t>Решение</a:t>
                </a:r>
                <a:r>
                  <a:rPr lang="ru-RU" dirty="0"/>
                  <a:t>.</a:t>
                </a:r>
                <a:endParaRPr lang="en-US" dirty="0"/>
              </a:p>
              <a:p>
                <a:endParaRPr lang="ru-RU" dirty="0"/>
              </a:p>
              <a:p>
                <a:r>
                  <a:rPr lang="ru-RU" dirty="0"/>
                  <a:t>Во сколько раз изменился объем видео?</a:t>
                </a: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3840</m:t>
                          </m:r>
                          <m:r>
                            <m:rPr>
                              <m:nor/>
                            </m:rPr>
                            <a:rPr lang="ru-RU" dirty="0"/>
                            <m:t>∙</m:t>
                          </m:r>
                          <m:r>
                            <a:rPr lang="ru-RU" i="1">
                              <a:latin typeface="Cambria Math" panose="02040503050406030204" pitchFamily="18" charset="0"/>
                            </a:rPr>
                            <m:t>2160</m:t>
                          </m:r>
                          <m:r>
                            <m:rPr>
                              <m:nor/>
                            </m:rPr>
                            <a:rPr lang="ru-RU" dirty="0"/>
                            <m:t>∙</m:t>
                          </m:r>
                          <m:r>
                            <a:rPr lang="ru-RU" i="1">
                              <a:latin typeface="Cambria Math" panose="02040503050406030204" pitchFamily="18" charset="0"/>
                            </a:rPr>
                            <m:t>32</m:t>
                          </m:r>
                        </m:num>
                        <m:den>
                          <m:r>
                            <a:rPr lang="ru-RU" i="1">
                              <a:latin typeface="Cambria Math" panose="02040503050406030204" pitchFamily="18" charset="0"/>
                            </a:rPr>
                            <m:t>1920</m:t>
                          </m:r>
                          <m:r>
                            <m:rPr>
                              <m:nor/>
                            </m:rPr>
                            <a:rPr lang="ru-RU" dirty="0"/>
                            <m:t>∙</m:t>
                          </m:r>
                          <m:r>
                            <a:rPr lang="ru-RU" i="1">
                              <a:latin typeface="Cambria Math" panose="02040503050406030204" pitchFamily="18" charset="0"/>
                            </a:rPr>
                            <m:t>1080</m:t>
                          </m:r>
                          <m:r>
                            <m:rPr>
                              <m:nor/>
                            </m:rPr>
                            <a:rPr lang="ru-RU" dirty="0"/>
                            <m:t>∙</m:t>
                          </m:r>
                          <m:r>
                            <a:rPr lang="ru-RU" i="1">
                              <a:latin typeface="Cambria Math" panose="02040503050406030204" pitchFamily="18" charset="0"/>
                            </a:rPr>
                            <m:t>16</m:t>
                          </m:r>
                        </m:den>
                      </m:f>
                      <m:r>
                        <a:rPr lang="ru-RU" i="1">
                          <a:latin typeface="Cambria Math" panose="02040503050406030204" pitchFamily="18" charset="0"/>
                        </a:rPr>
                        <m:t>=</m:t>
                      </m:r>
                      <m:r>
                        <a:rPr lang="en-US" i="1">
                          <a:latin typeface="Cambria Math" panose="02040503050406030204" pitchFamily="18" charset="0"/>
                        </a:rPr>
                        <m:t>8</m:t>
                      </m:r>
                    </m:oMath>
                  </m:oMathPara>
                </a14:m>
                <a:endParaRPr lang="ru-RU" dirty="0"/>
              </a:p>
              <a:p>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024551" y="4333456"/>
                <a:ext cx="3488268" cy="1997726"/>
              </a:xfrm>
              <a:prstGeom prst="rect">
                <a:avLst/>
              </a:prstGeom>
              <a:blipFill rotWithShape="0">
                <a:blip r:embed="rId2"/>
                <a:stretch>
                  <a:fillRect l="-1399" t="-1829"/>
                </a:stretch>
              </a:blipFill>
            </p:spPr>
            <p:txBody>
              <a:bodyPr/>
              <a:lstStyle/>
              <a:p>
                <a:r>
                  <a:rPr lang="ru-RU">
                    <a:noFill/>
                  </a:rPr>
                  <a:t> </a:t>
                </a:r>
              </a:p>
            </p:txBody>
          </p:sp>
        </mc:Fallback>
      </mc:AlternateContent>
      <p:sp>
        <p:nvSpPr>
          <p:cNvPr id="4" name="Заголовок 3"/>
          <p:cNvSpPr>
            <a:spLocks noGrp="1"/>
          </p:cNvSpPr>
          <p:nvPr>
            <p:ph type="title"/>
          </p:nvPr>
        </p:nvSpPr>
        <p:spPr>
          <a:xfrm>
            <a:off x="252918" y="1123837"/>
            <a:ext cx="2771635" cy="4601183"/>
          </a:xfrm>
        </p:spPr>
        <p:txBody>
          <a:bodyPr>
            <a:normAutofit/>
          </a:bodyPr>
          <a:lstStyle/>
          <a:p>
            <a:r>
              <a:rPr lang="ru-RU" sz="2400" dirty="0" smtClean="0"/>
              <a:t>Информационный </a:t>
            </a:r>
            <a:r>
              <a:rPr lang="ru-RU" sz="2400" dirty="0"/>
              <a:t>объём видео (изображения + звук)</a:t>
            </a:r>
          </a:p>
        </p:txBody>
      </p:sp>
      <p:graphicFrame>
        <p:nvGraphicFramePr>
          <p:cNvPr id="5" name="Таблица 4"/>
          <p:cNvGraphicFramePr>
            <a:graphicFrameLocks noGrp="1"/>
          </p:cNvGraphicFramePr>
          <p:nvPr>
            <p:extLst>
              <p:ext uri="{D42A27DB-BD31-4B8C-83A1-F6EECF244321}">
                <p14:modId xmlns:p14="http://schemas.microsoft.com/office/powerpoint/2010/main" val="3784316542"/>
              </p:ext>
            </p:extLst>
          </p:nvPr>
        </p:nvGraphicFramePr>
        <p:xfrm>
          <a:off x="6949440" y="4368168"/>
          <a:ext cx="4813581" cy="1483360"/>
        </p:xfrm>
        <a:graphic>
          <a:graphicData uri="http://schemas.openxmlformats.org/drawingml/2006/table">
            <a:tbl>
              <a:tblPr firstRow="1" bandRow="1">
                <a:tableStyleId>{5C22544A-7EE6-4342-B048-85BDC9FD1C3A}</a:tableStyleId>
              </a:tblPr>
              <a:tblGrid>
                <a:gridCol w="1719136"/>
                <a:gridCol w="1224025"/>
                <a:gridCol w="1870420"/>
              </a:tblGrid>
              <a:tr h="370840">
                <a:tc>
                  <a:txBody>
                    <a:bodyPr/>
                    <a:lstStyle/>
                    <a:p>
                      <a:endParaRPr lang="ru-RU" dirty="0"/>
                    </a:p>
                  </a:txBody>
                  <a:tcPr/>
                </a:tc>
                <a:tc>
                  <a:txBody>
                    <a:bodyPr/>
                    <a:lstStyle/>
                    <a:p>
                      <a:r>
                        <a:rPr lang="ru-RU" dirty="0" smtClean="0"/>
                        <a:t>до</a:t>
                      </a:r>
                      <a:endParaRPr lang="ru-RU" dirty="0"/>
                    </a:p>
                  </a:txBody>
                  <a:tcPr/>
                </a:tc>
                <a:tc>
                  <a:txBody>
                    <a:bodyPr/>
                    <a:lstStyle/>
                    <a:p>
                      <a:r>
                        <a:rPr lang="ru-RU" dirty="0" smtClean="0"/>
                        <a:t>после</a:t>
                      </a:r>
                      <a:endParaRPr lang="ru-RU" dirty="0"/>
                    </a:p>
                  </a:txBody>
                  <a:tcPr/>
                </a:tc>
              </a:tr>
              <a:tr h="370840">
                <a:tc>
                  <a:txBody>
                    <a:bodyPr/>
                    <a:lstStyle/>
                    <a:p>
                      <a:r>
                        <a:rPr lang="ru-RU" dirty="0" smtClean="0"/>
                        <a:t>Звук</a:t>
                      </a:r>
                      <a:endParaRPr lang="ru-RU" dirty="0"/>
                    </a:p>
                  </a:txBody>
                  <a:tcPr/>
                </a:tc>
                <a:tc>
                  <a:txBody>
                    <a:bodyPr/>
                    <a:lstStyle/>
                    <a:p>
                      <a:r>
                        <a:rPr lang="ru-RU" dirty="0" smtClean="0"/>
                        <a:t>1 : 2 </a:t>
                      </a:r>
                      <a:r>
                        <a:rPr lang="en-US" dirty="0" smtClean="0"/>
                        <a:t>= 0,5</a:t>
                      </a:r>
                      <a:endParaRPr lang="ru-RU" dirty="0"/>
                    </a:p>
                  </a:txBody>
                  <a:tcPr/>
                </a:tc>
                <a:tc>
                  <a:txBody>
                    <a:bodyPr/>
                    <a:lstStyle/>
                    <a:p>
                      <a:r>
                        <a:rPr lang="en-US" dirty="0" smtClean="0"/>
                        <a:t>0,5 : </a:t>
                      </a:r>
                      <a:r>
                        <a:rPr lang="ru-RU" dirty="0" smtClean="0"/>
                        <a:t>4</a:t>
                      </a:r>
                      <a:r>
                        <a:rPr lang="en-US" dirty="0" smtClean="0"/>
                        <a:t> = 0,125</a:t>
                      </a:r>
                      <a:endParaRPr lang="ru-RU" dirty="0"/>
                    </a:p>
                  </a:txBody>
                  <a:tcPr/>
                </a:tc>
              </a:tr>
              <a:tr h="370840">
                <a:tc>
                  <a:txBody>
                    <a:bodyPr/>
                    <a:lstStyle/>
                    <a:p>
                      <a:r>
                        <a:rPr lang="ru-RU" dirty="0" smtClean="0"/>
                        <a:t>Изображение</a:t>
                      </a:r>
                      <a:endParaRPr lang="ru-RU" dirty="0"/>
                    </a:p>
                  </a:txBody>
                  <a:tcPr/>
                </a:tc>
                <a:tc>
                  <a:txBody>
                    <a:bodyPr/>
                    <a:lstStyle/>
                    <a:p>
                      <a:r>
                        <a:rPr lang="en-US" dirty="0" smtClean="0"/>
                        <a:t>8 </a:t>
                      </a:r>
                      <a:r>
                        <a:rPr lang="ru-RU" dirty="0" smtClean="0"/>
                        <a:t>∙ </a:t>
                      </a:r>
                      <a:r>
                        <a:rPr lang="en-US" dirty="0" smtClean="0"/>
                        <a:t>1</a:t>
                      </a:r>
                      <a:r>
                        <a:rPr lang="en-US" baseline="0" dirty="0" smtClean="0"/>
                        <a:t> = 8</a:t>
                      </a:r>
                      <a:endParaRPr lang="ru-RU" dirty="0"/>
                    </a:p>
                  </a:txBody>
                  <a:tcPr/>
                </a:tc>
                <a:tc>
                  <a:txBody>
                    <a:bodyPr/>
                    <a:lstStyle/>
                    <a:p>
                      <a:r>
                        <a:rPr lang="en-US" dirty="0" smtClean="0"/>
                        <a:t>1</a:t>
                      </a:r>
                      <a:endParaRPr lang="ru-RU" dirty="0"/>
                    </a:p>
                  </a:txBody>
                  <a:tcPr/>
                </a:tc>
              </a:tr>
              <a:tr h="370840">
                <a:tc>
                  <a:txBody>
                    <a:bodyPr/>
                    <a:lstStyle/>
                    <a:p>
                      <a:r>
                        <a:rPr lang="ru-RU" dirty="0" smtClean="0"/>
                        <a:t>итого</a:t>
                      </a:r>
                      <a:endParaRPr lang="ru-RU" dirty="0"/>
                    </a:p>
                  </a:txBody>
                  <a:tcPr/>
                </a:tc>
                <a:tc>
                  <a:txBody>
                    <a:bodyPr/>
                    <a:lstStyle/>
                    <a:p>
                      <a:r>
                        <a:rPr lang="ru-RU" dirty="0" smtClean="0"/>
                        <a:t>8,5</a:t>
                      </a:r>
                      <a:endParaRPr lang="ru-RU" dirty="0"/>
                    </a:p>
                  </a:txBody>
                  <a:tcPr/>
                </a:tc>
                <a:tc>
                  <a:txBody>
                    <a:bodyPr/>
                    <a:lstStyle/>
                    <a:p>
                      <a:r>
                        <a:rPr lang="ru-RU" dirty="0" smtClean="0"/>
                        <a:t>1,125</a:t>
                      </a:r>
                      <a:endParaRPr lang="ru-RU" dirty="0"/>
                    </a:p>
                  </a:txBody>
                  <a:tcPr/>
                </a:tc>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5619176" y="6053542"/>
                <a:ext cx="2223908" cy="5552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8,5</m:t>
                          </m:r>
                        </m:num>
                        <m:den>
                          <m:r>
                            <a:rPr lang="ru-RU" b="0" i="1" smtClean="0">
                              <a:latin typeface="Cambria Math" panose="02040503050406030204" pitchFamily="18" charset="0"/>
                            </a:rPr>
                            <m:t>1,125</m:t>
                          </m:r>
                        </m:den>
                      </m:f>
                      <m:r>
                        <a:rPr lang="ru-RU" b="0" i="1" smtClean="0">
                          <a:latin typeface="Cambria Math" panose="02040503050406030204" pitchFamily="18" charset="0"/>
                        </a:rPr>
                        <m:t>=7,55555 </m:t>
                      </m:r>
                      <m:r>
                        <a:rPr lang="ru-RU" b="0" i="1" smtClean="0">
                          <a:latin typeface="Cambria Math" panose="02040503050406030204" pitchFamily="18" charset="0"/>
                          <a:ea typeface="Cambria Math" panose="02040503050406030204" pitchFamily="18" charset="0"/>
                        </a:rPr>
                        <m:t>≈7</m:t>
                      </m:r>
                    </m:oMath>
                  </m:oMathPara>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5619176" y="6053542"/>
                <a:ext cx="2223908" cy="555280"/>
              </a:xfrm>
              <a:prstGeom prst="rect">
                <a:avLst/>
              </a:prstGeom>
              <a:blipFill rotWithShape="0">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256688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7479" y="0"/>
            <a:ext cx="8783449" cy="2554545"/>
          </a:xfrm>
          <a:prstGeom prst="rect">
            <a:avLst/>
          </a:prstGeom>
        </p:spPr>
        <p:txBody>
          <a:bodyPr wrap="square">
            <a:spAutoFit/>
          </a:bodyPr>
          <a:lstStyle/>
          <a:p>
            <a:r>
              <a:rPr lang="ru-RU" sz="2000" dirty="0"/>
              <a:t>141)	*(К. Багдасарян) Видеофайл записан с разрешением 3840 × 2160 пикселей, с частотой кадров 60 кадров в секунду и глубиной кодирования 10 бит на каждый цветовой канал (в модели RGB) без использования сжатия. Длительность видеоролика составляет 2 минуты 30 секунд. Заголовок каждого кадра занимает 2 </a:t>
            </a:r>
            <a:r>
              <a:rPr lang="ru-RU" sz="2000" dirty="0" err="1"/>
              <a:t>Кбайта</a:t>
            </a:r>
            <a:r>
              <a:rPr lang="ru-RU" sz="2000" dirty="0"/>
              <a:t>. Сколько секунд потребуется для скачивания видеоролика по каналу со скоростью передачи данных 524288000 бит/с? В ответе запишите целую часть полученного значения.</a:t>
            </a:r>
          </a:p>
        </p:txBody>
      </p:sp>
      <mc:AlternateContent xmlns:mc="http://schemas.openxmlformats.org/markup-compatibility/2006" xmlns:a14="http://schemas.microsoft.com/office/drawing/2010/main">
        <mc:Choice Requires="a14">
          <p:sp>
            <p:nvSpPr>
              <p:cNvPr id="3" name="Прямоугольник 2"/>
              <p:cNvSpPr/>
              <p:nvPr/>
            </p:nvSpPr>
            <p:spPr>
              <a:xfrm>
                <a:off x="3047478" y="2554545"/>
                <a:ext cx="8783449" cy="4094839"/>
              </a:xfrm>
              <a:prstGeom prst="rect">
                <a:avLst/>
              </a:prstGeom>
            </p:spPr>
            <p:txBody>
              <a:bodyPr wrap="square">
                <a:spAutoFit/>
              </a:bodyPr>
              <a:lstStyle/>
              <a:p>
                <a:r>
                  <a:rPr lang="ru-RU" sz="2000" dirty="0" smtClean="0">
                    <a:latin typeface="Arial" panose="020B0604020202020204" pitchFamily="34" charset="0"/>
                    <a:cs typeface="Arial" panose="020B0604020202020204" pitchFamily="34" charset="0"/>
                  </a:rPr>
                  <a:t>Решение.</a:t>
                </a:r>
                <a:endParaRPr lang="ru-RU" sz="2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Объем одного кадра: 3840 ∙ 2160 ∙ (10 + 10 + 10) (бит). </a:t>
                </a:r>
                <a:r>
                  <a:rPr lang="ru-RU" sz="2000" dirty="0">
                    <a:latin typeface="Arial" panose="020B0604020202020204" pitchFamily="34" charset="0"/>
                    <a:cs typeface="Arial" panose="020B0604020202020204" pitchFamily="34" charset="0"/>
                  </a:rPr>
                  <a:t>У каждого кадра есть </a:t>
                </a:r>
                <a:r>
                  <a:rPr lang="ru-RU" sz="2000" dirty="0" smtClean="0">
                    <a:latin typeface="Arial" panose="020B0604020202020204" pitchFamily="34" charset="0"/>
                    <a:cs typeface="Arial" panose="020B0604020202020204" pitchFamily="34" charset="0"/>
                  </a:rPr>
                  <a:t>заголовок, который добавляет 2 ∙ 2</a:t>
                </a:r>
                <a:r>
                  <a:rPr lang="ru-RU" sz="2000" baseline="30000" dirty="0" smtClean="0">
                    <a:latin typeface="Arial" panose="020B0604020202020204" pitchFamily="34" charset="0"/>
                    <a:cs typeface="Arial" panose="020B0604020202020204" pitchFamily="34" charset="0"/>
                  </a:rPr>
                  <a:t>13 </a:t>
                </a:r>
                <a:r>
                  <a:rPr lang="ru-RU" sz="2000" dirty="0" smtClean="0">
                    <a:latin typeface="Arial" panose="020B0604020202020204" pitchFamily="34" charset="0"/>
                    <a:cs typeface="Arial" panose="020B0604020202020204" pitchFamily="34" charset="0"/>
                  </a:rPr>
                  <a:t> бит. По этому один кадр весит 3840 ∙ 2160 ∙ 30 + 2</a:t>
                </a:r>
                <a:r>
                  <a:rPr lang="ru-RU" sz="2000" baseline="30000" dirty="0" smtClean="0">
                    <a:latin typeface="Arial" panose="020B0604020202020204" pitchFamily="34" charset="0"/>
                    <a:cs typeface="Arial" panose="020B0604020202020204" pitchFamily="34" charset="0"/>
                  </a:rPr>
                  <a:t>14</a:t>
                </a:r>
                <a:r>
                  <a:rPr lang="ru-RU" sz="2000" dirty="0" smtClean="0">
                    <a:latin typeface="Arial" panose="020B0604020202020204" pitchFamily="34" charset="0"/>
                    <a:cs typeface="Arial" panose="020B0604020202020204" pitchFamily="34" charset="0"/>
                  </a:rPr>
                  <a:t> (бит)</a:t>
                </a:r>
              </a:p>
              <a:p>
                <a:r>
                  <a:rPr lang="ru-RU" sz="2000" dirty="0" smtClean="0">
                    <a:latin typeface="Arial" panose="020B0604020202020204" pitchFamily="34" charset="0"/>
                    <a:cs typeface="Arial" panose="020B0604020202020204" pitchFamily="34" charset="0"/>
                  </a:rPr>
                  <a:t>Частота  60 </a:t>
                </a:r>
                <a:r>
                  <a:rPr lang="ru-RU" sz="2000" dirty="0">
                    <a:latin typeface="Arial" panose="020B0604020202020204" pitchFamily="34" charset="0"/>
                    <a:cs typeface="Arial" panose="020B0604020202020204" pitchFamily="34" charset="0"/>
                  </a:rPr>
                  <a:t>кадров в </a:t>
                </a:r>
                <a:r>
                  <a:rPr lang="ru-RU" sz="2000" dirty="0" smtClean="0">
                    <a:latin typeface="Arial" panose="020B0604020202020204" pitchFamily="34" charset="0"/>
                    <a:cs typeface="Arial" panose="020B0604020202020204" pitchFamily="34" charset="0"/>
                  </a:rPr>
                  <a:t>секунду, </a:t>
                </a:r>
              </a:p>
              <a:p>
                <a:r>
                  <a:rPr lang="ru-RU" sz="2000" dirty="0" smtClean="0">
                    <a:latin typeface="Arial" panose="020B0604020202020204" pitchFamily="34" charset="0"/>
                    <a:cs typeface="Arial" panose="020B0604020202020204" pitchFamily="34" charset="0"/>
                  </a:rPr>
                  <a:t>за 1 секунду скачивается 60 ∙ (3840 ∙ 2160 ∙ 30 + 2</a:t>
                </a:r>
                <a:r>
                  <a:rPr lang="ru-RU" sz="2000" baseline="30000" dirty="0" smtClean="0">
                    <a:latin typeface="Arial" panose="020B0604020202020204" pitchFamily="34" charset="0"/>
                    <a:cs typeface="Arial" panose="020B0604020202020204" pitchFamily="34" charset="0"/>
                  </a:rPr>
                  <a:t>14</a:t>
                </a:r>
                <a:r>
                  <a:rPr lang="ru-RU" sz="2000" dirty="0" smtClean="0">
                    <a:latin typeface="Arial" panose="020B0604020202020204" pitchFamily="34" charset="0"/>
                    <a:cs typeface="Arial" panose="020B0604020202020204" pitchFamily="34" charset="0"/>
                  </a:rPr>
                  <a:t>) (бит). </a:t>
                </a:r>
              </a:p>
              <a:p>
                <a:r>
                  <a:rPr lang="ru-RU" sz="2000" dirty="0" smtClean="0">
                    <a:latin typeface="Arial" panose="020B0604020202020204" pitchFamily="34" charset="0"/>
                    <a:cs typeface="Arial" panose="020B0604020202020204" pitchFamily="34" charset="0"/>
                  </a:rPr>
                  <a:t>Длительность </a:t>
                </a:r>
                <a:r>
                  <a:rPr lang="ru-RU" sz="2000" dirty="0">
                    <a:latin typeface="Arial" panose="020B0604020202020204" pitchFamily="34" charset="0"/>
                    <a:cs typeface="Arial" panose="020B0604020202020204" pitchFamily="34" charset="0"/>
                  </a:rPr>
                  <a:t>видеоролика составляет 2 минуты 30 секунд</a:t>
                </a:r>
                <a:r>
                  <a:rPr lang="ru-RU" sz="2000" dirty="0" smtClean="0">
                    <a:latin typeface="Arial" panose="020B0604020202020204" pitchFamily="34" charset="0"/>
                    <a:cs typeface="Arial" panose="020B0604020202020204" pitchFamily="34" charset="0"/>
                  </a:rPr>
                  <a:t>. </a:t>
                </a:r>
              </a:p>
              <a:p>
                <a:r>
                  <a:rPr lang="ru-RU" sz="2000" dirty="0" smtClean="0">
                    <a:latin typeface="Arial" panose="020B0604020202020204" pitchFamily="34" charset="0"/>
                    <a:cs typeface="Arial" panose="020B0604020202020204" pitchFamily="34" charset="0"/>
                  </a:rPr>
                  <a:t>Это 2 ∙ 60 + 30 = 150 секунд.</a:t>
                </a:r>
              </a:p>
              <a:p>
                <a:r>
                  <a:rPr lang="ru-RU" sz="2000" dirty="0" smtClean="0">
                    <a:latin typeface="Arial" panose="020B0604020202020204" pitchFamily="34" charset="0"/>
                    <a:cs typeface="Arial" panose="020B0604020202020204" pitchFamily="34" charset="0"/>
                  </a:rPr>
                  <a:t>За это время передается 150 ∙ 60 ∙ (3840 ∙ 2160 ∙ 30 + 2</a:t>
                </a:r>
                <a:r>
                  <a:rPr lang="ru-RU" sz="2000" baseline="30000" dirty="0" smtClean="0">
                    <a:latin typeface="Arial" panose="020B0604020202020204" pitchFamily="34" charset="0"/>
                    <a:cs typeface="Arial" panose="020B0604020202020204" pitchFamily="34" charset="0"/>
                  </a:rPr>
                  <a:t>14</a:t>
                </a:r>
                <a:r>
                  <a:rPr lang="ru-RU" sz="2000" dirty="0" smtClean="0">
                    <a:latin typeface="Arial" panose="020B0604020202020204" pitchFamily="34" charset="0"/>
                    <a:cs typeface="Arial" panose="020B0604020202020204" pitchFamily="34" charset="0"/>
                  </a:rPr>
                  <a:t>)(бит</a:t>
                </a:r>
                <a:r>
                  <a:rPr lang="ru-RU" sz="2000" dirty="0">
                    <a:latin typeface="Arial" panose="020B0604020202020204" pitchFamily="34" charset="0"/>
                    <a:cs typeface="Arial" panose="020B0604020202020204" pitchFamily="34" charset="0"/>
                  </a:rPr>
                  <a:t>). </a:t>
                </a:r>
                <a:endParaRPr lang="ru-RU" sz="2000" baseline="30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Время скачивания ролика:</a:t>
                </a:r>
              </a:p>
              <a:p>
                <a:pPr/>
                <a14:m>
                  <m:oMathPara xmlns:m="http://schemas.openxmlformats.org/officeDocument/2006/math">
                    <m:oMathParaPr>
                      <m:jc m:val="centerGroup"/>
                    </m:oMathParaPr>
                    <m:oMath xmlns:m="http://schemas.openxmlformats.org/officeDocument/2006/math">
                      <m:f>
                        <m:fPr>
                          <m:ctrlPr>
                            <a:rPr lang="ru-RU" sz="2000" i="1" smtClean="0">
                              <a:latin typeface="Cambria Math" panose="02040503050406030204" pitchFamily="18" charset="0"/>
                            </a:rPr>
                          </m:ctrlPr>
                        </m:fPr>
                        <m:num>
                          <m:r>
                            <a:rPr lang="ru-RU" sz="2000" i="1">
                              <a:latin typeface="Cambria Math" panose="02040503050406030204" pitchFamily="18" charset="0"/>
                            </a:rPr>
                            <m:t>150</m:t>
                          </m:r>
                          <m:r>
                            <a:rPr lang="ru-RU" sz="2000" i="1" smtClean="0">
                              <a:latin typeface="Cambria Math" panose="02040503050406030204" pitchFamily="18" charset="0"/>
                            </a:rPr>
                            <m:t> ∙ </m:t>
                          </m:r>
                          <m:r>
                            <a:rPr lang="ru-RU" sz="2000" i="1">
                              <a:latin typeface="Cambria Math" panose="02040503050406030204" pitchFamily="18" charset="0"/>
                            </a:rPr>
                            <m:t>60</m:t>
                          </m:r>
                          <m:r>
                            <a:rPr lang="ru-RU" sz="2000" i="1" smtClean="0">
                              <a:latin typeface="Cambria Math" panose="02040503050406030204" pitchFamily="18" charset="0"/>
                            </a:rPr>
                            <m:t> ∙ </m:t>
                          </m:r>
                          <m:r>
                            <a:rPr lang="ru-RU" sz="2000" b="0" i="1" smtClean="0">
                              <a:latin typeface="Cambria Math" panose="02040503050406030204" pitchFamily="18" charset="0"/>
                            </a:rPr>
                            <m:t>(</m:t>
                          </m:r>
                          <m:r>
                            <a:rPr lang="ru-RU" sz="2000" i="1">
                              <a:latin typeface="Cambria Math" panose="02040503050406030204" pitchFamily="18" charset="0"/>
                            </a:rPr>
                            <m:t>3840</m:t>
                          </m:r>
                          <m:r>
                            <a:rPr lang="ru-RU" sz="2000" i="1" smtClean="0">
                              <a:latin typeface="Cambria Math" panose="02040503050406030204" pitchFamily="18" charset="0"/>
                            </a:rPr>
                            <m:t> ∙ </m:t>
                          </m:r>
                          <m:r>
                            <a:rPr lang="ru-RU" sz="2000" i="1">
                              <a:latin typeface="Cambria Math" panose="02040503050406030204" pitchFamily="18" charset="0"/>
                            </a:rPr>
                            <m:t>2160</m:t>
                          </m:r>
                          <m:r>
                            <a:rPr lang="ru-RU" sz="2000" i="1" smtClean="0">
                              <a:latin typeface="Cambria Math" panose="02040503050406030204" pitchFamily="18" charset="0"/>
                            </a:rPr>
                            <m:t> ∙ </m:t>
                          </m:r>
                          <m:r>
                            <a:rPr lang="ru-RU" sz="2000" i="1">
                              <a:latin typeface="Cambria Math" panose="02040503050406030204" pitchFamily="18" charset="0"/>
                            </a:rPr>
                            <m:t>30</m:t>
                          </m:r>
                          <m:r>
                            <a:rPr lang="ru-RU" sz="2000" b="0" i="1" smtClean="0">
                              <a:latin typeface="Cambria Math" panose="02040503050406030204" pitchFamily="18" charset="0"/>
                            </a:rPr>
                            <m:t>+</m:t>
                          </m:r>
                          <m:r>
                            <a:rPr lang="ru-RU" sz="2000" i="1">
                              <a:latin typeface="Cambria Math" panose="02040503050406030204" pitchFamily="18" charset="0"/>
                            </a:rPr>
                            <m:t> </m:t>
                          </m:r>
                          <m:sSup>
                            <m:sSupPr>
                              <m:ctrlPr>
                                <a:rPr lang="ru-RU" sz="2000" i="1" smtClean="0">
                                  <a:latin typeface="Cambria Math" panose="02040503050406030204" pitchFamily="18" charset="0"/>
                                </a:rPr>
                              </m:ctrlPr>
                            </m:sSupPr>
                            <m:e>
                              <m:r>
                                <a:rPr lang="ru-RU" sz="2000" b="0" i="1" smtClean="0">
                                  <a:latin typeface="Cambria Math" panose="02040503050406030204" pitchFamily="18" charset="0"/>
                                </a:rPr>
                                <m:t>2</m:t>
                              </m:r>
                            </m:e>
                            <m:sup>
                              <m:r>
                                <a:rPr lang="ru-RU" sz="2000" b="0" i="1" smtClean="0">
                                  <a:latin typeface="Cambria Math" panose="02040503050406030204" pitchFamily="18" charset="0"/>
                                </a:rPr>
                                <m:t>14</m:t>
                              </m:r>
                            </m:sup>
                          </m:sSup>
                          <m:r>
                            <a:rPr lang="ru-RU" sz="2000" b="0" i="1" smtClean="0">
                              <a:latin typeface="Cambria Math" panose="02040503050406030204" pitchFamily="18" charset="0"/>
                            </a:rPr>
                            <m:t>)</m:t>
                          </m:r>
                        </m:num>
                        <m:den>
                          <m:r>
                            <a:rPr lang="ru-RU" sz="2000" i="1">
                              <a:latin typeface="Cambria Math" panose="02040503050406030204" pitchFamily="18" charset="0"/>
                            </a:rPr>
                            <m:t>524288000</m:t>
                          </m:r>
                        </m:den>
                      </m:f>
                      <m:r>
                        <a:rPr lang="ru-RU" sz="2000" b="0" i="1" smtClean="0">
                          <a:latin typeface="Cambria Math" panose="02040503050406030204" pitchFamily="18" charset="0"/>
                        </a:rPr>
                        <m:t>=</m:t>
                      </m:r>
                      <m:r>
                        <a:rPr lang="en-US" sz="2000" i="1">
                          <a:latin typeface="Cambria Math" panose="02040503050406030204" pitchFamily="18" charset="0"/>
                        </a:rPr>
                        <m:t>4271.765625</m:t>
                      </m:r>
                      <m:r>
                        <a:rPr lang="en-US" sz="2000" b="0" i="1" smtClean="0">
                          <a:latin typeface="Cambria Math" panose="02040503050406030204" pitchFamily="18" charset="0"/>
                        </a:rPr>
                        <m:t> </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c</m:t>
                      </m:r>
                      <m:r>
                        <a:rPr lang="en-US" sz="2000" b="0" i="0" smtClean="0">
                          <a:latin typeface="Cambria Math" panose="02040503050406030204" pitchFamily="18" charset="0"/>
                        </a:rPr>
                        <m:t>)</m:t>
                      </m:r>
                    </m:oMath>
                  </m:oMathPara>
                </a14:m>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Ответ: 4271</a:t>
                </a:r>
                <a:endParaRPr lang="ru-RU" sz="2000" dirty="0">
                  <a:latin typeface="Arial" panose="020B0604020202020204" pitchFamily="34" charset="0"/>
                  <a:cs typeface="Arial" panose="020B0604020202020204" pitchFamily="34"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047478" y="2554545"/>
                <a:ext cx="8783449" cy="4094839"/>
              </a:xfrm>
              <a:prstGeom prst="rect">
                <a:avLst/>
              </a:prstGeom>
              <a:blipFill rotWithShape="0">
                <a:blip r:embed="rId2"/>
                <a:stretch>
                  <a:fillRect l="-763" t="-595" r="-1388" b="-1786"/>
                </a:stretch>
              </a:blipFill>
            </p:spPr>
            <p:txBody>
              <a:bodyPr/>
              <a:lstStyle/>
              <a:p>
                <a:r>
                  <a:rPr lang="ru-RU">
                    <a:noFill/>
                  </a:rPr>
                  <a:t> </a:t>
                </a:r>
              </a:p>
            </p:txBody>
          </p:sp>
        </mc:Fallback>
      </mc:AlternateContent>
      <p:sp>
        <p:nvSpPr>
          <p:cNvPr id="4" name="Заголовок 3"/>
          <p:cNvSpPr>
            <a:spLocks noGrp="1"/>
          </p:cNvSpPr>
          <p:nvPr>
            <p:ph type="title"/>
          </p:nvPr>
        </p:nvSpPr>
        <p:spPr/>
        <p:txBody>
          <a:bodyPr/>
          <a:lstStyle/>
          <a:p>
            <a:r>
              <a:rPr lang="ru-RU" dirty="0" smtClean="0"/>
              <a:t>Видео и скорость</a:t>
            </a:r>
            <a:endParaRPr lang="ru-RU" dirty="0"/>
          </a:p>
        </p:txBody>
      </p:sp>
    </p:spTree>
    <p:extLst>
      <p:ext uri="{BB962C8B-B14F-4D97-AF65-F5344CB8AC3E}">
        <p14:creationId xmlns:p14="http://schemas.microsoft.com/office/powerpoint/2010/main" val="1197872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19" y="1123837"/>
            <a:ext cx="2645026" cy="4601183"/>
          </a:xfrm>
        </p:spPr>
        <p:txBody>
          <a:bodyPr>
            <a:normAutofit/>
          </a:bodyPr>
          <a:lstStyle/>
          <a:p>
            <a:r>
              <a:rPr lang="ru-RU" dirty="0" smtClean="0"/>
              <a:t>Задание </a:t>
            </a:r>
            <a:r>
              <a:rPr lang="ru-RU" dirty="0"/>
              <a:t>8</a:t>
            </a:r>
            <a:br>
              <a:rPr lang="ru-RU" dirty="0"/>
            </a:br>
            <a:r>
              <a:rPr lang="ru-RU" dirty="0"/>
              <a:t>проверяет </a:t>
            </a:r>
            <a:r>
              <a:rPr lang="ru-RU" dirty="0" smtClean="0"/>
              <a:t>знание </a:t>
            </a:r>
            <a:r>
              <a:rPr lang="ru-RU" dirty="0"/>
              <a:t>основных</a:t>
            </a:r>
            <a:br>
              <a:rPr lang="ru-RU" dirty="0"/>
            </a:br>
            <a:r>
              <a:rPr lang="ru-RU" dirty="0"/>
              <a:t>понятий и методов,</a:t>
            </a:r>
            <a:br>
              <a:rPr lang="ru-RU" dirty="0"/>
            </a:br>
            <a:r>
              <a:rPr lang="ru-RU" dirty="0"/>
              <a:t>используемых при</a:t>
            </a:r>
            <a:br>
              <a:rPr lang="ru-RU" dirty="0"/>
            </a:br>
            <a:r>
              <a:rPr lang="ru-RU" dirty="0"/>
              <a:t>измерении количества</a:t>
            </a:r>
            <a:br>
              <a:rPr lang="ru-RU" dirty="0"/>
            </a:br>
            <a:r>
              <a:rPr lang="ru-RU" dirty="0"/>
              <a:t>информации</a:t>
            </a:r>
          </a:p>
        </p:txBody>
      </p:sp>
      <p:sp>
        <p:nvSpPr>
          <p:cNvPr id="4" name="Прямоугольник 3"/>
          <p:cNvSpPr/>
          <p:nvPr/>
        </p:nvSpPr>
        <p:spPr>
          <a:xfrm>
            <a:off x="3089772" y="704983"/>
            <a:ext cx="8208000" cy="2862322"/>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Пример </a:t>
            </a:r>
            <a:r>
              <a:rPr lang="ru-RU" sz="2000" b="1" dirty="0" smtClean="0">
                <a:latin typeface="Arial" panose="020B0604020202020204" pitchFamily="34" charset="0"/>
                <a:cs typeface="Arial" panose="020B0604020202020204" pitchFamily="34" charset="0"/>
              </a:rPr>
              <a:t>задания</a:t>
            </a:r>
            <a:endParaRPr lang="ru-RU" sz="2000" dirty="0">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Определите количество девятеричных пятизначных чисел, в записи которых ровно одна цифра 0, при этом никакая нечетная цифра не стоит рядом с цифрой 0</a:t>
            </a:r>
            <a:r>
              <a:rPr lang="ru-RU" sz="2000" dirty="0" smtClean="0">
                <a:latin typeface="Arial" panose="020B0604020202020204" pitchFamily="34" charset="0"/>
                <a:cs typeface="Arial" panose="020B0604020202020204" pitchFamily="34" charset="0"/>
              </a:rPr>
              <a:t>.</a:t>
            </a:r>
          </a:p>
          <a:p>
            <a:endParaRPr lang="ru-RU" sz="2000" b="1"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Типичные ошибки:</a:t>
            </a:r>
            <a:r>
              <a:rPr lang="ru-RU" sz="2000" dirty="0">
                <a:latin typeface="Arial" panose="020B0604020202020204" pitchFamily="34" charset="0"/>
                <a:cs typeface="Arial" panose="020B0604020202020204" pitchFamily="34" charset="0"/>
              </a:rPr>
              <a:t> забывают, что числа не начинаются с нуля; при программировании перестановок не отсекают повторяющиеся комбинации; неверно применяют/составляют формулы или допускают арифметические ошибки</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276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8813" y="445156"/>
            <a:ext cx="6368520" cy="5909310"/>
          </a:xfrm>
          <a:prstGeom prst="rect">
            <a:avLst/>
          </a:prstGeom>
        </p:spPr>
        <p:txBody>
          <a:bodyPr wrap="square">
            <a:spAutoFit/>
          </a:bodyPr>
          <a:lstStyle/>
          <a:p>
            <a:r>
              <a:rPr lang="ru-RU" b="1" dirty="0" smtClean="0"/>
              <a:t>Рекомендации </a:t>
            </a:r>
            <a:r>
              <a:rPr lang="ru-RU" b="1" dirty="0"/>
              <a:t>по решению задач</a:t>
            </a:r>
          </a:p>
          <a:p>
            <a:r>
              <a:rPr lang="ru-RU" dirty="0" smtClean="0"/>
              <a:t>Трудность для школьников: при изложении </a:t>
            </a:r>
            <a:r>
              <a:rPr lang="ru-RU" dirty="0"/>
              <a:t>комбинаторики используется своя </a:t>
            </a:r>
            <a:r>
              <a:rPr lang="ru-RU" dirty="0" smtClean="0"/>
              <a:t>специфическая терминология. В задаче этих </a:t>
            </a:r>
            <a:r>
              <a:rPr lang="ru-RU" dirty="0"/>
              <a:t>терминов, как правило, нет – сформулирована она </a:t>
            </a:r>
            <a:r>
              <a:rPr lang="ru-RU" dirty="0" smtClean="0"/>
              <a:t>на обычном </a:t>
            </a:r>
            <a:r>
              <a:rPr lang="ru-RU" dirty="0"/>
              <a:t>литературном языке и комбинаторные понятия </a:t>
            </a:r>
            <a:r>
              <a:rPr lang="ru-RU" dirty="0" smtClean="0"/>
              <a:t>присутствуют в </a:t>
            </a:r>
            <a:r>
              <a:rPr lang="ru-RU" dirty="0"/>
              <a:t>ней в неявной форме. </a:t>
            </a:r>
            <a:r>
              <a:rPr lang="ru-RU" dirty="0" smtClean="0"/>
              <a:t>Поэтому нужно «</a:t>
            </a:r>
            <a:r>
              <a:rPr lang="ru-RU" dirty="0"/>
              <a:t>перевести» </a:t>
            </a:r>
            <a:r>
              <a:rPr lang="ru-RU" dirty="0" smtClean="0"/>
              <a:t>задачу на </a:t>
            </a:r>
            <a:r>
              <a:rPr lang="ru-RU" dirty="0"/>
              <a:t>математический язык</a:t>
            </a:r>
            <a:r>
              <a:rPr lang="ru-RU" dirty="0" smtClean="0"/>
              <a:t>.</a:t>
            </a:r>
          </a:p>
          <a:p>
            <a:endParaRPr lang="ru-RU" dirty="0"/>
          </a:p>
          <a:p>
            <a:r>
              <a:rPr lang="ru-RU" dirty="0"/>
              <a:t>Для этого необходимо </a:t>
            </a:r>
            <a:r>
              <a:rPr lang="ru-RU" dirty="0" smtClean="0"/>
              <a:t>выяснить:</a:t>
            </a:r>
            <a:endParaRPr lang="ru-RU" dirty="0"/>
          </a:p>
          <a:p>
            <a:r>
              <a:rPr lang="ru-RU" dirty="0"/>
              <a:t>1) что является </a:t>
            </a:r>
            <a:r>
              <a:rPr lang="ru-RU" dirty="0" smtClean="0"/>
              <a:t>множеством; </a:t>
            </a:r>
            <a:r>
              <a:rPr lang="ru-RU" dirty="0"/>
              <a:t>каков объем </a:t>
            </a:r>
            <a:r>
              <a:rPr lang="ru-RU" dirty="0" smtClean="0"/>
              <a:t>множества;</a:t>
            </a:r>
            <a:endParaRPr lang="ru-RU" dirty="0"/>
          </a:p>
          <a:p>
            <a:r>
              <a:rPr lang="ru-RU" dirty="0"/>
              <a:t>2) </a:t>
            </a:r>
            <a:r>
              <a:rPr lang="ru-RU" dirty="0" smtClean="0"/>
              <a:t>одно </a:t>
            </a:r>
            <a:r>
              <a:rPr lang="ru-RU" dirty="0"/>
              <a:t>или несколько </a:t>
            </a:r>
            <a:r>
              <a:rPr lang="ru-RU" dirty="0" smtClean="0"/>
              <a:t>множеств;</a:t>
            </a:r>
            <a:endParaRPr lang="ru-RU" dirty="0"/>
          </a:p>
          <a:p>
            <a:r>
              <a:rPr lang="ru-RU" dirty="0"/>
              <a:t>3) что является </a:t>
            </a:r>
            <a:r>
              <a:rPr lang="ru-RU" dirty="0" smtClean="0"/>
              <a:t>подмножеством </a:t>
            </a:r>
            <a:r>
              <a:rPr lang="ru-RU" dirty="0"/>
              <a:t>и каков </a:t>
            </a:r>
            <a:r>
              <a:rPr lang="ru-RU" dirty="0" smtClean="0"/>
              <a:t>его объем;</a:t>
            </a:r>
            <a:endParaRPr lang="ru-RU" dirty="0"/>
          </a:p>
          <a:p>
            <a:r>
              <a:rPr lang="ru-RU" dirty="0"/>
              <a:t>4) правила выбора: допустимы или нет повторы, важен ли </a:t>
            </a:r>
            <a:r>
              <a:rPr lang="ru-RU" dirty="0" smtClean="0"/>
              <a:t>порядок выбираемых </a:t>
            </a:r>
            <a:r>
              <a:rPr lang="ru-RU" dirty="0"/>
              <a:t>элементов, возможно ли изменение состава</a:t>
            </a:r>
            <a:r>
              <a:rPr lang="ru-RU" dirty="0" smtClean="0"/>
              <a:t>.</a:t>
            </a:r>
          </a:p>
          <a:p>
            <a:endParaRPr lang="ru-RU" dirty="0"/>
          </a:p>
          <a:p>
            <a:r>
              <a:rPr lang="ru-RU" dirty="0" smtClean="0"/>
              <a:t>Полезно переформулировать </a:t>
            </a:r>
            <a:r>
              <a:rPr lang="ru-RU" dirty="0"/>
              <a:t>задачу на </a:t>
            </a:r>
            <a:r>
              <a:rPr lang="ru-RU" dirty="0" smtClean="0"/>
              <a:t>языке множеств и подмножеств. </a:t>
            </a:r>
          </a:p>
          <a:p>
            <a:r>
              <a:rPr lang="ru-RU" dirty="0" smtClean="0"/>
              <a:t>В </a:t>
            </a:r>
            <a:r>
              <a:rPr lang="ru-RU" dirty="0"/>
              <a:t>зависимости от </a:t>
            </a:r>
            <a:r>
              <a:rPr lang="ru-RU" dirty="0" smtClean="0"/>
              <a:t>ситуации выбрать </a:t>
            </a:r>
            <a:r>
              <a:rPr lang="ru-RU" dirty="0"/>
              <a:t>нужную </a:t>
            </a:r>
            <a:r>
              <a:rPr lang="ru-RU" dirty="0" smtClean="0"/>
              <a:t>формулу. </a:t>
            </a:r>
          </a:p>
          <a:p>
            <a:r>
              <a:rPr lang="ru-RU" dirty="0" smtClean="0"/>
              <a:t>Иногда </a:t>
            </a:r>
            <a:r>
              <a:rPr lang="ru-RU" dirty="0"/>
              <a:t>в более </a:t>
            </a:r>
            <a:r>
              <a:rPr lang="ru-RU" dirty="0" smtClean="0"/>
              <a:t>сложных задачах </a:t>
            </a:r>
            <a:r>
              <a:rPr lang="ru-RU" dirty="0"/>
              <a:t>приходится использовать совместно несколько формул</a:t>
            </a:r>
            <a:r>
              <a:rPr lang="ru-RU" dirty="0" smtClean="0"/>
              <a:t>.</a:t>
            </a:r>
            <a:endParaRPr lang="ru-RU" dirty="0"/>
          </a:p>
        </p:txBody>
      </p:sp>
      <p:graphicFrame>
        <p:nvGraphicFramePr>
          <p:cNvPr id="4" name="Схема 3"/>
          <p:cNvGraphicFramePr/>
          <p:nvPr>
            <p:extLst>
              <p:ext uri="{D42A27DB-BD31-4B8C-83A1-F6EECF244321}">
                <p14:modId xmlns:p14="http://schemas.microsoft.com/office/powerpoint/2010/main" val="4271260670"/>
              </p:ext>
            </p:extLst>
          </p:nvPr>
        </p:nvGraphicFramePr>
        <p:xfrm>
          <a:off x="6683828" y="534608"/>
          <a:ext cx="5301343" cy="3634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8760259" y="2428117"/>
            <a:ext cx="1148479" cy="6553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Группа 5"/>
          <p:cNvGrpSpPr/>
          <p:nvPr/>
        </p:nvGrpSpPr>
        <p:grpSpPr>
          <a:xfrm>
            <a:off x="8841903" y="2517569"/>
            <a:ext cx="1148479" cy="655353"/>
            <a:chOff x="799635" y="1066348"/>
            <a:chExt cx="1148479" cy="655353"/>
          </a:xfrm>
        </p:grpSpPr>
        <p:sp>
          <p:nvSpPr>
            <p:cNvPr id="7" name="Скругленный прямоугольник 6"/>
            <p:cNvSpPr/>
            <p:nvPr/>
          </p:nvSpPr>
          <p:spPr>
            <a:xfrm>
              <a:off x="799635" y="1066348"/>
              <a:ext cx="1148479" cy="65535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Скругленный прямоугольник 4"/>
            <p:cNvSpPr/>
            <p:nvPr/>
          </p:nvSpPr>
          <p:spPr>
            <a:xfrm>
              <a:off x="818830" y="1085543"/>
              <a:ext cx="1110089" cy="616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Размещения</a:t>
              </a:r>
              <a:endParaRPr lang="ru-RU" sz="1200" kern="1200" dirty="0"/>
            </a:p>
          </p:txBody>
        </p:sp>
      </p:grpSp>
      <p:sp>
        <p:nvSpPr>
          <p:cNvPr id="9" name="Скругленный прямоугольник 8"/>
          <p:cNvSpPr/>
          <p:nvPr/>
        </p:nvSpPr>
        <p:spPr>
          <a:xfrm>
            <a:off x="8244232" y="4411078"/>
            <a:ext cx="1032053" cy="6553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Скругленный прямоугольник 9"/>
          <p:cNvSpPr/>
          <p:nvPr/>
        </p:nvSpPr>
        <p:spPr>
          <a:xfrm>
            <a:off x="9461131" y="4384432"/>
            <a:ext cx="1233731" cy="6553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Группа 10"/>
          <p:cNvGrpSpPr/>
          <p:nvPr/>
        </p:nvGrpSpPr>
        <p:grpSpPr>
          <a:xfrm>
            <a:off x="8345071" y="4500530"/>
            <a:ext cx="1032053" cy="655353"/>
            <a:chOff x="2840653" y="2977367"/>
            <a:chExt cx="1032053" cy="655353"/>
          </a:xfrm>
        </p:grpSpPr>
        <p:sp>
          <p:nvSpPr>
            <p:cNvPr id="12" name="Скругленный прямоугольник 11"/>
            <p:cNvSpPr/>
            <p:nvPr/>
          </p:nvSpPr>
          <p:spPr>
            <a:xfrm>
              <a:off x="2840653" y="2977367"/>
              <a:ext cx="1032053" cy="65535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Скругленный прямоугольник 4"/>
            <p:cNvSpPr/>
            <p:nvPr/>
          </p:nvSpPr>
          <p:spPr>
            <a:xfrm>
              <a:off x="2859848" y="2996562"/>
              <a:ext cx="993663" cy="616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Без повторений</a:t>
              </a:r>
              <a:endParaRPr lang="ru-RU" sz="1200" kern="1200" dirty="0"/>
            </a:p>
          </p:txBody>
        </p:sp>
      </p:grpSp>
      <p:grpSp>
        <p:nvGrpSpPr>
          <p:cNvPr id="14" name="Группа 13"/>
          <p:cNvGrpSpPr/>
          <p:nvPr/>
        </p:nvGrpSpPr>
        <p:grpSpPr>
          <a:xfrm>
            <a:off x="9561970" y="4519725"/>
            <a:ext cx="1177521" cy="655353"/>
            <a:chOff x="4102052" y="2977367"/>
            <a:chExt cx="1177521" cy="655353"/>
          </a:xfrm>
        </p:grpSpPr>
        <p:sp>
          <p:nvSpPr>
            <p:cNvPr id="15" name="Скругленный прямоугольник 14"/>
            <p:cNvSpPr/>
            <p:nvPr/>
          </p:nvSpPr>
          <p:spPr>
            <a:xfrm>
              <a:off x="4102052" y="2977367"/>
              <a:ext cx="1177521" cy="65535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Скругленный прямоугольник 4"/>
            <p:cNvSpPr/>
            <p:nvPr/>
          </p:nvSpPr>
          <p:spPr>
            <a:xfrm>
              <a:off x="4121247" y="2996562"/>
              <a:ext cx="1139131" cy="616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С повторениями</a:t>
              </a:r>
              <a:endParaRPr lang="ru-RU" sz="1200" kern="1200" dirty="0"/>
            </a:p>
          </p:txBody>
        </p:sp>
      </p:grpSp>
      <p:cxnSp>
        <p:nvCxnSpPr>
          <p:cNvPr id="18" name="Прямая со стрелкой 17"/>
          <p:cNvCxnSpPr/>
          <p:nvPr/>
        </p:nvCxnSpPr>
        <p:spPr>
          <a:xfrm>
            <a:off x="8621486" y="2242457"/>
            <a:ext cx="239612" cy="185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H="1">
            <a:off x="9829800" y="2242457"/>
            <a:ext cx="446314" cy="185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9377124" y="3172922"/>
            <a:ext cx="0" cy="1094278"/>
          </a:xfrm>
          <a:prstGeom prst="line">
            <a:avLst/>
          </a:prstGeom>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p:nvPr/>
        </p:nvCxnSpPr>
        <p:spPr>
          <a:xfrm flipV="1">
            <a:off x="8760259" y="4267200"/>
            <a:ext cx="1319912" cy="10886"/>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endCxn id="9" idx="0"/>
          </p:cNvCxnSpPr>
          <p:nvPr/>
        </p:nvCxnSpPr>
        <p:spPr>
          <a:xfrm>
            <a:off x="8760259" y="4267200"/>
            <a:ext cx="0" cy="14387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a:endCxn id="10" idx="0"/>
          </p:cNvCxnSpPr>
          <p:nvPr/>
        </p:nvCxnSpPr>
        <p:spPr>
          <a:xfrm flipH="1">
            <a:off x="10077997" y="4267200"/>
            <a:ext cx="13060" cy="117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3993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1508" y="255417"/>
            <a:ext cx="11137729" cy="1155324"/>
          </a:xfrm>
          <a:prstGeom prst="rect">
            <a:avLst/>
          </a:prstGeom>
        </p:spPr>
      </p:pic>
      <p:sp>
        <p:nvSpPr>
          <p:cNvPr id="3" name="TextBox 2"/>
          <p:cNvSpPr txBox="1"/>
          <p:nvPr/>
        </p:nvSpPr>
        <p:spPr>
          <a:xfrm>
            <a:off x="342470" y="2096085"/>
            <a:ext cx="11136767" cy="3785652"/>
          </a:xfrm>
          <a:prstGeom prst="rect">
            <a:avLst/>
          </a:prstGeom>
          <a:noFill/>
        </p:spPr>
        <p:txBody>
          <a:bodyPr wrap="none" rtlCol="0">
            <a:spAutoFit/>
          </a:bodyPr>
          <a:lstStyle/>
          <a:p>
            <a:r>
              <a:rPr lang="ru-RU" sz="2000" dirty="0" smtClean="0"/>
              <a:t>Решение.</a:t>
            </a:r>
          </a:p>
          <a:p>
            <a:r>
              <a:rPr lang="ru-RU" sz="2000" dirty="0" smtClean="0"/>
              <a:t>1</a:t>
            </a:r>
            <a:r>
              <a:rPr lang="ru-RU" sz="2000" dirty="0"/>
              <a:t>) </a:t>
            </a:r>
            <a:r>
              <a:rPr lang="ru-RU" sz="2000" dirty="0" smtClean="0"/>
              <a:t>множеством является набор </a:t>
            </a:r>
            <a:r>
              <a:rPr lang="en-US" sz="2000" dirty="0" smtClean="0"/>
              <a:t>N = {</a:t>
            </a:r>
            <a:r>
              <a:rPr lang="ru-RU" sz="2000" dirty="0" smtClean="0"/>
              <a:t>0,1,2,3,4,5,6,7,8,9,</a:t>
            </a:r>
            <a:r>
              <a:rPr lang="en-US" sz="2000" dirty="0" err="1" smtClean="0"/>
              <a:t>a,b</a:t>
            </a:r>
            <a:r>
              <a:rPr lang="en-US" sz="2000" dirty="0" smtClean="0"/>
              <a:t>}; </a:t>
            </a:r>
            <a:r>
              <a:rPr lang="ru-RU" sz="2000" dirty="0" smtClean="0"/>
              <a:t>его объем </a:t>
            </a:r>
            <a:r>
              <a:rPr lang="en-US" sz="2000" dirty="0" smtClean="0"/>
              <a:t>|N| = 12  </a:t>
            </a:r>
            <a:endParaRPr lang="ru-RU" sz="2000" dirty="0"/>
          </a:p>
          <a:p>
            <a:r>
              <a:rPr lang="ru-RU" sz="2000" dirty="0"/>
              <a:t>2) </a:t>
            </a:r>
            <a:r>
              <a:rPr lang="ru-RU" sz="2000" dirty="0" smtClean="0"/>
              <a:t>выделяем подмножества: </a:t>
            </a:r>
            <a:r>
              <a:rPr lang="en-US" sz="2000" dirty="0" smtClean="0"/>
              <a:t>{7}, Z = {9,a,b}</a:t>
            </a:r>
            <a:r>
              <a:rPr lang="ru-RU" sz="2000" dirty="0" smtClean="0"/>
              <a:t> и остальные числа</a:t>
            </a:r>
            <a:r>
              <a:rPr lang="en-US" sz="2000" dirty="0" smtClean="0"/>
              <a:t> </a:t>
            </a:r>
            <a:endParaRPr lang="ru-RU" sz="2000" dirty="0"/>
          </a:p>
          <a:p>
            <a:endParaRPr lang="en-US" sz="2000" dirty="0" smtClean="0"/>
          </a:p>
          <a:p>
            <a:r>
              <a:rPr lang="ru-RU" sz="2000" dirty="0" smtClean="0"/>
              <a:t>Всего чисел с одной «7»: 5 ∙ 11</a:t>
            </a:r>
            <a:r>
              <a:rPr lang="ru-RU" sz="2000" baseline="30000" dirty="0" smtClean="0"/>
              <a:t>4</a:t>
            </a:r>
            <a:r>
              <a:rPr lang="ru-RU" sz="2000" dirty="0" smtClean="0"/>
              <a:t> = 73205</a:t>
            </a:r>
          </a:p>
          <a:p>
            <a:r>
              <a:rPr lang="ru-RU" sz="2000" dirty="0" smtClean="0"/>
              <a:t>Чисел с одной «7» и первым «0»: 1</a:t>
            </a:r>
            <a:r>
              <a:rPr lang="ru-RU" sz="2000" dirty="0"/>
              <a:t> ∙ </a:t>
            </a:r>
            <a:r>
              <a:rPr lang="ru-RU" sz="2000" dirty="0" smtClean="0"/>
              <a:t>4</a:t>
            </a:r>
            <a:r>
              <a:rPr lang="ru-RU" sz="2000" dirty="0"/>
              <a:t> ∙ </a:t>
            </a:r>
            <a:r>
              <a:rPr lang="ru-RU" sz="2000" dirty="0" smtClean="0"/>
              <a:t>11</a:t>
            </a:r>
            <a:r>
              <a:rPr lang="ru-RU" sz="2000" baseline="30000" dirty="0" smtClean="0"/>
              <a:t>3</a:t>
            </a:r>
            <a:r>
              <a:rPr lang="ru-RU" sz="2000" dirty="0" smtClean="0"/>
              <a:t> = 5324</a:t>
            </a:r>
          </a:p>
          <a:p>
            <a:r>
              <a:rPr lang="ru-RU" sz="2000" dirty="0" smtClean="0"/>
              <a:t>Чисел </a:t>
            </a:r>
            <a:r>
              <a:rPr lang="ru-RU" sz="2000" dirty="0"/>
              <a:t>с одной «7</a:t>
            </a:r>
            <a:r>
              <a:rPr lang="ru-RU" sz="2000" dirty="0" smtClean="0"/>
              <a:t>», с цифрами из </a:t>
            </a:r>
            <a:r>
              <a:rPr lang="en-US" sz="2000" dirty="0" smtClean="0"/>
              <a:t>Z</a:t>
            </a:r>
            <a:r>
              <a:rPr lang="ru-RU" sz="2000" dirty="0" smtClean="0"/>
              <a:t> количеством </a:t>
            </a:r>
            <a:r>
              <a:rPr lang="en-US" sz="2000" dirty="0" smtClean="0"/>
              <a:t>&gt; 3:</a:t>
            </a:r>
            <a:r>
              <a:rPr lang="ru-RU" sz="2000" dirty="0" smtClean="0"/>
              <a:t> 5 ∙ 3</a:t>
            </a:r>
            <a:r>
              <a:rPr lang="ru-RU" sz="2000" baseline="30000" dirty="0"/>
              <a:t>4</a:t>
            </a:r>
            <a:r>
              <a:rPr lang="ru-RU" sz="2000" dirty="0" smtClean="0"/>
              <a:t> </a:t>
            </a:r>
            <a:r>
              <a:rPr lang="ru-RU" sz="2000" dirty="0"/>
              <a:t>= </a:t>
            </a:r>
            <a:r>
              <a:rPr lang="ru-RU" sz="2000" dirty="0" smtClean="0"/>
              <a:t>405</a:t>
            </a:r>
          </a:p>
          <a:p>
            <a:endParaRPr lang="ru-RU" sz="2000" dirty="0" smtClean="0"/>
          </a:p>
          <a:p>
            <a:r>
              <a:rPr lang="ru-RU" sz="2000" dirty="0" smtClean="0"/>
              <a:t>Вычитаем из результата первого действия сумму результатов  второго и третьего действий:</a:t>
            </a:r>
          </a:p>
          <a:p>
            <a:r>
              <a:rPr lang="ru-RU" sz="2000" dirty="0" smtClean="0"/>
              <a:t>73205 – 5324 – 405 = </a:t>
            </a:r>
            <a:r>
              <a:rPr lang="ru-RU" sz="2000" dirty="0" smtClean="0"/>
              <a:t>67476</a:t>
            </a:r>
          </a:p>
          <a:p>
            <a:endParaRPr lang="ru-RU" sz="2000" dirty="0"/>
          </a:p>
          <a:p>
            <a:r>
              <a:rPr lang="ru-RU" sz="2000" dirty="0"/>
              <a:t>Ответ: </a:t>
            </a:r>
            <a:r>
              <a:rPr lang="ru-RU" sz="2000" dirty="0" smtClean="0"/>
              <a:t>67476</a:t>
            </a:r>
            <a:endParaRPr lang="ru-RU" sz="2000" dirty="0"/>
          </a:p>
        </p:txBody>
      </p:sp>
    </p:spTree>
    <p:extLst>
      <p:ext uri="{BB962C8B-B14F-4D97-AF65-F5344CB8AC3E}">
        <p14:creationId xmlns:p14="http://schemas.microsoft.com/office/powerpoint/2010/main" val="1147977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1508" y="255417"/>
            <a:ext cx="11137729" cy="1155324"/>
          </a:xfrm>
          <a:prstGeom prst="rect">
            <a:avLst/>
          </a:prstGeom>
        </p:spPr>
      </p:pic>
      <p:pic>
        <p:nvPicPr>
          <p:cNvPr id="4" name="Рисунок 3"/>
          <p:cNvPicPr>
            <a:picLocks noChangeAspect="1"/>
          </p:cNvPicPr>
          <p:nvPr/>
        </p:nvPicPr>
        <p:blipFill>
          <a:blip r:embed="rId3"/>
          <a:stretch>
            <a:fillRect/>
          </a:stretch>
        </p:blipFill>
        <p:spPr>
          <a:xfrm>
            <a:off x="341508" y="1666069"/>
            <a:ext cx="6487364" cy="1949328"/>
          </a:xfrm>
          <a:prstGeom prst="rect">
            <a:avLst/>
          </a:prstGeom>
        </p:spPr>
      </p:pic>
      <p:pic>
        <p:nvPicPr>
          <p:cNvPr id="5" name="Рисунок 4"/>
          <p:cNvPicPr>
            <a:picLocks noChangeAspect="1"/>
          </p:cNvPicPr>
          <p:nvPr/>
        </p:nvPicPr>
        <p:blipFill>
          <a:blip r:embed="rId4"/>
          <a:stretch>
            <a:fillRect/>
          </a:stretch>
        </p:blipFill>
        <p:spPr>
          <a:xfrm>
            <a:off x="5792424" y="3334043"/>
            <a:ext cx="6167019" cy="3309132"/>
          </a:xfrm>
          <a:prstGeom prst="rect">
            <a:avLst/>
          </a:prstGeom>
        </p:spPr>
      </p:pic>
    </p:spTree>
    <p:extLst>
      <p:ext uri="{BB962C8B-B14F-4D97-AF65-F5344CB8AC3E}">
        <p14:creationId xmlns:p14="http://schemas.microsoft.com/office/powerpoint/2010/main" val="277767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19" y="1123837"/>
            <a:ext cx="2671350" cy="4601183"/>
          </a:xfrm>
        </p:spPr>
        <p:txBody>
          <a:bodyPr/>
          <a:lstStyle/>
          <a:p>
            <a:r>
              <a:rPr lang="ru-RU" dirty="0" smtClean="0"/>
              <a:t>Видео инструкция для участников ОГЭ по информатике.</a:t>
            </a:r>
            <a:br>
              <a:rPr lang="ru-RU" dirty="0" smtClean="0"/>
            </a:br>
            <a:r>
              <a:rPr lang="ru-RU" dirty="0"/>
              <a:t/>
            </a:r>
            <a:br>
              <a:rPr lang="ru-RU" dirty="0"/>
            </a:br>
            <a:r>
              <a:rPr lang="ru-RU" dirty="0" err="1" smtClean="0"/>
              <a:t>Морох</a:t>
            </a:r>
            <a:r>
              <a:rPr lang="ru-RU" dirty="0" smtClean="0"/>
              <a:t> Евгений Александрович</a:t>
            </a:r>
            <a:endParaRPr lang="ru-RU" dirty="0"/>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67798" y="219501"/>
            <a:ext cx="7200641" cy="5196689"/>
          </a:xfrm>
          <a:prstGeom prst="rect">
            <a:avLst/>
          </a:prstGeom>
        </p:spPr>
      </p:pic>
      <p:sp>
        <p:nvSpPr>
          <p:cNvPr id="6" name="Прямоугольник 5"/>
          <p:cNvSpPr/>
          <p:nvPr/>
        </p:nvSpPr>
        <p:spPr>
          <a:xfrm>
            <a:off x="4918412" y="5650949"/>
            <a:ext cx="4108817" cy="369332"/>
          </a:xfrm>
          <a:prstGeom prst="rect">
            <a:avLst/>
          </a:prstGeom>
        </p:spPr>
        <p:txBody>
          <a:bodyPr wrap="none">
            <a:spAutoFit/>
          </a:bodyPr>
          <a:lstStyle/>
          <a:p>
            <a:r>
              <a:rPr lang="en-US" dirty="0">
                <a:hlinkClick r:id="rId3"/>
              </a:rPr>
              <a:t>https://</a:t>
            </a:r>
            <a:r>
              <a:rPr lang="en-US" dirty="0" smtClean="0">
                <a:hlinkClick r:id="rId3"/>
              </a:rPr>
              <a:t>disk.yandex.ru/i/vf260t4fTIVI8g</a:t>
            </a:r>
            <a:r>
              <a:rPr lang="ru-RU" dirty="0" smtClean="0"/>
              <a:t> </a:t>
            </a:r>
            <a:endParaRPr lang="ru-RU" dirty="0"/>
          </a:p>
        </p:txBody>
      </p:sp>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5236" y="4527971"/>
            <a:ext cx="2949651" cy="2330030"/>
          </a:xfrm>
          <a:prstGeom prst="rect">
            <a:avLst/>
          </a:prstGeom>
        </p:spPr>
      </p:pic>
    </p:spTree>
    <p:extLst>
      <p:ext uri="{BB962C8B-B14F-4D97-AF65-F5344CB8AC3E}">
        <p14:creationId xmlns:p14="http://schemas.microsoft.com/office/powerpoint/2010/main" val="173972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168811" y="235366"/>
            <a:ext cx="11774659" cy="5632311"/>
          </a:xfrm>
          <a:prstGeom prst="rect">
            <a:avLst/>
          </a:prstGeom>
        </p:spPr>
        <p:txBody>
          <a:bodyPr wrap="square">
            <a:spAutoFit/>
          </a:bodyPr>
          <a:lstStyle/>
          <a:p>
            <a:r>
              <a:rPr lang="ru-RU" sz="2000" dirty="0" smtClean="0"/>
              <a:t>Различие </a:t>
            </a:r>
            <a:r>
              <a:rPr lang="ru-RU" sz="2000" dirty="0"/>
              <a:t>между мощностью алфавита и длиной сообщения:</a:t>
            </a:r>
          </a:p>
          <a:p>
            <a:r>
              <a:rPr lang="ru-RU" sz="2000" b="1" dirty="0" smtClean="0"/>
              <a:t>Мощность </a:t>
            </a:r>
            <a:r>
              <a:rPr lang="ru-RU" sz="2000" b="1" dirty="0"/>
              <a:t>алфавита</a:t>
            </a:r>
            <a:r>
              <a:rPr lang="ru-RU" sz="2000" dirty="0"/>
              <a:t> – это количество различных символов, входящих в состав алфавита. </a:t>
            </a:r>
          </a:p>
          <a:p>
            <a:r>
              <a:rPr lang="ru-RU" sz="2000" b="1" dirty="0" smtClean="0"/>
              <a:t>Длина </a:t>
            </a:r>
            <a:r>
              <a:rPr lang="ru-RU" sz="2000" b="1" dirty="0"/>
              <a:t>сообщения</a:t>
            </a:r>
            <a:r>
              <a:rPr lang="ru-RU" sz="2000" dirty="0"/>
              <a:t> – это количество символов в слове</a:t>
            </a:r>
            <a:r>
              <a:rPr lang="ru-RU" sz="2000" dirty="0" smtClean="0"/>
              <a:t>.</a:t>
            </a:r>
            <a:endParaRPr lang="ru-RU" sz="2000" dirty="0"/>
          </a:p>
          <a:p>
            <a:endParaRPr lang="ru-RU" sz="2000" dirty="0"/>
          </a:p>
          <a:p>
            <a:r>
              <a:rPr lang="ru-RU" sz="2000" dirty="0" smtClean="0"/>
              <a:t>Использование </a:t>
            </a:r>
            <a:r>
              <a:rPr lang="ru-RU" sz="2000" dirty="0"/>
              <a:t>методов работы со строками:</a:t>
            </a:r>
          </a:p>
          <a:p>
            <a:r>
              <a:rPr lang="ru-RU" sz="2000" dirty="0" smtClean="0"/>
              <a:t>Для </a:t>
            </a:r>
            <a:r>
              <a:rPr lang="ru-RU" sz="2000" dirty="0"/>
              <a:t>проверки, содержит ли слово не более одной буквы «У», используйте метод </a:t>
            </a:r>
            <a:r>
              <a:rPr lang="ru-RU" sz="2000" b="1" dirty="0"/>
              <a:t>.</a:t>
            </a:r>
            <a:r>
              <a:rPr lang="ru-RU" sz="2000" b="1" dirty="0" err="1"/>
              <a:t>count</a:t>
            </a:r>
            <a:r>
              <a:rPr lang="ru-RU" sz="2000" b="1" dirty="0"/>
              <a:t>('У')</a:t>
            </a:r>
            <a:r>
              <a:rPr lang="ru-RU" sz="2000" dirty="0"/>
              <a:t>.</a:t>
            </a:r>
          </a:p>
          <a:p>
            <a:r>
              <a:rPr lang="ru-RU" sz="2000" dirty="0" smtClean="0"/>
              <a:t>Для </a:t>
            </a:r>
            <a:r>
              <a:rPr lang="ru-RU" sz="2000" dirty="0"/>
              <a:t>проверки отсутствия двух подряд идущих букв «А» используйте проверку подстроки</a:t>
            </a:r>
            <a:r>
              <a:rPr lang="ru-RU" sz="2000" b="1" dirty="0"/>
              <a:t> </a:t>
            </a:r>
            <a:r>
              <a:rPr lang="ru-RU" sz="2000" b="1" dirty="0" smtClean="0"/>
              <a:t/>
            </a:r>
            <a:br>
              <a:rPr lang="ru-RU" sz="2000" b="1" dirty="0" smtClean="0"/>
            </a:br>
            <a:r>
              <a:rPr lang="ru-RU" sz="2000" b="1" dirty="0" smtClean="0"/>
              <a:t>"</a:t>
            </a:r>
            <a:r>
              <a:rPr lang="ru-RU" sz="2000" b="1" dirty="0"/>
              <a:t>АА" </a:t>
            </a:r>
            <a:r>
              <a:rPr lang="ru-RU" sz="2000" b="1" dirty="0" err="1"/>
              <a:t>in</a:t>
            </a:r>
            <a:r>
              <a:rPr lang="ru-RU" sz="2000" dirty="0"/>
              <a:t> </a:t>
            </a:r>
            <a:r>
              <a:rPr lang="ru-RU" sz="2000" b="1" dirty="0"/>
              <a:t>слово</a:t>
            </a:r>
            <a:r>
              <a:rPr lang="ru-RU" sz="2000" dirty="0"/>
              <a:t>.</a:t>
            </a:r>
          </a:p>
          <a:p>
            <a:endParaRPr lang="ru-RU" sz="2000" dirty="0"/>
          </a:p>
          <a:p>
            <a:r>
              <a:rPr lang="ru-RU" sz="2000" dirty="0" smtClean="0"/>
              <a:t>Автоматизация </a:t>
            </a:r>
            <a:r>
              <a:rPr lang="ru-RU" sz="2000" dirty="0"/>
              <a:t>перебора с помощью </a:t>
            </a:r>
            <a:r>
              <a:rPr lang="ru-RU" sz="2000" dirty="0" err="1"/>
              <a:t>Python</a:t>
            </a:r>
            <a:r>
              <a:rPr lang="ru-RU" sz="2000" dirty="0"/>
              <a:t>:</a:t>
            </a:r>
          </a:p>
          <a:p>
            <a:r>
              <a:rPr lang="ru-RU" sz="2000" dirty="0" smtClean="0"/>
              <a:t>Встроенная </a:t>
            </a:r>
            <a:r>
              <a:rPr lang="ru-RU" sz="2000" dirty="0"/>
              <a:t>библиотека </a:t>
            </a:r>
            <a:r>
              <a:rPr lang="ru-RU" sz="2000" b="1" dirty="0" err="1"/>
              <a:t>itertools</a:t>
            </a:r>
            <a:r>
              <a:rPr lang="ru-RU" sz="2000" dirty="0"/>
              <a:t> позволяет быстро и эффективно генерировать все возможные комбинации символов. Используйте функцию </a:t>
            </a:r>
            <a:r>
              <a:rPr lang="ru-RU" sz="2000" b="1" dirty="0" err="1"/>
              <a:t>itertools.product</a:t>
            </a:r>
            <a:r>
              <a:rPr lang="ru-RU" sz="2000" dirty="0"/>
              <a:t> для перебора всех вариантов слов заданной длины.</a:t>
            </a:r>
          </a:p>
          <a:p>
            <a:endParaRPr lang="ru-RU" sz="2000" dirty="0"/>
          </a:p>
          <a:p>
            <a:r>
              <a:rPr lang="ru-RU" sz="2000" dirty="0" smtClean="0"/>
              <a:t>Оптимизация </a:t>
            </a:r>
            <a:r>
              <a:rPr lang="ru-RU" sz="2000" dirty="0"/>
              <a:t>решения:</a:t>
            </a:r>
          </a:p>
          <a:p>
            <a:r>
              <a:rPr lang="ru-RU" sz="2000" dirty="0" smtClean="0"/>
              <a:t>Сначала </a:t>
            </a:r>
            <a:r>
              <a:rPr lang="ru-RU" sz="2000" dirty="0"/>
              <a:t>создайте отсортированный список всех возможных слов.</a:t>
            </a:r>
          </a:p>
          <a:p>
            <a:r>
              <a:rPr lang="ru-RU" sz="2000" dirty="0" smtClean="0"/>
              <a:t>Затем </a:t>
            </a:r>
            <a:r>
              <a:rPr lang="ru-RU" sz="2000" dirty="0"/>
              <a:t>применяйте фильтрацию по заданным условиям. Это сократит время выполнения задачи, особенно если потребуется перебрать большой объём данных.</a:t>
            </a:r>
          </a:p>
        </p:txBody>
      </p:sp>
    </p:spTree>
    <p:extLst>
      <p:ext uri="{BB962C8B-B14F-4D97-AF65-F5344CB8AC3E}">
        <p14:creationId xmlns:p14="http://schemas.microsoft.com/office/powerpoint/2010/main" val="380727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2597" y="211242"/>
            <a:ext cx="11669870" cy="1754326"/>
          </a:xfrm>
          <a:prstGeom prst="rect">
            <a:avLst/>
          </a:prstGeom>
        </p:spPr>
        <p:txBody>
          <a:bodyPr wrap="square">
            <a:spAutoFit/>
          </a:bodyPr>
          <a:lstStyle/>
          <a:p>
            <a:r>
              <a:rPr lang="ru-RU" dirty="0"/>
              <a:t>487)	(Б. </a:t>
            </a:r>
            <a:r>
              <a:rPr lang="ru-RU" dirty="0" err="1"/>
              <a:t>Михлин</a:t>
            </a:r>
            <a:r>
              <a:rPr lang="ru-RU" dirty="0"/>
              <a:t>) Ученик составляет список всех возможных слов, составленных из заглавных латинских букв. Сначала он выписывает в алфавитном порядке все </a:t>
            </a:r>
            <a:r>
              <a:rPr lang="ru-RU" dirty="0" err="1"/>
              <a:t>словa</a:t>
            </a:r>
            <a:r>
              <a:rPr lang="ru-RU" dirty="0"/>
              <a:t>, состоящие из одной буквы (A, B, …, Z), затем – тоже в алфавитном порядке – </a:t>
            </a:r>
            <a:r>
              <a:rPr lang="ru-RU" dirty="0" err="1"/>
              <a:t>словa</a:t>
            </a:r>
            <a:r>
              <a:rPr lang="ru-RU" dirty="0"/>
              <a:t> из двух букв (AA, AB, …, AZ, BA, BB, … ZZ), далее идут трёхбуквенные </a:t>
            </a:r>
            <a:r>
              <a:rPr lang="ru-RU" dirty="0" err="1"/>
              <a:t>словa</a:t>
            </a:r>
            <a:r>
              <a:rPr lang="ru-RU" dirty="0"/>
              <a:t> (AAA, AAB, …, ZZZ) и так далее. Нумерация слов начинается с единицы: 1 – A, 2 – B, ..., 26 – Z, 27 – AA, 28 – AB, .... Под каким порядковым номером окажется в этом списке слово INFINITY?</a:t>
            </a:r>
          </a:p>
        </p:txBody>
      </p:sp>
      <p:sp>
        <p:nvSpPr>
          <p:cNvPr id="4" name="Прямоугольник 3"/>
          <p:cNvSpPr/>
          <p:nvPr/>
        </p:nvSpPr>
        <p:spPr>
          <a:xfrm>
            <a:off x="262597" y="2130576"/>
            <a:ext cx="11579336" cy="3416320"/>
          </a:xfrm>
          <a:prstGeom prst="rect">
            <a:avLst/>
          </a:prstGeom>
        </p:spPr>
        <p:txBody>
          <a:bodyPr wrap="square">
            <a:spAutoFit/>
          </a:bodyPr>
          <a:lstStyle/>
          <a:p>
            <a:r>
              <a:rPr lang="ru-RU" dirty="0" smtClean="0"/>
              <a:t>Решение.</a:t>
            </a:r>
          </a:p>
          <a:p>
            <a:endParaRPr lang="ru-RU" dirty="0"/>
          </a:p>
          <a:p>
            <a:r>
              <a:rPr lang="ru-RU" dirty="0" smtClean="0"/>
              <a:t>Закодируем слова из латинских букв </a:t>
            </a:r>
            <a:r>
              <a:rPr lang="ru-RU" dirty="0" smtClean="0"/>
              <a:t>некоторой системой счисления.</a:t>
            </a:r>
            <a:endParaRPr lang="ru-RU" dirty="0" smtClean="0"/>
          </a:p>
          <a:p>
            <a:endParaRPr lang="ru-RU" dirty="0"/>
          </a:p>
          <a:p>
            <a:r>
              <a:rPr lang="ru-RU" dirty="0" smtClean="0"/>
              <a:t>Номера букв в латинском алфавите:</a:t>
            </a:r>
          </a:p>
          <a:p>
            <a:r>
              <a:rPr lang="ru-RU" dirty="0" smtClean="0"/>
              <a:t>I – 9</a:t>
            </a:r>
          </a:p>
          <a:p>
            <a:r>
              <a:rPr lang="ru-RU" dirty="0" smtClean="0"/>
              <a:t>N – 14</a:t>
            </a:r>
          </a:p>
          <a:p>
            <a:r>
              <a:rPr lang="ru-RU" dirty="0" smtClean="0"/>
              <a:t>F – 6</a:t>
            </a:r>
          </a:p>
          <a:p>
            <a:r>
              <a:rPr lang="ru-RU" dirty="0" smtClean="0"/>
              <a:t>T – 20</a:t>
            </a:r>
          </a:p>
          <a:p>
            <a:r>
              <a:rPr lang="ru-RU" dirty="0" smtClean="0"/>
              <a:t>Y – 25 </a:t>
            </a:r>
          </a:p>
          <a:p>
            <a:endParaRPr lang="ru-RU" dirty="0" smtClean="0"/>
          </a:p>
          <a:p>
            <a:r>
              <a:rPr lang="ru-RU" dirty="0" smtClean="0"/>
              <a:t>Запишем число </a:t>
            </a:r>
            <a:r>
              <a:rPr lang="ru-RU" dirty="0"/>
              <a:t> </a:t>
            </a:r>
            <a:r>
              <a:rPr lang="ru-RU" dirty="0" smtClean="0"/>
              <a:t>INFINITY в развернутом виде.</a:t>
            </a:r>
            <a:endParaRPr lang="ru-RU" dirty="0"/>
          </a:p>
        </p:txBody>
      </p:sp>
      <p:sp>
        <p:nvSpPr>
          <p:cNvPr id="5" name="Прямоугольник 4"/>
          <p:cNvSpPr/>
          <p:nvPr/>
        </p:nvSpPr>
        <p:spPr>
          <a:xfrm>
            <a:off x="262597" y="5988903"/>
            <a:ext cx="9472017" cy="369332"/>
          </a:xfrm>
          <a:prstGeom prst="rect">
            <a:avLst/>
          </a:prstGeom>
        </p:spPr>
        <p:txBody>
          <a:bodyPr wrap="none">
            <a:spAutoFit/>
          </a:bodyPr>
          <a:lstStyle/>
          <a:p>
            <a:r>
              <a:rPr lang="en-US" dirty="0"/>
              <a:t> </a:t>
            </a:r>
            <a:r>
              <a:rPr lang="en-US" dirty="0" smtClean="0"/>
              <a:t>INFINITY</a:t>
            </a:r>
            <a:r>
              <a:rPr lang="ru-RU" dirty="0" smtClean="0"/>
              <a:t> </a:t>
            </a:r>
            <a:r>
              <a:rPr lang="ru-RU" dirty="0"/>
              <a:t>= </a:t>
            </a:r>
            <a:r>
              <a:rPr lang="ru-RU" dirty="0" smtClean="0"/>
              <a:t>9</a:t>
            </a:r>
            <a:r>
              <a:rPr lang="ru-RU" dirty="0"/>
              <a:t> ∙ </a:t>
            </a:r>
            <a:r>
              <a:rPr lang="ru-RU" dirty="0" smtClean="0"/>
              <a:t>26</a:t>
            </a:r>
            <a:r>
              <a:rPr lang="ru-RU" baseline="30000" dirty="0" smtClean="0"/>
              <a:t>7</a:t>
            </a:r>
            <a:r>
              <a:rPr lang="ru-RU" dirty="0" smtClean="0"/>
              <a:t>+14 </a:t>
            </a:r>
            <a:r>
              <a:rPr lang="ru-RU" dirty="0"/>
              <a:t>∙ </a:t>
            </a:r>
            <a:r>
              <a:rPr lang="ru-RU" dirty="0" smtClean="0"/>
              <a:t>26</a:t>
            </a:r>
            <a:r>
              <a:rPr lang="ru-RU" baseline="30000" dirty="0" smtClean="0"/>
              <a:t>6</a:t>
            </a:r>
            <a:r>
              <a:rPr lang="ru-RU" dirty="0" smtClean="0"/>
              <a:t>+6 </a:t>
            </a:r>
            <a:r>
              <a:rPr lang="ru-RU" dirty="0"/>
              <a:t>∙ </a:t>
            </a:r>
            <a:r>
              <a:rPr lang="ru-RU" dirty="0" smtClean="0"/>
              <a:t>26</a:t>
            </a:r>
            <a:r>
              <a:rPr lang="ru-RU" baseline="30000" dirty="0" smtClean="0"/>
              <a:t>5</a:t>
            </a:r>
            <a:r>
              <a:rPr lang="ru-RU" dirty="0" smtClean="0"/>
              <a:t>+9 </a:t>
            </a:r>
            <a:r>
              <a:rPr lang="ru-RU" dirty="0"/>
              <a:t>∙ </a:t>
            </a:r>
            <a:r>
              <a:rPr lang="ru-RU" dirty="0" smtClean="0"/>
              <a:t>26</a:t>
            </a:r>
            <a:r>
              <a:rPr lang="ru-RU" baseline="30000" dirty="0" smtClean="0"/>
              <a:t>4</a:t>
            </a:r>
            <a:r>
              <a:rPr lang="ru-RU" dirty="0" smtClean="0"/>
              <a:t>+14 </a:t>
            </a:r>
            <a:r>
              <a:rPr lang="ru-RU" dirty="0"/>
              <a:t>∙ </a:t>
            </a:r>
            <a:r>
              <a:rPr lang="ru-RU" dirty="0" smtClean="0"/>
              <a:t>26</a:t>
            </a:r>
            <a:r>
              <a:rPr lang="ru-RU" baseline="30000" dirty="0" smtClean="0"/>
              <a:t>3</a:t>
            </a:r>
            <a:r>
              <a:rPr lang="ru-RU" dirty="0" smtClean="0"/>
              <a:t>+9 </a:t>
            </a:r>
            <a:r>
              <a:rPr lang="ru-RU" dirty="0"/>
              <a:t>∙ </a:t>
            </a:r>
            <a:r>
              <a:rPr lang="ru-RU" dirty="0" smtClean="0"/>
              <a:t>26</a:t>
            </a:r>
            <a:r>
              <a:rPr lang="ru-RU" baseline="30000" dirty="0" smtClean="0"/>
              <a:t>2</a:t>
            </a:r>
            <a:r>
              <a:rPr lang="ru-RU" dirty="0" smtClean="0"/>
              <a:t>+20 </a:t>
            </a:r>
            <a:r>
              <a:rPr lang="ru-RU" dirty="0"/>
              <a:t>∙ </a:t>
            </a:r>
            <a:r>
              <a:rPr lang="ru-RU" dirty="0" smtClean="0"/>
              <a:t>26+25</a:t>
            </a:r>
            <a:r>
              <a:rPr lang="en-US" dirty="0" smtClean="0"/>
              <a:t> </a:t>
            </a:r>
            <a:r>
              <a:rPr lang="en-US" dirty="0"/>
              <a:t>= </a:t>
            </a:r>
            <a:r>
              <a:rPr lang="en-US" dirty="0" smtClean="0"/>
              <a:t>76686766181</a:t>
            </a:r>
            <a:r>
              <a:rPr lang="en-US" baseline="-25000" dirty="0" smtClean="0"/>
              <a:t>10</a:t>
            </a:r>
            <a:endParaRPr lang="ru-RU" baseline="-25000" dirty="0"/>
          </a:p>
        </p:txBody>
      </p:sp>
    </p:spTree>
    <p:extLst>
      <p:ext uri="{BB962C8B-B14F-4D97-AF65-F5344CB8AC3E}">
        <p14:creationId xmlns:p14="http://schemas.microsoft.com/office/powerpoint/2010/main" val="1698646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550" y="237201"/>
            <a:ext cx="11411244" cy="1477328"/>
          </a:xfrm>
          <a:prstGeom prst="rect">
            <a:avLst/>
          </a:prstGeom>
        </p:spPr>
        <p:txBody>
          <a:bodyPr wrap="square">
            <a:spAutoFit/>
          </a:bodyPr>
          <a:lstStyle/>
          <a:p>
            <a:r>
              <a:rPr lang="ru-RU" dirty="0"/>
              <a:t>482)	 (О. Лысенков) Петя составляет список всех возможных кодов, составленных из заглавных латинских букв. Сначала он выписывает в алфавитном порядке все коды, состоящие из одного символа (A, B, …, Z), затем – тоже в алфавитном порядке – коды из двух символов (AA, AB, …, AZ, BA, BB, … ZZ), далее идут трёхсимвольные коды (AAA, AAB, …, ZZZ) и так далее. Какое слово в этом списке стоит под номером 3282210? Нумерация начинается с единицы.</a:t>
            </a:r>
          </a:p>
        </p:txBody>
      </p:sp>
      <p:sp>
        <p:nvSpPr>
          <p:cNvPr id="3" name="Прямоугольник 2"/>
          <p:cNvSpPr/>
          <p:nvPr/>
        </p:nvSpPr>
        <p:spPr>
          <a:xfrm>
            <a:off x="391550" y="1821465"/>
            <a:ext cx="11411244" cy="2308324"/>
          </a:xfrm>
          <a:prstGeom prst="rect">
            <a:avLst/>
          </a:prstGeom>
        </p:spPr>
        <p:txBody>
          <a:bodyPr wrap="square">
            <a:spAutoFit/>
          </a:bodyPr>
          <a:lstStyle/>
          <a:p>
            <a:r>
              <a:rPr lang="ru-RU" dirty="0" smtClean="0"/>
              <a:t>Решение.</a:t>
            </a:r>
          </a:p>
          <a:p>
            <a:endParaRPr lang="ru-RU" dirty="0"/>
          </a:p>
          <a:p>
            <a:r>
              <a:rPr lang="ru-RU" dirty="0" smtClean="0"/>
              <a:t>Закодируем слова из латинских букв системой счисления с </a:t>
            </a:r>
            <a:r>
              <a:rPr lang="ru-RU" dirty="0" smtClean="0"/>
              <a:t>основанием 26 (т.к. </a:t>
            </a:r>
            <a:r>
              <a:rPr lang="en-US" dirty="0" smtClean="0"/>
              <a:t>Z</a:t>
            </a:r>
            <a:r>
              <a:rPr lang="ru-RU" dirty="0" smtClean="0"/>
              <a:t> – 26-я буква латинского алфавита).</a:t>
            </a:r>
            <a:endParaRPr lang="ru-RU" dirty="0" smtClean="0"/>
          </a:p>
          <a:p>
            <a:endParaRPr lang="ru-RU" dirty="0"/>
          </a:p>
          <a:p>
            <a:r>
              <a:rPr lang="ru-RU" dirty="0" smtClean="0"/>
              <a:t>Переведем число 3288810 в систему счисления с основанием 26 путем деления с остатком:</a:t>
            </a:r>
          </a:p>
          <a:p>
            <a:endParaRPr lang="ru-RU" dirty="0" smtClean="0"/>
          </a:p>
          <a:p>
            <a:endParaRPr lang="ru-RU" dirty="0"/>
          </a:p>
        </p:txBody>
      </p:sp>
      <p:sp>
        <p:nvSpPr>
          <p:cNvPr id="4" name="TextBox 3"/>
          <p:cNvSpPr txBox="1"/>
          <p:nvPr/>
        </p:nvSpPr>
        <p:spPr>
          <a:xfrm>
            <a:off x="391550" y="3720678"/>
            <a:ext cx="4056185" cy="1938992"/>
          </a:xfrm>
          <a:prstGeom prst="rect">
            <a:avLst/>
          </a:prstGeom>
          <a:noFill/>
        </p:spPr>
        <p:txBody>
          <a:bodyPr wrap="square" rtlCol="0">
            <a:spAutoFit/>
          </a:bodyPr>
          <a:lstStyle/>
          <a:p>
            <a:r>
              <a:rPr lang="ru-RU" sz="2000" dirty="0" smtClean="0"/>
              <a:t>3282210 : 26 = </a:t>
            </a:r>
            <a:r>
              <a:rPr lang="en-US" sz="2000" dirty="0" smtClean="0"/>
              <a:t>126238</a:t>
            </a:r>
            <a:r>
              <a:rPr lang="ru-RU" sz="2000" dirty="0" smtClean="0"/>
              <a:t> </a:t>
            </a:r>
            <a:r>
              <a:rPr lang="en-US" sz="2000" dirty="0" smtClean="0"/>
              <a:t>| 22</a:t>
            </a:r>
          </a:p>
          <a:p>
            <a:r>
              <a:rPr lang="en-US" sz="2000" dirty="0"/>
              <a:t>126238</a:t>
            </a:r>
            <a:r>
              <a:rPr lang="en-US" sz="2000" dirty="0" smtClean="0"/>
              <a:t> : 26 = 4855 | 8</a:t>
            </a:r>
          </a:p>
          <a:p>
            <a:r>
              <a:rPr lang="en-US" sz="2000" dirty="0" smtClean="0"/>
              <a:t>4855 : 26 = 186 | 19</a:t>
            </a:r>
          </a:p>
          <a:p>
            <a:r>
              <a:rPr lang="en-US" sz="2000" dirty="0" smtClean="0"/>
              <a:t>186 : 26 = 7 | 4</a:t>
            </a:r>
          </a:p>
          <a:p>
            <a:r>
              <a:rPr lang="en-US" sz="2000" dirty="0" smtClean="0"/>
              <a:t>7 : 26 = 0 | 7</a:t>
            </a:r>
          </a:p>
          <a:p>
            <a:endParaRPr lang="en-US" sz="2000" dirty="0"/>
          </a:p>
        </p:txBody>
      </p:sp>
      <p:sp>
        <p:nvSpPr>
          <p:cNvPr id="5" name="Прямоугольник 4"/>
          <p:cNvSpPr/>
          <p:nvPr/>
        </p:nvSpPr>
        <p:spPr>
          <a:xfrm>
            <a:off x="3840481" y="3720678"/>
            <a:ext cx="7962313" cy="1754326"/>
          </a:xfrm>
          <a:prstGeom prst="rect">
            <a:avLst/>
          </a:prstGeom>
        </p:spPr>
        <p:txBody>
          <a:bodyPr wrap="square">
            <a:spAutoFit/>
          </a:bodyPr>
          <a:lstStyle/>
          <a:p>
            <a:r>
              <a:rPr lang="ru-RU" dirty="0" smtClean="0"/>
              <a:t>Остатки от деления – это цифры 26-ричной системы счисления, соответствуют номерам </a:t>
            </a:r>
            <a:r>
              <a:rPr lang="ru-RU" dirty="0"/>
              <a:t>букв латинского алфавита: </a:t>
            </a:r>
            <a:endParaRPr lang="ru-RU" dirty="0" smtClean="0"/>
          </a:p>
          <a:p>
            <a:r>
              <a:rPr lang="ru-RU" dirty="0" smtClean="0"/>
              <a:t>4 </a:t>
            </a:r>
            <a:r>
              <a:rPr lang="ru-RU" dirty="0"/>
              <a:t>– D, 7 – G, 8 – H, 19 – S, 22 – V.  </a:t>
            </a:r>
            <a:endParaRPr lang="ru-RU" dirty="0" smtClean="0"/>
          </a:p>
          <a:p>
            <a:endParaRPr lang="ru-RU" dirty="0"/>
          </a:p>
          <a:p>
            <a:r>
              <a:rPr lang="ru-RU" dirty="0"/>
              <a:t>Число 26-ричного алфавита, цифры которого эквиваленты десятичным 7 4 19 8 22, представим латинскими буквами: GDSHV</a:t>
            </a:r>
          </a:p>
        </p:txBody>
      </p:sp>
    </p:spTree>
    <p:extLst>
      <p:ext uri="{BB962C8B-B14F-4D97-AF65-F5344CB8AC3E}">
        <p14:creationId xmlns:p14="http://schemas.microsoft.com/office/powerpoint/2010/main" val="3555336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19" y="1123837"/>
            <a:ext cx="2701296" cy="4615781"/>
          </a:xfrm>
        </p:spPr>
        <p:txBody>
          <a:bodyPr/>
          <a:lstStyle/>
          <a:p>
            <a:r>
              <a:rPr lang="ru-RU" dirty="0" smtClean="0"/>
              <a:t>Задание </a:t>
            </a:r>
            <a:r>
              <a:rPr lang="ru-RU" dirty="0"/>
              <a:t>11</a:t>
            </a:r>
            <a:br>
              <a:rPr lang="ru-RU" dirty="0"/>
            </a:br>
            <a:r>
              <a:rPr lang="ru-RU" dirty="0"/>
              <a:t>проверяет </a:t>
            </a:r>
            <a:r>
              <a:rPr lang="ru-RU" dirty="0" smtClean="0"/>
              <a:t>умение </a:t>
            </a:r>
            <a:r>
              <a:rPr lang="ru-RU" dirty="0"/>
              <a:t>подсчитывать </a:t>
            </a:r>
            <a:r>
              <a:rPr lang="ru-RU" sz="2400" dirty="0"/>
              <a:t>информационный</a:t>
            </a:r>
            <a:r>
              <a:rPr lang="ru-RU" dirty="0"/>
              <a:t> объём сообщения</a:t>
            </a:r>
          </a:p>
        </p:txBody>
      </p:sp>
      <p:sp>
        <p:nvSpPr>
          <p:cNvPr id="4" name="Прямоугольник 3"/>
          <p:cNvSpPr/>
          <p:nvPr/>
        </p:nvSpPr>
        <p:spPr>
          <a:xfrm>
            <a:off x="3174178" y="967263"/>
            <a:ext cx="8208000" cy="5078313"/>
          </a:xfrm>
          <a:prstGeom prst="rect">
            <a:avLst/>
          </a:prstGeom>
        </p:spPr>
        <p:txBody>
          <a:bodyPr wrap="square">
            <a:spAutoFit/>
          </a:bodyPr>
          <a:lstStyle/>
          <a:p>
            <a:r>
              <a:rPr lang="ru-RU" b="1" dirty="0" smtClean="0"/>
              <a:t>Пример задания: </a:t>
            </a:r>
            <a:r>
              <a:rPr lang="ru-RU" dirty="0"/>
              <a:t>На предприятии каждой изготовленной детали присваивают серийный </a:t>
            </a:r>
            <a:r>
              <a:rPr lang="ru-RU" dirty="0" smtClean="0"/>
              <a:t>номер, содержащий десятичные цифры, 52 латинские буквы (с учетом регистра) и символы из 963-символьного специального алфавита. В базе данных для хранения каждого серийного номера отведено </a:t>
            </a:r>
            <a:r>
              <a:rPr lang="ru-RU" dirty="0"/>
              <a:t>одинаковое и минимально возможное целое число байт. При этом используется посимвольное кодирование серийных номеров, все символы кодируются одинаковым и минимально возможным числом бит. Известно, что для хранения </a:t>
            </a:r>
            <a:r>
              <a:rPr lang="ru-RU" dirty="0" smtClean="0"/>
              <a:t>2000 </a:t>
            </a:r>
            <a:r>
              <a:rPr lang="ru-RU" dirty="0"/>
              <a:t>серийных номеров отведено </a:t>
            </a:r>
            <a:r>
              <a:rPr lang="ru-RU" dirty="0" smtClean="0"/>
              <a:t>не более 693 Кбайт </a:t>
            </a:r>
            <a:r>
              <a:rPr lang="ru-RU" dirty="0"/>
              <a:t>памяти. Определите </a:t>
            </a:r>
            <a:r>
              <a:rPr lang="ru-RU" dirty="0" smtClean="0"/>
              <a:t>максимально возможную длину серийного номера. </a:t>
            </a:r>
            <a:r>
              <a:rPr lang="ru-RU" dirty="0"/>
              <a:t>В ответе запишите только число.</a:t>
            </a:r>
            <a:endParaRPr lang="ru-RU" b="1" dirty="0" smtClean="0"/>
          </a:p>
          <a:p>
            <a:endParaRPr lang="ru-RU" b="1" dirty="0" smtClean="0"/>
          </a:p>
          <a:p>
            <a:r>
              <a:rPr lang="ru-RU" b="1" dirty="0" smtClean="0"/>
              <a:t>Типичные </a:t>
            </a:r>
            <a:r>
              <a:rPr lang="ru-RU" b="1" dirty="0"/>
              <a:t>ошибки</a:t>
            </a:r>
            <a:r>
              <a:rPr lang="ru-RU" b="1" dirty="0" smtClean="0"/>
              <a:t>:</a:t>
            </a:r>
            <a:endParaRPr lang="ru-RU" dirty="0"/>
          </a:p>
          <a:p>
            <a:pPr marL="285750" indent="-285750">
              <a:buFont typeface="Arial" panose="020B0604020202020204" pitchFamily="34" charset="0"/>
              <a:buChar char="•"/>
            </a:pPr>
            <a:r>
              <a:rPr lang="ru-RU" dirty="0" smtClean="0"/>
              <a:t>арифметические </a:t>
            </a:r>
            <a:r>
              <a:rPr lang="ru-RU" dirty="0"/>
              <a:t>ошибки в заданиях на измерение количества информации, не знание определения мощности;</a:t>
            </a:r>
          </a:p>
          <a:p>
            <a:pPr marL="285750" indent="-285750">
              <a:buFont typeface="Arial" panose="020B0604020202020204" pitchFamily="34" charset="0"/>
              <a:buChar char="•"/>
            </a:pPr>
            <a:r>
              <a:rPr lang="ru-RU" dirty="0" smtClean="0"/>
              <a:t>невнимательное </a:t>
            </a:r>
            <a:r>
              <a:rPr lang="ru-RU" dirty="0"/>
              <a:t>прочтение условия заданий;</a:t>
            </a:r>
          </a:p>
          <a:p>
            <a:pPr marL="285750" indent="-285750">
              <a:buFont typeface="Arial" panose="020B0604020202020204" pitchFamily="34" charset="0"/>
              <a:buChar char="•"/>
            </a:pPr>
            <a:r>
              <a:rPr lang="ru-RU" dirty="0" smtClean="0"/>
              <a:t>неверное </a:t>
            </a:r>
            <a:r>
              <a:rPr lang="ru-RU" dirty="0"/>
              <a:t>нахождение промежутка ответов для мощности алфавита;</a:t>
            </a:r>
          </a:p>
          <a:p>
            <a:pPr marL="285750" indent="-285750">
              <a:buFont typeface="Arial" panose="020B0604020202020204" pitchFamily="34" charset="0"/>
              <a:buChar char="•"/>
            </a:pPr>
            <a:r>
              <a:rPr lang="ru-RU" dirty="0" smtClean="0"/>
              <a:t>решение </a:t>
            </a:r>
            <a:r>
              <a:rPr lang="ru-RU" dirty="0"/>
              <a:t>заданий по шаблону, без учета изменений в формулировках условий и самих вопросов</a:t>
            </a:r>
            <a:r>
              <a:rPr lang="ru-RU" dirty="0" smtClean="0"/>
              <a:t>.</a:t>
            </a:r>
            <a:endParaRPr lang="ru-RU" dirty="0"/>
          </a:p>
        </p:txBody>
      </p:sp>
    </p:spTree>
    <p:extLst>
      <p:ext uri="{BB962C8B-B14F-4D97-AF65-F5344CB8AC3E}">
        <p14:creationId xmlns:p14="http://schemas.microsoft.com/office/powerpoint/2010/main" val="6097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Равномерное кодирование. Алфавитный подход</a:t>
            </a:r>
            <a:endParaRPr lang="ru-RU" dirty="0"/>
          </a:p>
        </p:txBody>
      </p:sp>
      <p:sp>
        <p:nvSpPr>
          <p:cNvPr id="4" name="Объект 3"/>
          <p:cNvSpPr>
            <a:spLocks noGrp="1"/>
          </p:cNvSpPr>
          <p:nvPr>
            <p:ph idx="1"/>
          </p:nvPr>
        </p:nvSpPr>
        <p:spPr/>
        <p:txBody>
          <a:bodyPr>
            <a:normAutofit/>
          </a:bodyPr>
          <a:lstStyle/>
          <a:p>
            <a:r>
              <a:rPr lang="ru-RU" dirty="0" smtClean="0"/>
              <a:t>Определяются все возможные значения в алфавите</a:t>
            </a:r>
          </a:p>
          <a:p>
            <a:r>
              <a:rPr lang="ru-RU" dirty="0" smtClean="0"/>
              <a:t>Каждое значение получает свой двоичный код, все коды одинаковой длины.</a:t>
            </a:r>
          </a:p>
          <a:p>
            <a:endParaRPr lang="ru-RU" dirty="0"/>
          </a:p>
          <a:p>
            <a:endParaRPr lang="en-US" dirty="0" smtClean="0"/>
          </a:p>
          <a:p>
            <a:endParaRPr lang="en-US" dirty="0"/>
          </a:p>
          <a:p>
            <a:endParaRPr lang="ru-RU" dirty="0" smtClean="0"/>
          </a:p>
          <a:p>
            <a:endParaRPr lang="ru-RU" dirty="0"/>
          </a:p>
          <a:p>
            <a:r>
              <a:rPr lang="ru-RU" dirty="0" smtClean="0"/>
              <a:t>С помощью </a:t>
            </a:r>
            <a:r>
              <a:rPr lang="en-US" dirty="0" err="1" smtClean="0"/>
              <a:t>i</a:t>
            </a:r>
            <a:r>
              <a:rPr lang="ru-RU" dirty="0" smtClean="0"/>
              <a:t> </a:t>
            </a:r>
            <a:r>
              <a:rPr lang="ru-RU" dirty="0"/>
              <a:t>бит можно закодировать </a:t>
            </a:r>
            <a:r>
              <a:rPr lang="en-US" dirty="0" smtClean="0"/>
              <a:t>2</a:t>
            </a:r>
            <a:r>
              <a:rPr lang="en-US" baseline="30000" dirty="0" smtClean="0"/>
              <a:t>i</a:t>
            </a:r>
            <a:r>
              <a:rPr lang="ru-RU" dirty="0" smtClean="0"/>
              <a:t> </a:t>
            </a:r>
            <a:r>
              <a:rPr lang="ru-RU" dirty="0"/>
              <a:t>различных вариантов (чисел)</a:t>
            </a:r>
          </a:p>
          <a:p>
            <a:r>
              <a:rPr lang="ru-RU" dirty="0"/>
              <a:t>Ч</a:t>
            </a:r>
            <a:r>
              <a:rPr lang="ru-RU" dirty="0" smtClean="0"/>
              <a:t>тобы </a:t>
            </a:r>
            <a:r>
              <a:rPr lang="ru-RU" dirty="0"/>
              <a:t>найти информационный объем сообщения (текста) I, нужно умножить количество символов (отсчетов) </a:t>
            </a:r>
            <a:r>
              <a:rPr lang="en-US" dirty="0" smtClean="0"/>
              <a:t>K</a:t>
            </a:r>
            <a:r>
              <a:rPr lang="ru-RU" dirty="0" smtClean="0"/>
              <a:t> </a:t>
            </a:r>
            <a:r>
              <a:rPr lang="ru-RU" dirty="0"/>
              <a:t>на число бит на символ (отсчет) </a:t>
            </a:r>
            <a:r>
              <a:rPr lang="en-US" dirty="0" err="1" smtClean="0"/>
              <a:t>i</a:t>
            </a:r>
            <a:r>
              <a:rPr lang="ru-RU" dirty="0" smtClean="0"/>
              <a:t>: </a:t>
            </a:r>
            <a:r>
              <a:rPr lang="en-US" dirty="0" smtClean="0"/>
              <a:t>I = K ∙ </a:t>
            </a:r>
            <a:r>
              <a:rPr lang="en-US" dirty="0" err="1" smtClean="0"/>
              <a:t>i</a:t>
            </a:r>
            <a:endParaRPr lang="ru-RU" dirty="0"/>
          </a:p>
        </p:txBody>
      </p:sp>
      <p:sp>
        <p:nvSpPr>
          <p:cNvPr id="5" name="Текст 4"/>
          <p:cNvSpPr>
            <a:spLocks noGrp="1"/>
          </p:cNvSpPr>
          <p:nvPr>
            <p:ph type="body" sz="half" idx="2"/>
          </p:nvPr>
        </p:nvSpPr>
        <p:spPr/>
        <p:txBody>
          <a:bodyPr/>
          <a:lstStyle/>
          <a:p>
            <a:endParaRPr lang="ru-RU"/>
          </a:p>
        </p:txBody>
      </p:sp>
      <p:pic>
        <p:nvPicPr>
          <p:cNvPr id="2" name="Рисунок 1"/>
          <p:cNvPicPr>
            <a:picLocks noChangeAspect="1"/>
          </p:cNvPicPr>
          <p:nvPr/>
        </p:nvPicPr>
        <p:blipFill>
          <a:blip r:embed="rId2"/>
          <a:stretch>
            <a:fillRect/>
          </a:stretch>
        </p:blipFill>
        <p:spPr>
          <a:xfrm>
            <a:off x="5593256" y="2112938"/>
            <a:ext cx="3864512" cy="2002948"/>
          </a:xfrm>
          <a:prstGeom prst="rect">
            <a:avLst/>
          </a:prstGeom>
        </p:spPr>
      </p:pic>
    </p:spTree>
    <p:extLst>
      <p:ext uri="{BB962C8B-B14F-4D97-AF65-F5344CB8AC3E}">
        <p14:creationId xmlns:p14="http://schemas.microsoft.com/office/powerpoint/2010/main" val="253432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07085" y="392577"/>
            <a:ext cx="8834158" cy="2842992"/>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716297010"/>
              </p:ext>
            </p:extLst>
          </p:nvPr>
        </p:nvGraphicFramePr>
        <p:xfrm>
          <a:off x="3832666" y="3336161"/>
          <a:ext cx="4059310" cy="370840"/>
        </p:xfrm>
        <a:graphic>
          <a:graphicData uri="http://schemas.openxmlformats.org/drawingml/2006/table">
            <a:tbl>
              <a:tblPr firstRow="1" bandRow="1">
                <a:tableStyleId>{5C22544A-7EE6-4342-B048-85BDC9FD1C3A}</a:tableStyleId>
              </a:tblPr>
              <a:tblGrid>
                <a:gridCol w="405931"/>
                <a:gridCol w="405931"/>
                <a:gridCol w="405931"/>
                <a:gridCol w="405931"/>
                <a:gridCol w="405931"/>
                <a:gridCol w="405931"/>
                <a:gridCol w="405931"/>
                <a:gridCol w="405931"/>
                <a:gridCol w="405931"/>
                <a:gridCol w="405931"/>
              </a:tblGrid>
              <a:tr h="3708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dirty="0"/>
                    </a:p>
                  </a:txBody>
                  <a:tcPr>
                    <a:lnL w="12700" cap="flat" cmpd="sng" algn="ctr">
                      <a:solidFill>
                        <a:schemeClr val="tx1"/>
                      </a:solidFill>
                      <a:prstDash val="solid"/>
                      <a:round/>
                      <a:headEnd type="none" w="med" len="med"/>
                      <a:tailEnd type="none" w="med" len="med"/>
                    </a:lnL>
                  </a:tcPr>
                </a:tc>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4" name="TextBox 3"/>
          <p:cNvSpPr txBox="1"/>
          <p:nvPr/>
        </p:nvSpPr>
        <p:spPr>
          <a:xfrm>
            <a:off x="407085" y="3285086"/>
            <a:ext cx="3289683" cy="400110"/>
          </a:xfrm>
          <a:prstGeom prst="rect">
            <a:avLst/>
          </a:prstGeom>
          <a:noFill/>
        </p:spPr>
        <p:txBody>
          <a:bodyPr wrap="none" rtlCol="0">
            <a:spAutoFit/>
          </a:bodyPr>
          <a:lstStyle/>
          <a:p>
            <a:r>
              <a:rPr lang="ru-RU" sz="2000" dirty="0" smtClean="0"/>
              <a:t>Серийный номер, длина х</a:t>
            </a:r>
            <a:endParaRPr lang="ru-RU" sz="2000" dirty="0"/>
          </a:p>
        </p:txBody>
      </p:sp>
      <p:sp>
        <p:nvSpPr>
          <p:cNvPr id="5" name="Выноска 1 (с границей) 4"/>
          <p:cNvSpPr/>
          <p:nvPr/>
        </p:nvSpPr>
        <p:spPr>
          <a:xfrm>
            <a:off x="2051926" y="3833456"/>
            <a:ext cx="9795021" cy="420357"/>
          </a:xfrm>
          <a:prstGeom prst="accentCallout1">
            <a:avLst>
              <a:gd name="adj1" fmla="val 32136"/>
              <a:gd name="adj2" fmla="val 4880"/>
              <a:gd name="adj3" fmla="val -30578"/>
              <a:gd name="adj4" fmla="val 1796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В каждую ячейку можно вставить один из 10 + 52 + 963 = 1025 символов.</a:t>
            </a:r>
            <a:endParaRPr lang="ru-RU" sz="2000" dirty="0"/>
          </a:p>
        </p:txBody>
      </p:sp>
      <p:sp>
        <p:nvSpPr>
          <p:cNvPr id="6" name="TextBox 5"/>
          <p:cNvSpPr txBox="1"/>
          <p:nvPr/>
        </p:nvSpPr>
        <p:spPr>
          <a:xfrm>
            <a:off x="407085" y="4380268"/>
            <a:ext cx="6405584" cy="2862322"/>
          </a:xfrm>
          <a:prstGeom prst="rect">
            <a:avLst/>
          </a:prstGeom>
          <a:noFill/>
        </p:spPr>
        <p:txBody>
          <a:bodyPr wrap="square" rtlCol="0">
            <a:spAutoFit/>
          </a:bodyPr>
          <a:lstStyle/>
          <a:p>
            <a:r>
              <a:rPr lang="en-US" sz="2000" dirty="0" smtClean="0"/>
              <a:t>1024 &lt; </a:t>
            </a:r>
            <a:r>
              <a:rPr lang="ru-RU" sz="2000" dirty="0" smtClean="0"/>
              <a:t>1025 </a:t>
            </a:r>
            <a:r>
              <a:rPr lang="en-US" sz="2000" dirty="0" smtClean="0"/>
              <a:t>&lt; 2048</a:t>
            </a:r>
          </a:p>
          <a:p>
            <a:r>
              <a:rPr lang="en-US" sz="2000" dirty="0" smtClean="0"/>
              <a:t>2</a:t>
            </a:r>
            <a:r>
              <a:rPr lang="en-US" sz="2000" baseline="30000" dirty="0" smtClean="0"/>
              <a:t>10</a:t>
            </a:r>
            <a:r>
              <a:rPr lang="en-US" sz="2000" dirty="0" smtClean="0"/>
              <a:t> &lt; 1025 &lt; 2</a:t>
            </a:r>
            <a:r>
              <a:rPr lang="en-US" sz="2000" baseline="30000" dirty="0" smtClean="0"/>
              <a:t>11</a:t>
            </a:r>
          </a:p>
          <a:p>
            <a:r>
              <a:rPr lang="ru-RU" sz="2000" dirty="0" smtClean="0"/>
              <a:t>Один символ серийного номера весит 11 бит.</a:t>
            </a:r>
          </a:p>
          <a:p>
            <a:r>
              <a:rPr lang="ru-RU" sz="2000" dirty="0" smtClean="0"/>
              <a:t>Для 2000 номеров отведено 693 Кб; для 1 номера:</a:t>
            </a:r>
          </a:p>
          <a:p>
            <a:r>
              <a:rPr lang="ru-RU" sz="2000" dirty="0"/>
              <a:t>693 ∙ 1024 : 2000 = </a:t>
            </a:r>
            <a:r>
              <a:rPr lang="ru-RU" sz="2000" dirty="0" smtClean="0"/>
              <a:t>354</a:t>
            </a:r>
            <a:r>
              <a:rPr lang="en-US" sz="2000" dirty="0"/>
              <a:t>,</a:t>
            </a:r>
            <a:r>
              <a:rPr lang="ru-RU" sz="2000" dirty="0" smtClean="0"/>
              <a:t>816</a:t>
            </a:r>
            <a:r>
              <a:rPr lang="en-US" sz="2000" dirty="0" smtClean="0"/>
              <a:t> ≈ 354 </a:t>
            </a:r>
            <a:r>
              <a:rPr lang="ru-RU" sz="2000" dirty="0" smtClean="0"/>
              <a:t>байт.</a:t>
            </a:r>
            <a:endParaRPr lang="en-US" sz="2000" dirty="0" smtClean="0"/>
          </a:p>
          <a:p>
            <a:r>
              <a:rPr lang="ru-RU" sz="2000" dirty="0"/>
              <a:t>Серийный номер длиной х занимает 11х бит или 354 ∙ 8 бит.</a:t>
            </a:r>
          </a:p>
          <a:p>
            <a:r>
              <a:rPr lang="ru-RU" sz="2000" dirty="0"/>
              <a:t>х = 354 ∙ 8 : 11 = 257</a:t>
            </a:r>
            <a:r>
              <a:rPr lang="en-US" sz="2000" dirty="0"/>
              <a:t>,</a:t>
            </a:r>
            <a:r>
              <a:rPr lang="ru-RU" sz="2000" dirty="0"/>
              <a:t>45</a:t>
            </a:r>
            <a:r>
              <a:rPr lang="en-US" sz="2000" dirty="0"/>
              <a:t> ≈ 257 </a:t>
            </a:r>
            <a:r>
              <a:rPr lang="ru-RU" sz="2000" dirty="0"/>
              <a:t>(символов)</a:t>
            </a:r>
          </a:p>
          <a:p>
            <a:endParaRPr lang="ru-RU" sz="2000" dirty="0"/>
          </a:p>
        </p:txBody>
      </p:sp>
      <p:sp>
        <p:nvSpPr>
          <p:cNvPr id="7" name="TextBox 6"/>
          <p:cNvSpPr txBox="1"/>
          <p:nvPr/>
        </p:nvSpPr>
        <p:spPr>
          <a:xfrm>
            <a:off x="6812669" y="4304888"/>
            <a:ext cx="5542671" cy="2554545"/>
          </a:xfrm>
          <a:prstGeom prst="rect">
            <a:avLst/>
          </a:prstGeom>
          <a:noFill/>
        </p:spPr>
        <p:txBody>
          <a:bodyPr wrap="square" rtlCol="0">
            <a:spAutoFit/>
          </a:bodyPr>
          <a:lstStyle/>
          <a:p>
            <a:r>
              <a:rPr lang="ru-RU" sz="2000" dirty="0" smtClean="0"/>
              <a:t>Проверка:</a:t>
            </a:r>
          </a:p>
          <a:p>
            <a:r>
              <a:rPr lang="ru-RU" sz="2000" dirty="0" smtClean="0"/>
              <a:t>11 бит</a:t>
            </a:r>
            <a:r>
              <a:rPr lang="ru-RU" sz="2000" dirty="0"/>
              <a:t> ∙ </a:t>
            </a:r>
            <a:r>
              <a:rPr lang="ru-RU" sz="2000" dirty="0" smtClean="0"/>
              <a:t>257</a:t>
            </a:r>
            <a:r>
              <a:rPr lang="en-US" sz="2000" dirty="0" smtClean="0"/>
              <a:t>  = 2827 </a:t>
            </a:r>
            <a:r>
              <a:rPr lang="ru-RU" sz="2000" dirty="0" smtClean="0"/>
              <a:t>бит </a:t>
            </a:r>
            <a:r>
              <a:rPr lang="en-US" sz="2000" dirty="0" smtClean="0"/>
              <a:t>: 8</a:t>
            </a:r>
            <a:r>
              <a:rPr lang="ru-RU" sz="2000" dirty="0" smtClean="0"/>
              <a:t> = 353,375</a:t>
            </a:r>
            <a:r>
              <a:rPr lang="en-US" sz="2000" dirty="0"/>
              <a:t> </a:t>
            </a:r>
            <a:r>
              <a:rPr lang="ru-RU" sz="2000" dirty="0" smtClean="0"/>
              <a:t>≈ 354 байт</a:t>
            </a:r>
          </a:p>
          <a:p>
            <a:r>
              <a:rPr lang="ru-RU" sz="2000" dirty="0" smtClean="0"/>
              <a:t>354 ∙ 2000 </a:t>
            </a:r>
            <a:r>
              <a:rPr lang="en-US" sz="2000" dirty="0" smtClean="0"/>
              <a:t>: 1024 </a:t>
            </a:r>
            <a:r>
              <a:rPr lang="ru-RU" sz="2000" dirty="0" smtClean="0"/>
              <a:t>≈ </a:t>
            </a:r>
            <a:r>
              <a:rPr lang="en-US" sz="2000" dirty="0" smtClean="0"/>
              <a:t>691</a:t>
            </a:r>
            <a:r>
              <a:rPr lang="ru-RU" sz="2000" dirty="0" smtClean="0"/>
              <a:t>,41</a:t>
            </a:r>
            <a:r>
              <a:rPr lang="en-US" sz="2000" dirty="0" smtClean="0"/>
              <a:t> </a:t>
            </a:r>
            <a:r>
              <a:rPr lang="ru-RU" sz="2000" dirty="0" smtClean="0"/>
              <a:t>(Кб)</a:t>
            </a:r>
          </a:p>
          <a:p>
            <a:endParaRPr lang="ru-RU" sz="2000" dirty="0" smtClean="0"/>
          </a:p>
          <a:p>
            <a:r>
              <a:rPr lang="ru-RU" sz="2000" dirty="0" smtClean="0"/>
              <a:t>11 </a:t>
            </a:r>
            <a:r>
              <a:rPr lang="ru-RU" sz="2000" dirty="0"/>
              <a:t>бит ∙ </a:t>
            </a:r>
            <a:r>
              <a:rPr lang="ru-RU" sz="2000" dirty="0" smtClean="0"/>
              <a:t>258 = 2838 бит</a:t>
            </a:r>
            <a:r>
              <a:rPr lang="en-US" sz="2000" dirty="0" smtClean="0"/>
              <a:t> </a:t>
            </a:r>
            <a:r>
              <a:rPr lang="en-US" sz="2000" dirty="0"/>
              <a:t>: </a:t>
            </a:r>
            <a:r>
              <a:rPr lang="en-US" sz="2000" dirty="0" smtClean="0"/>
              <a:t>8</a:t>
            </a:r>
            <a:r>
              <a:rPr lang="ru-RU" sz="2000" dirty="0" smtClean="0"/>
              <a:t> = 354,75</a:t>
            </a:r>
            <a:r>
              <a:rPr lang="en-US" sz="2000" dirty="0" smtClean="0"/>
              <a:t> </a:t>
            </a:r>
            <a:r>
              <a:rPr lang="ru-RU" sz="2000" dirty="0"/>
              <a:t>≈</a:t>
            </a:r>
            <a:r>
              <a:rPr lang="ru-RU" sz="2000" dirty="0" smtClean="0"/>
              <a:t> 355 байт</a:t>
            </a:r>
          </a:p>
          <a:p>
            <a:r>
              <a:rPr lang="ru-RU" sz="2000" dirty="0" smtClean="0"/>
              <a:t>355 ∙ </a:t>
            </a:r>
            <a:r>
              <a:rPr lang="ru-RU" sz="2000" dirty="0"/>
              <a:t>2000 </a:t>
            </a:r>
            <a:r>
              <a:rPr lang="en-US" sz="2000" dirty="0"/>
              <a:t>: 1024 </a:t>
            </a:r>
            <a:r>
              <a:rPr lang="ru-RU" sz="2000" dirty="0"/>
              <a:t>= </a:t>
            </a:r>
            <a:r>
              <a:rPr lang="en-US" sz="2000" dirty="0" smtClean="0"/>
              <a:t>69</a:t>
            </a:r>
            <a:r>
              <a:rPr lang="ru-RU" sz="2000" dirty="0" smtClean="0"/>
              <a:t>3</a:t>
            </a:r>
            <a:r>
              <a:rPr lang="en-US" sz="2000" dirty="0" smtClean="0"/>
              <a:t>,</a:t>
            </a:r>
            <a:r>
              <a:rPr lang="ru-RU" sz="2000" dirty="0" smtClean="0"/>
              <a:t>36</a:t>
            </a:r>
            <a:r>
              <a:rPr lang="en-US" sz="2000" dirty="0" smtClean="0"/>
              <a:t> </a:t>
            </a:r>
            <a:r>
              <a:rPr lang="ru-RU" sz="2000" dirty="0"/>
              <a:t>(</a:t>
            </a:r>
            <a:r>
              <a:rPr lang="ru-RU" sz="2000" dirty="0" smtClean="0"/>
              <a:t>Кб)</a:t>
            </a:r>
            <a:endParaRPr lang="ru-RU" sz="2000" dirty="0"/>
          </a:p>
        </p:txBody>
      </p:sp>
    </p:spTree>
    <p:extLst>
      <p:ext uri="{BB962C8B-B14F-4D97-AF65-F5344CB8AC3E}">
        <p14:creationId xmlns:p14="http://schemas.microsoft.com/office/powerpoint/2010/main" val="1960939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190" y="140904"/>
            <a:ext cx="11821552" cy="1477328"/>
          </a:xfrm>
          <a:prstGeom prst="rect">
            <a:avLst/>
          </a:prstGeom>
        </p:spPr>
        <p:txBody>
          <a:bodyPr wrap="square">
            <a:spAutoFit/>
          </a:bodyPr>
          <a:lstStyle/>
          <a:p>
            <a:r>
              <a:rPr lang="ru-RU" dirty="0"/>
              <a:t>159)	(О. Лысенков) Петя кодирует сообщение, состоящее из русских заглавных и строчных букв, десятичных цифр, а также смайликов. Всего в алфавите имеется 50 смайликов, причем каждый из них может быть одного из 5 цветов (светлый, смуглый, желтоватый, коричневый и темный). Для кодирования каждого символа используется минимальное целое число бит, одинаковое для всех символов.  Сколько байтов нужно выделить для хранения сообщения, содержащего 1016 символов?</a:t>
            </a:r>
          </a:p>
        </p:txBody>
      </p:sp>
      <p:sp>
        <p:nvSpPr>
          <p:cNvPr id="3" name="TextBox 2"/>
          <p:cNvSpPr txBox="1"/>
          <p:nvPr/>
        </p:nvSpPr>
        <p:spPr>
          <a:xfrm>
            <a:off x="351692" y="2067951"/>
            <a:ext cx="6836295" cy="2308324"/>
          </a:xfrm>
          <a:prstGeom prst="rect">
            <a:avLst/>
          </a:prstGeom>
          <a:noFill/>
        </p:spPr>
        <p:txBody>
          <a:bodyPr wrap="none" rtlCol="0">
            <a:spAutoFit/>
          </a:bodyPr>
          <a:lstStyle/>
          <a:p>
            <a:r>
              <a:rPr lang="ru-RU" dirty="0" smtClean="0"/>
              <a:t>Решение.</a:t>
            </a:r>
          </a:p>
          <a:p>
            <a:endParaRPr lang="ru-RU" dirty="0" smtClean="0"/>
          </a:p>
          <a:p>
            <a:r>
              <a:rPr lang="en-US" dirty="0" smtClean="0"/>
              <a:t>N = </a:t>
            </a:r>
            <a:r>
              <a:rPr lang="ru-RU" dirty="0" smtClean="0"/>
              <a:t>33 + 33 + 10 + 50 ∙ 5 = </a:t>
            </a:r>
            <a:r>
              <a:rPr lang="en-US" dirty="0" smtClean="0"/>
              <a:t>326</a:t>
            </a:r>
          </a:p>
          <a:p>
            <a:r>
              <a:rPr lang="en-US" dirty="0" smtClean="0"/>
              <a:t>256 &lt; 326 &lt; 512</a:t>
            </a:r>
          </a:p>
          <a:p>
            <a:r>
              <a:rPr lang="en-US" dirty="0" smtClean="0"/>
              <a:t>2</a:t>
            </a:r>
            <a:r>
              <a:rPr lang="en-US" baseline="30000" dirty="0" smtClean="0"/>
              <a:t>8</a:t>
            </a:r>
            <a:r>
              <a:rPr lang="en-US" dirty="0" smtClean="0"/>
              <a:t> &lt; 326 &lt; 2</a:t>
            </a:r>
            <a:r>
              <a:rPr lang="en-US" baseline="30000" dirty="0" smtClean="0"/>
              <a:t>9</a:t>
            </a:r>
          </a:p>
          <a:p>
            <a:r>
              <a:rPr lang="en-US" dirty="0" err="1" smtClean="0"/>
              <a:t>i</a:t>
            </a:r>
            <a:r>
              <a:rPr lang="en-US" dirty="0" smtClean="0"/>
              <a:t> = 9 </a:t>
            </a:r>
            <a:r>
              <a:rPr lang="ru-RU" dirty="0" smtClean="0"/>
              <a:t>бит – для кодирования одного символа.</a:t>
            </a:r>
            <a:endParaRPr lang="ru-RU" dirty="0" smtClean="0"/>
          </a:p>
          <a:p>
            <a:endParaRPr lang="ru-RU" dirty="0" smtClean="0"/>
          </a:p>
          <a:p>
            <a:r>
              <a:rPr lang="ru-RU" dirty="0" smtClean="0"/>
              <a:t>Для 1016 символов нужно 1016</a:t>
            </a:r>
            <a:r>
              <a:rPr lang="ru-RU" dirty="0"/>
              <a:t> ∙ </a:t>
            </a:r>
            <a:r>
              <a:rPr lang="ru-RU" dirty="0" smtClean="0"/>
              <a:t>9 = 9144 бит : 8 = 1143 байт. </a:t>
            </a:r>
            <a:endParaRPr lang="ru-RU" dirty="0"/>
          </a:p>
        </p:txBody>
      </p:sp>
    </p:spTree>
    <p:extLst>
      <p:ext uri="{BB962C8B-B14F-4D97-AF65-F5344CB8AC3E}">
        <p14:creationId xmlns:p14="http://schemas.microsoft.com/office/powerpoint/2010/main" val="1424026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947" y="197346"/>
            <a:ext cx="11746523" cy="3139321"/>
          </a:xfrm>
          <a:prstGeom prst="rect">
            <a:avLst/>
          </a:prstGeom>
        </p:spPr>
        <p:txBody>
          <a:bodyPr wrap="square">
            <a:spAutoFit/>
          </a:bodyPr>
          <a:lstStyle/>
          <a:p>
            <a:r>
              <a:rPr lang="ru-RU" dirty="0"/>
              <a:t>157)	*Предприятие выпускает партии изделий. Каждая партия получает уникальный код, состоящий из 30 символов, среди которых могут быть заглавные латинские буквы и цифры. Все изделия в партии получают последовательные номера от 1 до общего числа изделий в партии. Запись о каждом изделии заносится в информационную систему. Запись содержит код изделия и некоторую дополнительную информацию. Код изделия состоит из кода партии и номера изделия в партии. Для записи кода партии используется посимвольное кодирование, каждый символ кодируется минимально возможным количеством битов. Номер изделия записывается как целое число, для записи каждого номера используется одинаковое минимально возможное количество битов. Для записи кода изделия в целом используется минимально возможное целое количество байтов. Для записи дополнительной информации о каждом изделии требуется 110 байт. Известно, что для хранения информации обо всех изделиях одной партии используется не более 45 Кбайт. Какое наибольшее количество изделий может быть в партии?</a:t>
            </a:r>
          </a:p>
        </p:txBody>
      </p:sp>
      <p:sp>
        <p:nvSpPr>
          <p:cNvPr id="4" name="Прямоугольник 3"/>
          <p:cNvSpPr/>
          <p:nvPr/>
        </p:nvSpPr>
        <p:spPr>
          <a:xfrm>
            <a:off x="196946" y="3553950"/>
            <a:ext cx="11746524" cy="3139321"/>
          </a:xfrm>
          <a:prstGeom prst="rect">
            <a:avLst/>
          </a:prstGeom>
        </p:spPr>
        <p:txBody>
          <a:bodyPr wrap="square">
            <a:spAutoFit/>
          </a:bodyPr>
          <a:lstStyle/>
          <a:p>
            <a:r>
              <a:rPr lang="ru-RU" dirty="0" smtClean="0"/>
              <a:t>Решение</a:t>
            </a:r>
            <a:r>
              <a:rPr lang="ru-RU" dirty="0" smtClean="0"/>
              <a:t>.</a:t>
            </a:r>
          </a:p>
          <a:p>
            <a:endParaRPr lang="ru-RU" dirty="0" smtClean="0"/>
          </a:p>
          <a:p>
            <a:r>
              <a:rPr lang="ru-RU" dirty="0" smtClean="0"/>
              <a:t>Запись = </a:t>
            </a:r>
            <a:r>
              <a:rPr lang="ru-RU" dirty="0" err="1" smtClean="0"/>
              <a:t>Код_изд</a:t>
            </a:r>
            <a:r>
              <a:rPr lang="ru-RU" dirty="0" smtClean="0"/>
              <a:t> + </a:t>
            </a:r>
            <a:r>
              <a:rPr lang="ru-RU" dirty="0" err="1" smtClean="0"/>
              <a:t>Доп_инф</a:t>
            </a:r>
            <a:r>
              <a:rPr lang="ru-RU" dirty="0" smtClean="0"/>
              <a:t> = (</a:t>
            </a:r>
            <a:r>
              <a:rPr lang="ru-RU" dirty="0" err="1" smtClean="0"/>
              <a:t>Код_партии</a:t>
            </a:r>
            <a:r>
              <a:rPr lang="ru-RU" dirty="0" smtClean="0"/>
              <a:t> + №_</a:t>
            </a:r>
            <a:r>
              <a:rPr lang="ru-RU" dirty="0" err="1" smtClean="0"/>
              <a:t>изд_пар</a:t>
            </a:r>
            <a:r>
              <a:rPr lang="ru-RU" dirty="0" smtClean="0"/>
              <a:t>) + </a:t>
            </a:r>
            <a:r>
              <a:rPr lang="ru-RU" dirty="0" err="1" smtClean="0"/>
              <a:t>Доп_инф</a:t>
            </a:r>
            <a:endParaRPr lang="ru-RU" dirty="0" smtClean="0"/>
          </a:p>
          <a:p>
            <a:endParaRPr lang="ru-RU" dirty="0" smtClean="0"/>
          </a:p>
          <a:p>
            <a:r>
              <a:rPr lang="ru-RU" dirty="0" smtClean="0"/>
              <a:t>Мощность алфавита 26 + 10 = 36. Для кодирования партии необходимо минимум 6 </a:t>
            </a:r>
            <a:r>
              <a:rPr lang="ru-RU" dirty="0"/>
              <a:t>бит. </a:t>
            </a:r>
            <a:endParaRPr lang="ru-RU" dirty="0" smtClean="0"/>
          </a:p>
          <a:p>
            <a:r>
              <a:rPr lang="ru-RU" dirty="0" smtClean="0"/>
              <a:t>Пусть </a:t>
            </a:r>
            <a:r>
              <a:rPr lang="ru-RU" dirty="0"/>
              <a:t>для записи номера </a:t>
            </a:r>
            <a:r>
              <a:rPr lang="ru-RU" dirty="0" smtClean="0"/>
              <a:t>изделия используется</a:t>
            </a:r>
            <a:r>
              <a:rPr lang="en-US" dirty="0" smtClean="0"/>
              <a:t> p </a:t>
            </a:r>
            <a:r>
              <a:rPr lang="ru-RU" dirty="0" smtClean="0"/>
              <a:t>бит</a:t>
            </a:r>
            <a:r>
              <a:rPr lang="ru-RU" dirty="0"/>
              <a:t>. Тогда для записи кода изделия в целом будет </a:t>
            </a:r>
            <a:r>
              <a:rPr lang="ru-RU" dirty="0" smtClean="0"/>
              <a:t>использоваться</a:t>
            </a:r>
            <a:r>
              <a:rPr lang="en-US" dirty="0" smtClean="0"/>
              <a:t> (30 ∙ 6+p) : 8 </a:t>
            </a:r>
            <a:r>
              <a:rPr lang="ru-RU" dirty="0" smtClean="0"/>
              <a:t>байтов</a:t>
            </a:r>
            <a:r>
              <a:rPr lang="ru-RU" dirty="0"/>
              <a:t>. </a:t>
            </a:r>
            <a:endParaRPr lang="en-US" dirty="0" smtClean="0"/>
          </a:p>
          <a:p>
            <a:r>
              <a:rPr lang="ru-RU" dirty="0" smtClean="0"/>
              <a:t>Количество </a:t>
            </a:r>
            <a:r>
              <a:rPr lang="ru-RU" dirty="0"/>
              <a:t>изделий в партии не может превышать </a:t>
            </a:r>
            <a:r>
              <a:rPr lang="ru-RU" dirty="0" smtClean="0"/>
              <a:t>число</a:t>
            </a:r>
            <a:r>
              <a:rPr lang="en-US" dirty="0" smtClean="0"/>
              <a:t> 2</a:t>
            </a:r>
            <a:r>
              <a:rPr lang="en-US" baseline="30000" dirty="0" smtClean="0"/>
              <a:t>p</a:t>
            </a:r>
            <a:r>
              <a:rPr lang="en-US" dirty="0" smtClean="0"/>
              <a:t> </a:t>
            </a:r>
            <a:r>
              <a:rPr lang="en-US" dirty="0"/>
              <a:t>: </a:t>
            </a:r>
            <a:r>
              <a:rPr lang="en-US" dirty="0" smtClean="0"/>
              <a:t>2</a:t>
            </a:r>
            <a:r>
              <a:rPr lang="en-US" baseline="30000" dirty="0" smtClean="0"/>
              <a:t>p-1</a:t>
            </a:r>
            <a:r>
              <a:rPr lang="en-US" dirty="0" smtClean="0"/>
              <a:t> &lt; </a:t>
            </a:r>
            <a:r>
              <a:rPr lang="en-US" dirty="0"/>
              <a:t>k ≤ 2</a:t>
            </a:r>
            <a:r>
              <a:rPr lang="en-US" baseline="30000" dirty="0"/>
              <a:t>p</a:t>
            </a:r>
            <a:endParaRPr lang="en-US" dirty="0" smtClean="0"/>
          </a:p>
          <a:p>
            <a:r>
              <a:rPr lang="ru-RU" dirty="0" smtClean="0"/>
              <a:t>Для </a:t>
            </a:r>
            <a:r>
              <a:rPr lang="ru-RU" dirty="0"/>
              <a:t>записи информации </a:t>
            </a:r>
            <a:r>
              <a:rPr lang="ru-RU" dirty="0" smtClean="0"/>
              <a:t>о</a:t>
            </a:r>
            <a:r>
              <a:rPr lang="en-US" dirty="0" smtClean="0"/>
              <a:t> k</a:t>
            </a:r>
            <a:r>
              <a:rPr lang="ru-RU" dirty="0" smtClean="0"/>
              <a:t> </a:t>
            </a:r>
            <a:r>
              <a:rPr lang="ru-RU" dirty="0"/>
              <a:t>изделиях </a:t>
            </a:r>
            <a:r>
              <a:rPr lang="ru-RU" dirty="0" smtClean="0"/>
              <a:t>потребуется</a:t>
            </a:r>
            <a:endParaRPr lang="en-US" dirty="0" smtClean="0"/>
          </a:p>
          <a:p>
            <a:r>
              <a:rPr lang="en-US" dirty="0" smtClean="0"/>
              <a:t>((</a:t>
            </a:r>
            <a:r>
              <a:rPr lang="en-US" dirty="0"/>
              <a:t>30 ∙ 6+p) : </a:t>
            </a:r>
            <a:r>
              <a:rPr lang="en-US" dirty="0" smtClean="0"/>
              <a:t>8 + 110) </a:t>
            </a:r>
            <a:r>
              <a:rPr lang="en-US" dirty="0"/>
              <a:t>∙ </a:t>
            </a:r>
            <a:r>
              <a:rPr lang="en-US" dirty="0" smtClean="0"/>
              <a:t>k </a:t>
            </a:r>
            <a:r>
              <a:rPr lang="ru-RU" dirty="0" smtClean="0"/>
              <a:t>байт</a:t>
            </a:r>
            <a:r>
              <a:rPr lang="ru-RU" dirty="0"/>
              <a:t>. </a:t>
            </a:r>
            <a:endParaRPr lang="en-US" dirty="0" smtClean="0"/>
          </a:p>
          <a:p>
            <a:r>
              <a:rPr lang="ru-RU" dirty="0" smtClean="0"/>
              <a:t>И </a:t>
            </a:r>
            <a:r>
              <a:rPr lang="ru-RU" dirty="0"/>
              <a:t>это количество байт не должно </a:t>
            </a:r>
            <a:r>
              <a:rPr lang="ru-RU" dirty="0" smtClean="0"/>
              <a:t>превышать</a:t>
            </a:r>
            <a:r>
              <a:rPr lang="en-US" dirty="0" smtClean="0"/>
              <a:t> 45</a:t>
            </a:r>
            <a:r>
              <a:rPr lang="en-US" dirty="0"/>
              <a:t> ∙ </a:t>
            </a:r>
            <a:r>
              <a:rPr lang="en-US" dirty="0" smtClean="0"/>
              <a:t>2</a:t>
            </a:r>
            <a:r>
              <a:rPr lang="en-US" baseline="30000" dirty="0" smtClean="0"/>
              <a:t>10</a:t>
            </a:r>
            <a:r>
              <a:rPr lang="en-US" dirty="0" smtClean="0"/>
              <a:t> </a:t>
            </a:r>
            <a:r>
              <a:rPr lang="ru-RU" dirty="0" smtClean="0"/>
              <a:t>байт</a:t>
            </a:r>
            <a:r>
              <a:rPr lang="ru-RU" dirty="0"/>
              <a:t>. </a:t>
            </a:r>
            <a:endParaRPr lang="en-US" dirty="0" smtClean="0"/>
          </a:p>
        </p:txBody>
      </p:sp>
    </p:spTree>
    <p:extLst>
      <p:ext uri="{BB962C8B-B14F-4D97-AF65-F5344CB8AC3E}">
        <p14:creationId xmlns:p14="http://schemas.microsoft.com/office/powerpoint/2010/main" val="359376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947" y="197346"/>
            <a:ext cx="11753627" cy="2031325"/>
          </a:xfrm>
          <a:prstGeom prst="rect">
            <a:avLst/>
          </a:prstGeom>
        </p:spPr>
        <p:txBody>
          <a:bodyPr wrap="square">
            <a:spAutoFit/>
          </a:bodyPr>
          <a:lstStyle/>
          <a:p>
            <a:r>
              <a:rPr lang="ru-RU" sz="1400" dirty="0"/>
              <a:t>157)	*Предприятие выпускает партии изделий. Каждая партия получает уникальный код, состоящий из 30 символов, среди которых могут быть заглавные латинские буквы и цифры. Все изделия в партии получают последовательные номера от 1 до общего числа изделий в партии. Запись о каждом изделии заносится в информационную систему. Запись содержит код изделия и некоторую дополнительную информацию. Код изделия состоит из кода партии и номера изделия в партии. Для записи кода партии используется посимвольное кодирование, каждый символ кодируется минимально возможным количеством битов. Номер изделия записывается как целое число, для записи каждого номера используется одинаковое минимально возможное количество битов. Для записи кода изделия в целом используется минимально возможное целое количество байтов. Для записи дополнительной информации о каждом изделии требуется 110 байт. Известно, что для хранения информации обо всех изделиях одной партии используется не более 45 Кбайт. Какое наибольшее количество изделий может быть в партии?</a:t>
            </a:r>
          </a:p>
        </p:txBody>
      </p:sp>
      <p:sp>
        <p:nvSpPr>
          <p:cNvPr id="4" name="Прямоугольник 3"/>
          <p:cNvSpPr/>
          <p:nvPr/>
        </p:nvSpPr>
        <p:spPr>
          <a:xfrm>
            <a:off x="196948" y="2340786"/>
            <a:ext cx="5615377" cy="2308324"/>
          </a:xfrm>
          <a:prstGeom prst="rect">
            <a:avLst/>
          </a:prstGeom>
        </p:spPr>
        <p:txBody>
          <a:bodyPr wrap="square">
            <a:spAutoFit/>
          </a:bodyPr>
          <a:lstStyle/>
          <a:p>
            <a:r>
              <a:rPr lang="ru-RU" sz="1200" dirty="0" smtClean="0"/>
              <a:t>Решение</a:t>
            </a:r>
            <a:r>
              <a:rPr lang="ru-RU" sz="1200" dirty="0" smtClean="0"/>
              <a:t>.</a:t>
            </a:r>
          </a:p>
          <a:p>
            <a:r>
              <a:rPr lang="ru-RU" sz="1200" dirty="0" smtClean="0"/>
              <a:t>Запись = </a:t>
            </a:r>
            <a:r>
              <a:rPr lang="ru-RU" sz="1200" dirty="0" err="1" smtClean="0"/>
              <a:t>Код_изд</a:t>
            </a:r>
            <a:r>
              <a:rPr lang="ru-RU" sz="1200" dirty="0" smtClean="0"/>
              <a:t> + </a:t>
            </a:r>
            <a:r>
              <a:rPr lang="ru-RU" sz="1200" dirty="0" err="1" smtClean="0"/>
              <a:t>Доп_инф</a:t>
            </a:r>
            <a:r>
              <a:rPr lang="ru-RU" sz="1200" dirty="0" smtClean="0"/>
              <a:t> = (</a:t>
            </a:r>
            <a:r>
              <a:rPr lang="ru-RU" sz="1200" dirty="0" err="1" smtClean="0"/>
              <a:t>Код_партии</a:t>
            </a:r>
            <a:r>
              <a:rPr lang="ru-RU" sz="1200" dirty="0" smtClean="0"/>
              <a:t> + №_</a:t>
            </a:r>
            <a:r>
              <a:rPr lang="ru-RU" sz="1200" dirty="0" err="1" smtClean="0"/>
              <a:t>изд_пар</a:t>
            </a:r>
            <a:r>
              <a:rPr lang="ru-RU" sz="1200" dirty="0" smtClean="0"/>
              <a:t>) + </a:t>
            </a:r>
            <a:r>
              <a:rPr lang="ru-RU" sz="1200" dirty="0" err="1" smtClean="0"/>
              <a:t>Доп_инф</a:t>
            </a:r>
            <a:endParaRPr lang="ru-RU" sz="1200" dirty="0" smtClean="0"/>
          </a:p>
          <a:p>
            <a:endParaRPr lang="ru-RU" sz="1200" dirty="0" smtClean="0"/>
          </a:p>
          <a:p>
            <a:r>
              <a:rPr lang="ru-RU" sz="1200" dirty="0" smtClean="0"/>
              <a:t>Мощность алфавита 26 + 10 = 36. Для кодирования партии необходимо минимум 6 </a:t>
            </a:r>
            <a:r>
              <a:rPr lang="ru-RU" sz="1200" dirty="0"/>
              <a:t>бит. </a:t>
            </a:r>
            <a:endParaRPr lang="ru-RU" sz="1200" dirty="0" smtClean="0"/>
          </a:p>
          <a:p>
            <a:r>
              <a:rPr lang="ru-RU" sz="1200" dirty="0" smtClean="0"/>
              <a:t>Пусть </a:t>
            </a:r>
            <a:r>
              <a:rPr lang="ru-RU" sz="1200" dirty="0"/>
              <a:t>для записи номера </a:t>
            </a:r>
            <a:r>
              <a:rPr lang="ru-RU" sz="1200" dirty="0" smtClean="0"/>
              <a:t>изделия используется</a:t>
            </a:r>
            <a:r>
              <a:rPr lang="en-US" sz="1200" dirty="0" smtClean="0"/>
              <a:t> p </a:t>
            </a:r>
            <a:r>
              <a:rPr lang="ru-RU" sz="1200" dirty="0" smtClean="0"/>
              <a:t>бит</a:t>
            </a:r>
            <a:r>
              <a:rPr lang="ru-RU" sz="1200" dirty="0"/>
              <a:t>. Тогда для записи кода изделия в целом будет </a:t>
            </a:r>
            <a:r>
              <a:rPr lang="ru-RU" sz="1200" dirty="0" smtClean="0"/>
              <a:t>использоваться</a:t>
            </a:r>
            <a:r>
              <a:rPr lang="en-US" sz="1200" dirty="0" smtClean="0"/>
              <a:t> (30 ∙ 6+p) : 8 </a:t>
            </a:r>
            <a:r>
              <a:rPr lang="ru-RU" sz="1200" dirty="0" smtClean="0"/>
              <a:t>байтов</a:t>
            </a:r>
            <a:r>
              <a:rPr lang="ru-RU" sz="1200" dirty="0"/>
              <a:t>. </a:t>
            </a:r>
            <a:endParaRPr lang="en-US" sz="1200" dirty="0" smtClean="0"/>
          </a:p>
          <a:p>
            <a:r>
              <a:rPr lang="ru-RU" sz="1200" dirty="0" smtClean="0"/>
              <a:t>Количество </a:t>
            </a:r>
            <a:r>
              <a:rPr lang="ru-RU" sz="1200" dirty="0"/>
              <a:t>изделий в партии не может превышать </a:t>
            </a:r>
            <a:r>
              <a:rPr lang="ru-RU" sz="1200" dirty="0" smtClean="0"/>
              <a:t>число</a:t>
            </a:r>
            <a:r>
              <a:rPr lang="en-US" sz="1200" dirty="0" smtClean="0"/>
              <a:t> </a:t>
            </a:r>
            <a:r>
              <a:rPr lang="en-US" sz="1200" dirty="0"/>
              <a:t> 2p : </a:t>
            </a:r>
            <a:endParaRPr lang="en-US" sz="1200" dirty="0" smtClean="0"/>
          </a:p>
          <a:p>
            <a:r>
              <a:rPr lang="en-US" sz="1200" dirty="0" smtClean="0"/>
              <a:t>2p-1 </a:t>
            </a:r>
            <a:r>
              <a:rPr lang="en-US" sz="1200" dirty="0"/>
              <a:t>&lt; k </a:t>
            </a:r>
            <a:r>
              <a:rPr lang="en-US" sz="1200" dirty="0" smtClean="0"/>
              <a:t>≤ </a:t>
            </a:r>
            <a:r>
              <a:rPr lang="en-US" sz="1200" dirty="0"/>
              <a:t>2p</a:t>
            </a:r>
            <a:endParaRPr lang="en-US" sz="1200" dirty="0" smtClean="0"/>
          </a:p>
          <a:p>
            <a:r>
              <a:rPr lang="ru-RU" sz="1200" dirty="0" smtClean="0"/>
              <a:t>Для </a:t>
            </a:r>
            <a:r>
              <a:rPr lang="ru-RU" sz="1200" dirty="0"/>
              <a:t>записи информации </a:t>
            </a:r>
            <a:r>
              <a:rPr lang="ru-RU" sz="1200" dirty="0" smtClean="0"/>
              <a:t>о</a:t>
            </a:r>
            <a:r>
              <a:rPr lang="en-US" sz="1200" dirty="0" smtClean="0"/>
              <a:t> k</a:t>
            </a:r>
            <a:r>
              <a:rPr lang="ru-RU" sz="1200" dirty="0" smtClean="0"/>
              <a:t> </a:t>
            </a:r>
            <a:r>
              <a:rPr lang="ru-RU" sz="1200" dirty="0"/>
              <a:t>изделиях </a:t>
            </a:r>
            <a:r>
              <a:rPr lang="ru-RU" sz="1200" dirty="0" smtClean="0"/>
              <a:t>потребуется</a:t>
            </a:r>
            <a:endParaRPr lang="en-US" sz="1200" dirty="0" smtClean="0"/>
          </a:p>
          <a:p>
            <a:r>
              <a:rPr lang="en-US" sz="1200" dirty="0" smtClean="0"/>
              <a:t>((</a:t>
            </a:r>
            <a:r>
              <a:rPr lang="en-US" sz="1200" dirty="0"/>
              <a:t>30 ∙ 6+p) : </a:t>
            </a:r>
            <a:r>
              <a:rPr lang="en-US" sz="1200" dirty="0" smtClean="0"/>
              <a:t>8 + 110) </a:t>
            </a:r>
            <a:r>
              <a:rPr lang="en-US" sz="1200" dirty="0"/>
              <a:t>∙ </a:t>
            </a:r>
            <a:r>
              <a:rPr lang="en-US" sz="1200" dirty="0" smtClean="0"/>
              <a:t>k </a:t>
            </a:r>
            <a:r>
              <a:rPr lang="ru-RU" sz="1200" dirty="0" smtClean="0"/>
              <a:t>байт</a:t>
            </a:r>
            <a:r>
              <a:rPr lang="ru-RU" sz="1200" dirty="0"/>
              <a:t>. </a:t>
            </a:r>
            <a:endParaRPr lang="en-US" sz="1200" dirty="0" smtClean="0"/>
          </a:p>
          <a:p>
            <a:r>
              <a:rPr lang="ru-RU" sz="1200" dirty="0" smtClean="0"/>
              <a:t>И </a:t>
            </a:r>
            <a:r>
              <a:rPr lang="ru-RU" sz="1200" dirty="0"/>
              <a:t>это количество байт не должно </a:t>
            </a:r>
            <a:r>
              <a:rPr lang="ru-RU" sz="1200" dirty="0" smtClean="0"/>
              <a:t>превышать</a:t>
            </a:r>
            <a:r>
              <a:rPr lang="en-US" sz="1200" dirty="0" smtClean="0"/>
              <a:t> 45</a:t>
            </a:r>
            <a:r>
              <a:rPr lang="en-US" sz="1200" dirty="0"/>
              <a:t> ∙ </a:t>
            </a:r>
            <a:r>
              <a:rPr lang="en-US" sz="1200" dirty="0" smtClean="0"/>
              <a:t>2</a:t>
            </a:r>
            <a:r>
              <a:rPr lang="en-US" sz="1200" baseline="30000" dirty="0" smtClean="0"/>
              <a:t>10</a:t>
            </a:r>
            <a:r>
              <a:rPr lang="en-US" sz="1200" dirty="0" smtClean="0"/>
              <a:t> </a:t>
            </a:r>
            <a:r>
              <a:rPr lang="ru-RU" sz="1200" dirty="0" smtClean="0"/>
              <a:t>байт</a:t>
            </a:r>
            <a:r>
              <a:rPr lang="ru-RU" sz="1200" dirty="0"/>
              <a:t>. </a:t>
            </a:r>
            <a:endParaRPr lang="en-US" sz="1200" dirty="0" smtClean="0"/>
          </a:p>
        </p:txBody>
      </p:sp>
      <p:sp>
        <p:nvSpPr>
          <p:cNvPr id="5" name="Прямоугольник 4"/>
          <p:cNvSpPr/>
          <p:nvPr/>
        </p:nvSpPr>
        <p:spPr>
          <a:xfrm>
            <a:off x="5576594" y="4075145"/>
            <a:ext cx="6096000" cy="1754326"/>
          </a:xfrm>
          <a:prstGeom prst="rect">
            <a:avLst/>
          </a:prstGeom>
        </p:spPr>
        <p:txBody>
          <a:bodyPr>
            <a:spAutoFit/>
          </a:bodyPr>
          <a:lstStyle/>
          <a:p>
            <a:r>
              <a:rPr lang="ru-RU" dirty="0" smtClean="0"/>
              <a:t>Ответ: 343</a:t>
            </a:r>
          </a:p>
          <a:p>
            <a:endParaRPr lang="ru-RU" dirty="0"/>
          </a:p>
          <a:p>
            <a:r>
              <a:rPr lang="ru-RU" dirty="0" smtClean="0"/>
              <a:t>Функция </a:t>
            </a:r>
            <a:r>
              <a:rPr lang="ru-RU" dirty="0" err="1"/>
              <a:t>math.ceil</a:t>
            </a:r>
            <a:r>
              <a:rPr lang="ru-RU" dirty="0"/>
              <a:t>() в </a:t>
            </a:r>
            <a:r>
              <a:rPr lang="ru-RU" dirty="0" err="1"/>
              <a:t>Python</a:t>
            </a:r>
            <a:r>
              <a:rPr lang="ru-RU" dirty="0"/>
              <a:t> округляет число вверх до ближайшего целого числа</a:t>
            </a:r>
            <a:r>
              <a:rPr lang="ru-RU" dirty="0" smtClean="0"/>
              <a:t>.</a:t>
            </a:r>
            <a:endParaRPr lang="en-US" dirty="0" smtClean="0"/>
          </a:p>
          <a:p>
            <a:r>
              <a:rPr lang="ru-RU" dirty="0"/>
              <a:t>Функция </a:t>
            </a:r>
            <a:r>
              <a:rPr lang="ru-RU" dirty="0" err="1"/>
              <a:t>floor</a:t>
            </a:r>
            <a:r>
              <a:rPr lang="ru-RU" dirty="0"/>
              <a:t>() в </a:t>
            </a:r>
            <a:r>
              <a:rPr lang="ru-RU" dirty="0" err="1"/>
              <a:t>Python</a:t>
            </a:r>
            <a:r>
              <a:rPr lang="ru-RU" dirty="0"/>
              <a:t> округляет число с плавающей точкой в меньшую сторону.</a:t>
            </a:r>
          </a:p>
        </p:txBody>
      </p:sp>
      <p:pic>
        <p:nvPicPr>
          <p:cNvPr id="7" name="Рисунок 6"/>
          <p:cNvPicPr>
            <a:picLocks noChangeAspect="1"/>
          </p:cNvPicPr>
          <p:nvPr/>
        </p:nvPicPr>
        <p:blipFill>
          <a:blip r:embed="rId2"/>
          <a:stretch>
            <a:fillRect/>
          </a:stretch>
        </p:blipFill>
        <p:spPr>
          <a:xfrm>
            <a:off x="5576594" y="2342423"/>
            <a:ext cx="5759182" cy="1620607"/>
          </a:xfrm>
          <a:prstGeom prst="rect">
            <a:avLst/>
          </a:prstGeom>
        </p:spPr>
      </p:pic>
    </p:spTree>
    <p:extLst>
      <p:ext uri="{BB962C8B-B14F-4D97-AF65-F5344CB8AC3E}">
        <p14:creationId xmlns:p14="http://schemas.microsoft.com/office/powerpoint/2010/main" val="1578013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191" y="193994"/>
            <a:ext cx="11751212" cy="2308324"/>
          </a:xfrm>
          <a:prstGeom prst="rect">
            <a:avLst/>
          </a:prstGeom>
        </p:spPr>
        <p:txBody>
          <a:bodyPr wrap="square">
            <a:spAutoFit/>
          </a:bodyPr>
          <a:lstStyle/>
          <a:p>
            <a:r>
              <a:rPr lang="ru-RU" dirty="0"/>
              <a:t>154)	Каждое изделие, изготовленное на предприятии, получает уникальный код, состоящий из 25 символов. Каждый символ кода может быть латинской буквой (заглавной или строчной), десятичной цифрой или специальным символом из особого технического набора. В базе данных хранится список всех уже использованных кодов. При этом используется посимвольное кодирование, каждый символ кодируется одинаковым минимально возможным числом бит, а для хранения каждого кода отводится одинаковое минимально возможное число байт. Известно, что для хранения списка из 5600 кодов выделено не более 190 Кбайт. Какое наибольшее количество специальных символов может входить в особый технический набор?</a:t>
            </a:r>
          </a:p>
        </p:txBody>
      </p:sp>
      <p:sp>
        <p:nvSpPr>
          <p:cNvPr id="3" name="Прямоугольник 2"/>
          <p:cNvSpPr/>
          <p:nvPr/>
        </p:nvSpPr>
        <p:spPr>
          <a:xfrm>
            <a:off x="178191" y="2669908"/>
            <a:ext cx="6757181" cy="3139321"/>
          </a:xfrm>
          <a:prstGeom prst="rect">
            <a:avLst/>
          </a:prstGeom>
        </p:spPr>
        <p:txBody>
          <a:bodyPr wrap="square">
            <a:spAutoFit/>
          </a:bodyPr>
          <a:lstStyle/>
          <a:p>
            <a:r>
              <a:rPr lang="ru-RU" dirty="0" smtClean="0"/>
              <a:t>Решение.</a:t>
            </a:r>
          </a:p>
          <a:p>
            <a:endParaRPr lang="ru-RU" dirty="0"/>
          </a:p>
          <a:p>
            <a:r>
              <a:rPr lang="ru-RU" dirty="0" smtClean="0"/>
              <a:t>Мощность алфавита </a:t>
            </a:r>
            <a:r>
              <a:rPr lang="en-US" dirty="0" smtClean="0"/>
              <a:t>N = 26 + 26 + 10 + x = 62 + x</a:t>
            </a:r>
          </a:p>
          <a:p>
            <a:r>
              <a:rPr lang="ru-RU" dirty="0" smtClean="0"/>
              <a:t>Для хранения каждого символа выделяется </a:t>
            </a:r>
            <a:r>
              <a:rPr lang="en-US" dirty="0" smtClean="0"/>
              <a:t>y</a:t>
            </a:r>
            <a:r>
              <a:rPr lang="ru-RU" dirty="0" smtClean="0"/>
              <a:t> бит: </a:t>
            </a:r>
            <a:endParaRPr lang="en-US" dirty="0" smtClean="0"/>
          </a:p>
          <a:p>
            <a:r>
              <a:rPr lang="ru-RU" dirty="0" smtClean="0"/>
              <a:t>2</a:t>
            </a:r>
            <a:r>
              <a:rPr lang="en-US" baseline="30000" dirty="0" smtClean="0"/>
              <a:t>y-1</a:t>
            </a:r>
            <a:r>
              <a:rPr lang="en-US" dirty="0" smtClean="0"/>
              <a:t> &lt; </a:t>
            </a:r>
            <a:r>
              <a:rPr lang="en-US" dirty="0" smtClean="0"/>
              <a:t>62 + </a:t>
            </a:r>
            <a:r>
              <a:rPr lang="en-US" dirty="0" smtClean="0"/>
              <a:t>x ≤ </a:t>
            </a:r>
            <a:r>
              <a:rPr lang="ru-RU" dirty="0"/>
              <a:t>2</a:t>
            </a:r>
            <a:r>
              <a:rPr lang="en-US" baseline="30000" dirty="0"/>
              <a:t>y</a:t>
            </a:r>
            <a:endParaRPr lang="ru-RU" dirty="0" smtClean="0"/>
          </a:p>
          <a:p>
            <a:r>
              <a:rPr lang="ru-RU" dirty="0" smtClean="0"/>
              <a:t>Для </a:t>
            </a:r>
            <a:r>
              <a:rPr lang="ru-RU" dirty="0"/>
              <a:t>хранения каждого </a:t>
            </a:r>
            <a:r>
              <a:rPr lang="ru-RU" dirty="0" smtClean="0"/>
              <a:t>кода выделяется 25 ∙ </a:t>
            </a:r>
            <a:r>
              <a:rPr lang="en-US" dirty="0" smtClean="0"/>
              <a:t>y</a:t>
            </a:r>
            <a:r>
              <a:rPr lang="ru-RU" dirty="0" smtClean="0"/>
              <a:t> : 8 байт.</a:t>
            </a:r>
          </a:p>
          <a:p>
            <a:r>
              <a:rPr lang="ru-RU" dirty="0" smtClean="0"/>
              <a:t>Для хранения 5600 кодов выделено</a:t>
            </a:r>
            <a:r>
              <a:rPr lang="ru-RU" dirty="0"/>
              <a:t> </a:t>
            </a:r>
            <a:r>
              <a:rPr lang="ru-RU" dirty="0" smtClean="0"/>
              <a:t>не более 190 </a:t>
            </a:r>
            <a:r>
              <a:rPr lang="ru-RU" dirty="0"/>
              <a:t>∙ </a:t>
            </a:r>
            <a:r>
              <a:rPr lang="ru-RU" dirty="0" smtClean="0"/>
              <a:t>2</a:t>
            </a:r>
            <a:r>
              <a:rPr lang="ru-RU" baseline="30000" dirty="0" smtClean="0"/>
              <a:t>10</a:t>
            </a:r>
            <a:r>
              <a:rPr lang="ru-RU" dirty="0" smtClean="0"/>
              <a:t> байт → для каждого кода:  190 : 5600 </a:t>
            </a:r>
            <a:r>
              <a:rPr lang="ru-RU" dirty="0"/>
              <a:t>∙ </a:t>
            </a:r>
            <a:r>
              <a:rPr lang="ru-RU" dirty="0" smtClean="0"/>
              <a:t>2</a:t>
            </a:r>
            <a:r>
              <a:rPr lang="ru-RU" baseline="30000" dirty="0" smtClean="0"/>
              <a:t>10 </a:t>
            </a:r>
            <a:r>
              <a:rPr lang="ru-RU" dirty="0" smtClean="0"/>
              <a:t>байт.</a:t>
            </a:r>
          </a:p>
          <a:p>
            <a:endParaRPr lang="ru-RU" dirty="0" smtClean="0"/>
          </a:p>
          <a:p>
            <a:r>
              <a:rPr lang="ru-RU" dirty="0" smtClean="0"/>
              <a:t>Из неравенства </a:t>
            </a:r>
            <a:r>
              <a:rPr lang="ru-RU" dirty="0"/>
              <a:t>25 ∙ </a:t>
            </a:r>
            <a:r>
              <a:rPr lang="en-US" dirty="0"/>
              <a:t>y</a:t>
            </a:r>
            <a:r>
              <a:rPr lang="ru-RU" dirty="0"/>
              <a:t> : 8 </a:t>
            </a:r>
            <a:r>
              <a:rPr lang="en-US" dirty="0" smtClean="0"/>
              <a:t>&lt;</a:t>
            </a:r>
            <a:r>
              <a:rPr lang="ru-RU" dirty="0" smtClean="0"/>
              <a:t>= </a:t>
            </a:r>
            <a:r>
              <a:rPr lang="ru-RU" dirty="0"/>
              <a:t>190 : 5600 ∙ 2</a:t>
            </a:r>
            <a:r>
              <a:rPr lang="ru-RU" baseline="30000" dirty="0"/>
              <a:t>10 </a:t>
            </a:r>
            <a:r>
              <a:rPr lang="ru-RU" dirty="0" smtClean="0"/>
              <a:t>найдем </a:t>
            </a:r>
            <a:r>
              <a:rPr lang="en-US" dirty="0" smtClean="0"/>
              <a:t>y</a:t>
            </a:r>
            <a:r>
              <a:rPr lang="ru-RU" dirty="0" smtClean="0"/>
              <a:t>.</a:t>
            </a:r>
          </a:p>
          <a:p>
            <a:r>
              <a:rPr lang="ru-RU" dirty="0"/>
              <a:t>Из </a:t>
            </a:r>
            <a:r>
              <a:rPr lang="ru-RU" dirty="0" smtClean="0"/>
              <a:t>выражения </a:t>
            </a:r>
            <a:r>
              <a:rPr lang="en-US" dirty="0" smtClean="0"/>
              <a:t>62 </a:t>
            </a:r>
            <a:r>
              <a:rPr lang="en-US" dirty="0"/>
              <a:t>+ x </a:t>
            </a:r>
            <a:r>
              <a:rPr lang="ru-RU" dirty="0" smtClean="0"/>
              <a:t>=</a:t>
            </a:r>
            <a:r>
              <a:rPr lang="en-US" dirty="0" smtClean="0"/>
              <a:t> </a:t>
            </a:r>
            <a:r>
              <a:rPr lang="ru-RU" dirty="0"/>
              <a:t>2</a:t>
            </a:r>
            <a:r>
              <a:rPr lang="en-US" baseline="30000" dirty="0" smtClean="0"/>
              <a:t>y</a:t>
            </a:r>
            <a:r>
              <a:rPr lang="ru-RU" baseline="30000" dirty="0"/>
              <a:t> </a:t>
            </a:r>
            <a:r>
              <a:rPr lang="ru-RU" dirty="0" smtClean="0"/>
              <a:t>найдем</a:t>
            </a:r>
            <a:r>
              <a:rPr lang="en-US" dirty="0" smtClean="0"/>
              <a:t> </a:t>
            </a:r>
            <a:r>
              <a:rPr lang="en-US" dirty="0" smtClean="0"/>
              <a:t>x.</a:t>
            </a:r>
            <a:endParaRPr lang="ru-RU" dirty="0"/>
          </a:p>
        </p:txBody>
      </p:sp>
      <p:sp>
        <p:nvSpPr>
          <p:cNvPr id="5" name="TextBox 4"/>
          <p:cNvSpPr txBox="1"/>
          <p:nvPr/>
        </p:nvSpPr>
        <p:spPr>
          <a:xfrm>
            <a:off x="6935372" y="5133019"/>
            <a:ext cx="1454052" cy="400110"/>
          </a:xfrm>
          <a:prstGeom prst="rect">
            <a:avLst/>
          </a:prstGeom>
          <a:noFill/>
        </p:spPr>
        <p:txBody>
          <a:bodyPr wrap="none" rtlCol="0">
            <a:spAutoFit/>
          </a:bodyPr>
          <a:lstStyle/>
          <a:p>
            <a:r>
              <a:rPr lang="ru-RU" sz="2000" dirty="0" smtClean="0"/>
              <a:t>Ответ: 962</a:t>
            </a:r>
            <a:endParaRPr lang="ru-RU" sz="2000" dirty="0"/>
          </a:p>
        </p:txBody>
      </p:sp>
      <p:pic>
        <p:nvPicPr>
          <p:cNvPr id="6" name="Рисунок 5"/>
          <p:cNvPicPr>
            <a:picLocks noChangeAspect="1"/>
          </p:cNvPicPr>
          <p:nvPr/>
        </p:nvPicPr>
        <p:blipFill>
          <a:blip r:embed="rId2"/>
          <a:stretch>
            <a:fillRect/>
          </a:stretch>
        </p:blipFill>
        <p:spPr>
          <a:xfrm>
            <a:off x="6935372" y="3206718"/>
            <a:ext cx="4985694" cy="1166105"/>
          </a:xfrm>
          <a:prstGeom prst="rect">
            <a:avLst/>
          </a:prstGeom>
        </p:spPr>
      </p:pic>
    </p:spTree>
    <p:extLst>
      <p:ext uri="{BB962C8B-B14F-4D97-AF65-F5344CB8AC3E}">
        <p14:creationId xmlns:p14="http://schemas.microsoft.com/office/powerpoint/2010/main" val="3052356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642" y="1123837"/>
            <a:ext cx="3413487" cy="4601183"/>
          </a:xfrm>
        </p:spPr>
        <p:txBody>
          <a:bodyPr/>
          <a:lstStyle/>
          <a:p>
            <a:r>
              <a:rPr lang="ru-RU" dirty="0" smtClean="0"/>
              <a:t>Тематический раздел «</a:t>
            </a:r>
            <a:r>
              <a:rPr lang="ru-RU" dirty="0"/>
              <a:t>Теоретические основы информатики</a:t>
            </a:r>
            <a:r>
              <a:rPr lang="ru-RU" dirty="0" smtClean="0"/>
              <a:t>» </a:t>
            </a:r>
            <a:endParaRPr lang="ru-RU" dirty="0"/>
          </a:p>
        </p:txBody>
      </p:sp>
      <p:sp>
        <p:nvSpPr>
          <p:cNvPr id="24" name="Прямоугольник 23"/>
          <p:cNvSpPr/>
          <p:nvPr/>
        </p:nvSpPr>
        <p:spPr>
          <a:xfrm>
            <a:off x="3862386" y="111389"/>
            <a:ext cx="3630481"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Спецификация КИМ ЕГЭ 2025 г.</a:t>
            </a:r>
          </a:p>
        </p:txBody>
      </p:sp>
      <p:pic>
        <p:nvPicPr>
          <p:cNvPr id="5" name="Рисунок 4"/>
          <p:cNvPicPr>
            <a:picLocks noChangeAspect="1"/>
          </p:cNvPicPr>
          <p:nvPr/>
        </p:nvPicPr>
        <p:blipFill>
          <a:blip r:embed="rId2"/>
          <a:stretch>
            <a:fillRect/>
          </a:stretch>
        </p:blipFill>
        <p:spPr>
          <a:xfrm>
            <a:off x="3831090" y="527772"/>
            <a:ext cx="7559695" cy="1652159"/>
          </a:xfrm>
          <a:prstGeom prst="rect">
            <a:avLst/>
          </a:prstGeom>
        </p:spPr>
      </p:pic>
      <p:pic>
        <p:nvPicPr>
          <p:cNvPr id="6" name="Рисунок 5"/>
          <p:cNvPicPr>
            <a:picLocks noChangeAspect="1"/>
          </p:cNvPicPr>
          <p:nvPr/>
        </p:nvPicPr>
        <p:blipFill>
          <a:blip r:embed="rId3"/>
          <a:stretch>
            <a:fillRect/>
          </a:stretch>
        </p:blipFill>
        <p:spPr>
          <a:xfrm>
            <a:off x="3831090" y="2151017"/>
            <a:ext cx="7560000" cy="1977216"/>
          </a:xfrm>
          <a:prstGeom prst="rect">
            <a:avLst/>
          </a:prstGeom>
        </p:spPr>
      </p:pic>
      <p:pic>
        <p:nvPicPr>
          <p:cNvPr id="25" name="Рисунок 24"/>
          <p:cNvPicPr>
            <a:picLocks noChangeAspect="1"/>
          </p:cNvPicPr>
          <p:nvPr/>
        </p:nvPicPr>
        <p:blipFill>
          <a:blip r:embed="rId4"/>
          <a:stretch>
            <a:fillRect/>
          </a:stretch>
        </p:blipFill>
        <p:spPr>
          <a:xfrm>
            <a:off x="3831088" y="4095071"/>
            <a:ext cx="7560000" cy="732735"/>
          </a:xfrm>
          <a:prstGeom prst="rect">
            <a:avLst/>
          </a:prstGeom>
        </p:spPr>
      </p:pic>
      <p:pic>
        <p:nvPicPr>
          <p:cNvPr id="26" name="Рисунок 25"/>
          <p:cNvPicPr>
            <a:picLocks noChangeAspect="1"/>
          </p:cNvPicPr>
          <p:nvPr/>
        </p:nvPicPr>
        <p:blipFill>
          <a:blip r:embed="rId5"/>
          <a:stretch>
            <a:fillRect/>
          </a:stretch>
        </p:blipFill>
        <p:spPr>
          <a:xfrm>
            <a:off x="3831085" y="4762489"/>
            <a:ext cx="7559699" cy="2093455"/>
          </a:xfrm>
          <a:prstGeom prst="rect">
            <a:avLst/>
          </a:prstGeom>
        </p:spPr>
      </p:pic>
    </p:spTree>
    <p:extLst>
      <p:ext uri="{BB962C8B-B14F-4D97-AF65-F5344CB8AC3E}">
        <p14:creationId xmlns:p14="http://schemas.microsoft.com/office/powerpoint/2010/main" val="241603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462" y="201529"/>
            <a:ext cx="11582400" cy="1754326"/>
          </a:xfrm>
          <a:prstGeom prst="rect">
            <a:avLst/>
          </a:prstGeom>
        </p:spPr>
        <p:txBody>
          <a:bodyPr wrap="square">
            <a:spAutoFit/>
          </a:bodyPr>
          <a:lstStyle/>
          <a:p>
            <a:r>
              <a:rPr lang="ru-RU" dirty="0"/>
              <a:t>143)	(ЕГЭ-2024) На предприятии каждой изготовленной детали присваивают серийный номер, состоящий из 261 символов. Для его хранения отведено одинаковое и минимально возможное целое число байт. При этом используется посимвольное кодирование серийных номеров, все символы кодируются одинаковым и минимально возможным числом бит. Известно, что для хранения 252 500 серийных номеров отведено более 31 Мбайт памяти. Определите минимально возможную мощность алфавита, из которого составляются серийные номера. В ответе запишите только число.</a:t>
            </a:r>
          </a:p>
        </p:txBody>
      </p:sp>
      <mc:AlternateContent xmlns:mc="http://schemas.openxmlformats.org/markup-compatibility/2006">
        <mc:Choice xmlns:a14="http://schemas.microsoft.com/office/drawing/2010/main" Requires="a14">
          <p:sp>
            <p:nvSpPr>
              <p:cNvPr id="3" name="TextBox 2"/>
              <p:cNvSpPr txBox="1"/>
              <p:nvPr/>
            </p:nvSpPr>
            <p:spPr>
              <a:xfrm>
                <a:off x="234462" y="2138289"/>
                <a:ext cx="11582400" cy="4224939"/>
              </a:xfrm>
              <a:prstGeom prst="rect">
                <a:avLst/>
              </a:prstGeom>
              <a:noFill/>
            </p:spPr>
            <p:txBody>
              <a:bodyPr wrap="square" rtlCol="0">
                <a:spAutoFit/>
              </a:bodyPr>
              <a:lstStyle/>
              <a:p>
                <a:r>
                  <a:rPr lang="ru-RU" dirty="0" smtClean="0"/>
                  <a:t>Решение.</a:t>
                </a:r>
              </a:p>
              <a:p>
                <a:endParaRPr lang="ru-RU" dirty="0"/>
              </a:p>
              <a:p>
                <a:r>
                  <a:rPr lang="ru-RU" dirty="0" smtClean="0"/>
                  <a:t>Пусть для </a:t>
                </a:r>
                <a:r>
                  <a:rPr lang="ru-RU" dirty="0"/>
                  <a:t>хранения каждого символа выделяется </a:t>
                </a:r>
                <a:r>
                  <a:rPr lang="ru-RU" dirty="0" smtClean="0"/>
                  <a:t>х бит.</a:t>
                </a:r>
                <a:endParaRPr lang="ru-RU" baseline="30000" dirty="0" smtClean="0"/>
              </a:p>
              <a:p>
                <a:r>
                  <a:rPr lang="ru-RU" dirty="0" smtClean="0"/>
                  <a:t>Для хранения каждого серийного номера выделяется 261 ∙ х : 8 байт.</a:t>
                </a:r>
              </a:p>
              <a:p>
                <a:r>
                  <a:rPr lang="ru-RU" dirty="0" smtClean="0"/>
                  <a:t>Для хранения 252500 серийных номеров выделено не более 31</a:t>
                </a:r>
                <a:r>
                  <a:rPr lang="ru-RU" dirty="0"/>
                  <a:t> ∙ </a:t>
                </a:r>
                <a:r>
                  <a:rPr lang="ru-RU" dirty="0" smtClean="0"/>
                  <a:t>2</a:t>
                </a:r>
                <a:r>
                  <a:rPr lang="ru-RU" baseline="30000" dirty="0" smtClean="0"/>
                  <a:t>20</a:t>
                </a:r>
                <a:r>
                  <a:rPr lang="ru-RU" dirty="0" smtClean="0"/>
                  <a:t> байт</a:t>
                </a:r>
                <a:r>
                  <a:rPr lang="en-US" dirty="0"/>
                  <a:t> </a:t>
                </a:r>
                <a:r>
                  <a:rPr lang="en-US" dirty="0" smtClean="0"/>
                  <a:t>→ </a:t>
                </a:r>
                <a:r>
                  <a:rPr lang="ru-RU" dirty="0" smtClean="0"/>
                  <a:t>для одного </a:t>
                </a:r>
              </a:p>
              <a:p>
                <a:r>
                  <a:rPr lang="ru-RU" dirty="0"/>
                  <a:t>31 ∙ 2</a:t>
                </a:r>
                <a:r>
                  <a:rPr lang="ru-RU" baseline="30000" dirty="0"/>
                  <a:t>20</a:t>
                </a:r>
                <a:r>
                  <a:rPr lang="ru-RU" dirty="0"/>
                  <a:t> </a:t>
                </a:r>
                <a:r>
                  <a:rPr lang="ru-RU" dirty="0" smtClean="0"/>
                  <a:t>: 252500 байт </a:t>
                </a:r>
              </a:p>
              <a:p>
                <a:endParaRPr lang="ru-RU" dirty="0" smtClean="0"/>
              </a:p>
              <a:p>
                <a:pPr/>
                <a14:m>
                  <m:oMathPara xmlns:m="http://schemas.openxmlformats.org/officeDocument/2006/math">
                    <m:oMathParaPr>
                      <m:jc m:val="left"/>
                    </m:oMathParaPr>
                    <m:oMath xmlns:m="http://schemas.openxmlformats.org/officeDocument/2006/math">
                      <m:r>
                        <a:rPr lang="ru-RU" b="0" i="1" smtClean="0">
                          <a:latin typeface="Cambria Math" panose="02040503050406030204" pitchFamily="18" charset="0"/>
                        </a:rPr>
                        <m:t>х= </m:t>
                      </m:r>
                      <m:f>
                        <m:fPr>
                          <m:ctrlPr>
                            <a:rPr lang="ru-RU" i="1" smtClean="0">
                              <a:latin typeface="Cambria Math" panose="02040503050406030204" pitchFamily="18" charset="0"/>
                            </a:rPr>
                          </m:ctrlPr>
                        </m:fPr>
                        <m:num>
                          <m:r>
                            <m:rPr>
                              <m:nor/>
                            </m:rPr>
                            <a:rPr lang="ru-RU" dirty="0"/>
                            <m:t>31 ∙ 2</m:t>
                          </m:r>
                          <m:r>
                            <m:rPr>
                              <m:nor/>
                            </m:rPr>
                            <a:rPr lang="ru-RU" baseline="30000" dirty="0"/>
                            <m:t>20</m:t>
                          </m:r>
                          <m:r>
                            <m:rPr>
                              <m:nor/>
                            </m:rPr>
                            <a:rPr lang="ru-RU" dirty="0"/>
                            <m:t> : 252500</m:t>
                          </m:r>
                        </m:num>
                        <m:den>
                          <m:r>
                            <m:rPr>
                              <m:nor/>
                            </m:rPr>
                            <a:rPr lang="ru-RU" dirty="0"/>
                            <m:t>261 : 8</m:t>
                          </m:r>
                        </m:den>
                      </m:f>
                      <m:r>
                        <a:rPr lang="ru-RU" b="0" i="1" smtClean="0">
                          <a:latin typeface="Cambria Math" panose="02040503050406030204" pitchFamily="18" charset="0"/>
                        </a:rPr>
                        <m:t>=3,95</m:t>
                      </m:r>
                    </m:oMath>
                  </m:oMathPara>
                </a14:m>
                <a:endParaRPr lang="ru-RU" b="0" dirty="0" smtClean="0"/>
              </a:p>
              <a:p>
                <a:endParaRPr lang="ru-RU" dirty="0" smtClean="0"/>
              </a:p>
              <a:p>
                <a:r>
                  <a:rPr lang="ru-RU" dirty="0" smtClean="0"/>
                  <a:t>Для хранения одного символа выделяется 4 бита памяти. </a:t>
                </a:r>
                <a:r>
                  <a:rPr lang="en-US" dirty="0" err="1" smtClean="0"/>
                  <a:t>N</a:t>
                </a:r>
                <a:r>
                  <a:rPr lang="en-US" baseline="-25000" dirty="0" err="1" smtClean="0"/>
                  <a:t>max</a:t>
                </a:r>
                <a:r>
                  <a:rPr lang="en-US" dirty="0" smtClean="0"/>
                  <a:t> = </a:t>
                </a:r>
                <a:r>
                  <a:rPr lang="ru-RU" dirty="0" smtClean="0"/>
                  <a:t>2</a:t>
                </a:r>
                <a:r>
                  <a:rPr lang="ru-RU" baseline="30000" dirty="0" smtClean="0"/>
                  <a:t>4</a:t>
                </a:r>
                <a:r>
                  <a:rPr lang="ru-RU" dirty="0" smtClean="0"/>
                  <a:t> = 16</a:t>
                </a:r>
                <a:endParaRPr lang="en-US" dirty="0" smtClean="0"/>
              </a:p>
              <a:p>
                <a:r>
                  <a:rPr lang="ru-RU" dirty="0" smtClean="0"/>
                  <a:t>Возможные значения мощности алфавита: 16, 15, </a:t>
                </a:r>
                <a:r>
                  <a:rPr lang="ru-RU" dirty="0" smtClean="0"/>
                  <a:t>14, </a:t>
                </a:r>
                <a:r>
                  <a:rPr lang="ru-RU" dirty="0" smtClean="0"/>
                  <a:t>13, 12, 11, 10, 9 – обеспечивают 4 бита для одного символа.</a:t>
                </a:r>
              </a:p>
              <a:p>
                <a:endParaRPr lang="ru-RU" dirty="0" smtClean="0"/>
              </a:p>
              <a:p>
                <a:r>
                  <a:rPr lang="ru-RU" dirty="0" smtClean="0"/>
                  <a:t>Минимальная мощность 9.</a:t>
                </a:r>
              </a:p>
            </p:txBody>
          </p:sp>
        </mc:Choice>
        <mc:Fallback>
          <p:sp>
            <p:nvSpPr>
              <p:cNvPr id="3" name="TextBox 2"/>
              <p:cNvSpPr txBox="1">
                <a:spLocks noRot="1" noChangeAspect="1" noMove="1" noResize="1" noEditPoints="1" noAdjustHandles="1" noChangeArrowheads="1" noChangeShapeType="1" noTextEdit="1"/>
              </p:cNvSpPr>
              <p:nvPr/>
            </p:nvSpPr>
            <p:spPr>
              <a:xfrm>
                <a:off x="234462" y="2138289"/>
                <a:ext cx="11582400" cy="4224939"/>
              </a:xfrm>
              <a:prstGeom prst="rect">
                <a:avLst/>
              </a:prstGeom>
              <a:blipFill rotWithShape="0">
                <a:blip r:embed="rId2"/>
                <a:stretch>
                  <a:fillRect l="-421" t="-866" b="-1443"/>
                </a:stretch>
              </a:blipFill>
            </p:spPr>
            <p:txBody>
              <a:bodyPr/>
              <a:lstStyle/>
              <a:p>
                <a:r>
                  <a:rPr lang="ru-RU">
                    <a:noFill/>
                  </a:rPr>
                  <a:t> </a:t>
                </a:r>
              </a:p>
            </p:txBody>
          </p:sp>
        </mc:Fallback>
      </mc:AlternateContent>
    </p:spTree>
    <p:extLst>
      <p:ext uri="{BB962C8B-B14F-4D97-AF65-F5344CB8AC3E}">
        <p14:creationId xmlns:p14="http://schemas.microsoft.com/office/powerpoint/2010/main" val="3881608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a:t>
            </a:r>
            <a:r>
              <a:rPr lang="ru-RU" dirty="0"/>
              <a:t>14</a:t>
            </a:r>
            <a:br>
              <a:rPr lang="ru-RU" dirty="0"/>
            </a:br>
            <a:r>
              <a:rPr lang="ru-RU" dirty="0"/>
              <a:t>проверяет </a:t>
            </a:r>
            <a:r>
              <a:rPr lang="ru-RU" dirty="0" smtClean="0"/>
              <a:t>знание </a:t>
            </a:r>
            <a:r>
              <a:rPr lang="ru-RU" dirty="0"/>
              <a:t>позиционных</a:t>
            </a:r>
            <a:br>
              <a:rPr lang="ru-RU" dirty="0"/>
            </a:br>
            <a:r>
              <a:rPr lang="ru-RU" dirty="0"/>
              <a:t>систем счисления</a:t>
            </a:r>
          </a:p>
        </p:txBody>
      </p:sp>
      <mc:AlternateContent xmlns:mc="http://schemas.openxmlformats.org/markup-compatibility/2006" xmlns:a14="http://schemas.microsoft.com/office/drawing/2010/main">
        <mc:Choice Requires="a14">
          <p:sp>
            <p:nvSpPr>
              <p:cNvPr id="4" name="Прямоугольник 3"/>
              <p:cNvSpPr/>
              <p:nvPr/>
            </p:nvSpPr>
            <p:spPr>
              <a:xfrm>
                <a:off x="3258584" y="1647517"/>
                <a:ext cx="8208000" cy="2862322"/>
              </a:xfrm>
              <a:prstGeom prst="rect">
                <a:avLst/>
              </a:prstGeom>
            </p:spPr>
            <p:txBody>
              <a:bodyPr wrap="square">
                <a:spAutoFit/>
              </a:bodyPr>
              <a:lstStyle/>
              <a:p>
                <a:r>
                  <a:rPr lang="ru-RU" b="1" dirty="0" smtClean="0"/>
                  <a:t>Пример задания: </a:t>
                </a:r>
                <a:r>
                  <a:rPr lang="ru-RU" dirty="0" smtClean="0"/>
                  <a:t>значение арифметического выражения</a:t>
                </a:r>
                <a14:m>
                  <m:oMath xmlns:m="http://schemas.openxmlformats.org/officeDocument/2006/math">
                    <m:r>
                      <a:rPr lang="ru-RU" b="0" i="0" smtClean="0">
                        <a:latin typeface="Cambria Math" panose="02040503050406030204" pitchFamily="18" charset="0"/>
                        <a:ea typeface="Cambria Math" panose="02040503050406030204" pitchFamily="18" charset="0"/>
                      </a:rPr>
                      <m:t> </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3</m:t>
                        </m:r>
                      </m:e>
                      <m:sup>
                        <m:r>
                          <a:rPr lang="ru-RU" b="0" i="1" smtClean="0">
                            <a:latin typeface="Cambria Math" panose="02040503050406030204" pitchFamily="18" charset="0"/>
                            <a:ea typeface="Cambria Math" panose="02040503050406030204" pitchFamily="18" charset="0"/>
                          </a:rPr>
                          <m:t>100</m:t>
                        </m:r>
                      </m:sup>
                    </m:sSup>
                  </m:oMath>
                </a14:m>
                <a:r>
                  <a:rPr lang="ru-RU" dirty="0" smtClean="0"/>
                  <a:t> - х, где х – целое положительное число, не превышающее 2030, записали в троичной системе счисления. Определите наибольшее значение х, при котором количество нулей в троичной записи числа, являющегося значением данного арифметического выражения, максимально. В ответе запишите число в десятичной системе счисления.</a:t>
                </a:r>
              </a:p>
              <a:p>
                <a:endParaRPr lang="ru-RU" b="1" dirty="0" smtClean="0"/>
              </a:p>
              <a:p>
                <a:r>
                  <a:rPr lang="ru-RU" b="1" dirty="0" smtClean="0"/>
                  <a:t>Типичные </a:t>
                </a:r>
                <a:r>
                  <a:rPr lang="ru-RU" b="1" dirty="0"/>
                  <a:t>ошибки</a:t>
                </a:r>
                <a:r>
                  <a:rPr lang="ru-RU" b="1" dirty="0" smtClean="0"/>
                  <a:t>: </a:t>
                </a:r>
                <a:r>
                  <a:rPr lang="ru-RU" dirty="0" smtClean="0"/>
                  <a:t>при аналитическом решении – недостаточное владение математическими основами информатики. Преимущество имели выпускники, имеющие навыки программирования.</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258584" y="1647517"/>
                <a:ext cx="8208000" cy="2862322"/>
              </a:xfrm>
              <a:prstGeom prst="rect">
                <a:avLst/>
              </a:prstGeom>
              <a:blipFill rotWithShape="0">
                <a:blip r:embed="rId2"/>
                <a:stretch>
                  <a:fillRect l="-669" t="-1064" r="-1263" b="-2340"/>
                </a:stretch>
              </a:blipFill>
            </p:spPr>
            <p:txBody>
              <a:bodyPr/>
              <a:lstStyle/>
              <a:p>
                <a:r>
                  <a:rPr lang="ru-RU">
                    <a:noFill/>
                  </a:rPr>
                  <a:t> </a:t>
                </a:r>
              </a:p>
            </p:txBody>
          </p:sp>
        </mc:Fallback>
      </mc:AlternateContent>
    </p:spTree>
    <p:extLst>
      <p:ext uri="{BB962C8B-B14F-4D97-AF65-F5344CB8AC3E}">
        <p14:creationId xmlns:p14="http://schemas.microsoft.com/office/powerpoint/2010/main" val="1539410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Прямоугольник 14"/>
              <p:cNvSpPr/>
              <p:nvPr/>
            </p:nvSpPr>
            <p:spPr>
              <a:xfrm>
                <a:off x="577960" y="272379"/>
                <a:ext cx="11036080" cy="3003451"/>
              </a:xfrm>
              <a:prstGeom prst="rect">
                <a:avLst/>
              </a:prstGeom>
            </p:spPr>
            <p:txBody>
              <a:bodyPr wrap="square">
                <a:spAutoFit/>
              </a:bodyPr>
              <a:lstStyle/>
              <a:p>
                <a:r>
                  <a:rPr lang="ru-RU" dirty="0" smtClean="0"/>
                  <a:t>Для </a:t>
                </a:r>
                <a:r>
                  <a:rPr lang="ru-RU" dirty="0"/>
                  <a:t>любой системы счисления с основанием </a:t>
                </a:r>
                <a:r>
                  <a:rPr lang="en-US" dirty="0" smtClean="0"/>
                  <a:t>k</a:t>
                </a:r>
                <a:r>
                  <a:rPr lang="ru-RU" dirty="0" smtClean="0"/>
                  <a:t>:</a:t>
                </a:r>
                <a:endParaRPr lang="ru-RU" dirty="0"/>
              </a:p>
              <a:p>
                <a:endParaRPr lang="ru-RU" dirty="0"/>
              </a:p>
              <a:p>
                <a:pPr marL="285750" indent="-285750">
                  <a:buFont typeface="Arial" panose="020B0604020202020204" pitchFamily="34" charset="0"/>
                  <a:buChar char="•"/>
                </a:pPr>
                <a:r>
                  <a:rPr lang="ru-RU" dirty="0" smtClean="0"/>
                  <a:t>число </a:t>
                </a:r>
                <a:r>
                  <a:rPr lang="en-US" dirty="0" smtClean="0">
                    <a:latin typeface="Arial" panose="020B0604020202020204" pitchFamily="34" charset="0"/>
                    <a:cs typeface="Arial" panose="020B0604020202020204" pitchFamily="34" charset="0"/>
                  </a:rPr>
                  <a:t>k</a:t>
                </a:r>
                <a:r>
                  <a:rPr lang="ru-RU" baseline="30000" dirty="0" smtClean="0">
                    <a:latin typeface="Arial" panose="020B0604020202020204" pitchFamily="34" charset="0"/>
                    <a:cs typeface="Arial" panose="020B0604020202020204" pitchFamily="34" charset="0"/>
                  </a:rPr>
                  <a:t>N</a:t>
                </a:r>
                <a:r>
                  <a:rPr lang="ru-RU" dirty="0" smtClean="0"/>
                  <a:t> </a:t>
                </a:r>
                <a:r>
                  <a:rPr lang="ru-RU" dirty="0"/>
                  <a:t>в системе счисления с основанием </a:t>
                </a:r>
                <a:r>
                  <a:rPr lang="en-US" dirty="0" smtClean="0"/>
                  <a:t>k</a:t>
                </a:r>
                <a:r>
                  <a:rPr lang="ru-RU" dirty="0" smtClean="0"/>
                  <a:t> </a:t>
                </a:r>
                <a:r>
                  <a:rPr lang="ru-RU" dirty="0"/>
                  <a:t>записывается как единица и N нулей</a:t>
                </a:r>
                <a:r>
                  <a:rPr lang="ru-RU" dirty="0" smtClean="0"/>
                  <a:t>:</a:t>
                </a:r>
                <a:r>
                  <a:rPr lang="en-US" dirty="0" smtClean="0"/>
                  <a:t> </a:t>
                </a:r>
                <a14:m>
                  <m:oMath xmlns:m="http://schemas.openxmlformats.org/officeDocument/2006/math">
                    <m:sSup>
                      <m:sSupPr>
                        <m:ctrlPr>
                          <a:rPr lang="ru-RU" b="1" i="1" smtClean="0">
                            <a:latin typeface="Cambria Math" panose="02040503050406030204" pitchFamily="18" charset="0"/>
                          </a:rPr>
                        </m:ctrlPr>
                      </m:sSupPr>
                      <m:e>
                        <m:r>
                          <a:rPr lang="en-US" b="1" i="1" smtClean="0">
                            <a:latin typeface="Cambria Math" panose="02040503050406030204" pitchFamily="18" charset="0"/>
                          </a:rPr>
                          <m:t>𝒌</m:t>
                        </m:r>
                      </m:e>
                      <m:sup>
                        <m:r>
                          <a:rPr lang="en-US" b="1" i="1" smtClean="0">
                            <a:latin typeface="Cambria Math" panose="02040503050406030204" pitchFamily="18" charset="0"/>
                          </a:rPr>
                          <m:t>𝑵</m:t>
                        </m:r>
                      </m:sup>
                    </m:sSup>
                    <m:r>
                      <a:rPr lang="en-US" b="1" i="1" smtClean="0">
                        <a:latin typeface="Cambria Math" panose="02040503050406030204" pitchFamily="18" charset="0"/>
                      </a:rPr>
                      <m:t>=</m:t>
                    </m:r>
                    <m:r>
                      <a:rPr lang="en-US" b="1" i="1" smtClean="0">
                        <a:latin typeface="Cambria Math" panose="02040503050406030204" pitchFamily="18" charset="0"/>
                      </a:rPr>
                      <m:t>𝟏</m:t>
                    </m:r>
                    <m:limLow>
                      <m:limLowPr>
                        <m:ctrlPr>
                          <a:rPr lang="en-US" b="1" i="1" smtClean="0">
                            <a:latin typeface="Cambria Math" panose="02040503050406030204" pitchFamily="18" charset="0"/>
                          </a:rPr>
                        </m:ctrlPr>
                      </m:limLowPr>
                      <m:e>
                        <m:groupChr>
                          <m:groupChrPr>
                            <m:chr m:val="⏟"/>
                            <m:ctrlPr>
                              <a:rPr lang="en-US" b="1" i="1" smtClean="0">
                                <a:latin typeface="Cambria Math" panose="02040503050406030204" pitchFamily="18" charset="0"/>
                              </a:rPr>
                            </m:ctrlPr>
                          </m:groupChr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m:t>
                                </m:r>
                              </m:e>
                              <m:sub>
                                <m:r>
                                  <a:rPr lang="en-US" b="1" i="1" smtClean="0">
                                    <a:latin typeface="Cambria Math" panose="02040503050406030204" pitchFamily="18" charset="0"/>
                                  </a:rPr>
                                  <m:t>𝒌</m:t>
                                </m:r>
                              </m:sub>
                            </m:sSub>
                          </m:e>
                        </m:groupChr>
                      </m:e>
                      <m:lim>
                        <m:r>
                          <a:rPr lang="en-US" b="1" i="1" smtClean="0">
                            <a:latin typeface="Cambria Math" panose="02040503050406030204" pitchFamily="18" charset="0"/>
                          </a:rPr>
                          <m:t>𝑵</m:t>
                        </m:r>
                      </m:lim>
                    </m:limLow>
                  </m:oMath>
                </a14:m>
                <a:endParaRPr lang="ru-RU" b="1" dirty="0">
                  <a:latin typeface="Arial" panose="020B0604020202020204" pitchFamily="34" charset="0"/>
                  <a:cs typeface="Arial" panose="020B0604020202020204" pitchFamily="34" charset="0"/>
                </a:endParaRPr>
              </a:p>
              <a:p>
                <a:endParaRPr lang="ru-RU" dirty="0"/>
              </a:p>
              <a:p>
                <a:pPr marL="285750" indent="-285750">
                  <a:buFont typeface="Arial" panose="020B0604020202020204" pitchFamily="34" charset="0"/>
                  <a:buChar char="•"/>
                </a:pPr>
                <a:r>
                  <a:rPr lang="ru-RU" dirty="0" smtClean="0"/>
                  <a:t>число </a:t>
                </a:r>
                <a:r>
                  <a:rPr lang="en-US" dirty="0" smtClean="0">
                    <a:latin typeface="Arial" panose="020B0604020202020204" pitchFamily="34" charset="0"/>
                    <a:cs typeface="Arial" panose="020B0604020202020204" pitchFamily="34" charset="0"/>
                  </a:rPr>
                  <a:t>k</a:t>
                </a:r>
                <a:r>
                  <a:rPr lang="ru-RU" baseline="30000" dirty="0" smtClean="0">
                    <a:latin typeface="Arial" panose="020B0604020202020204" pitchFamily="34" charset="0"/>
                    <a:cs typeface="Arial" panose="020B0604020202020204" pitchFamily="34" charset="0"/>
                  </a:rPr>
                  <a:t>N</a:t>
                </a:r>
                <a:r>
                  <a:rPr lang="ru-RU" dirty="0" smtClean="0">
                    <a:latin typeface="Arial" panose="020B0604020202020204" pitchFamily="34" charset="0"/>
                    <a:cs typeface="Arial" panose="020B0604020202020204" pitchFamily="34" charset="0"/>
                  </a:rPr>
                  <a:t>-1 </a:t>
                </a:r>
                <a:r>
                  <a:rPr lang="ru-RU" dirty="0"/>
                  <a:t>в системе счисления с основанием </a:t>
                </a:r>
                <a:r>
                  <a:rPr lang="en-US" dirty="0" smtClean="0"/>
                  <a:t>k</a:t>
                </a:r>
                <a:r>
                  <a:rPr lang="ru-RU" dirty="0" smtClean="0"/>
                  <a:t> </a:t>
                </a:r>
                <a:r>
                  <a:rPr lang="ru-RU" dirty="0"/>
                  <a:t>записывается как N старших цифр этой системы счисления, то есть, цифр</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k</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𝒌</m:t>
                        </m:r>
                      </m:e>
                      <m:sup>
                        <m:r>
                          <a:rPr lang="en-US" b="1" i="1" smtClean="0">
                            <a:latin typeface="Cambria Math" panose="02040503050406030204" pitchFamily="18" charset="0"/>
                          </a:rPr>
                          <m:t>𝑵</m:t>
                        </m:r>
                      </m:sup>
                    </m:sSup>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limLow>
                      <m:limLowPr>
                        <m:ctrlPr>
                          <a:rPr lang="en-US" b="1" i="1" smtClean="0">
                            <a:latin typeface="Cambria Math" panose="02040503050406030204" pitchFamily="18" charset="0"/>
                          </a:rPr>
                        </m:ctrlPr>
                      </m:limLowPr>
                      <m:e>
                        <m:groupChr>
                          <m:groupChrPr>
                            <m:chr m:val="⏟"/>
                            <m:ctrlPr>
                              <a:rPr lang="en-US" b="1" i="1" smtClean="0">
                                <a:latin typeface="Cambria Math" panose="02040503050406030204" pitchFamily="18" charset="0"/>
                              </a:rPr>
                            </m:ctrlPr>
                          </m:groupChrPr>
                          <m:e>
                            <m:sSub>
                              <m:sSubPr>
                                <m:ctrlPr>
                                  <a:rPr lang="en-US" b="1" i="1" smtClean="0">
                                    <a:latin typeface="Cambria Math" panose="02040503050406030204" pitchFamily="18" charset="0"/>
                                  </a:rPr>
                                </m:ctrlPr>
                              </m:sSubPr>
                              <m:e>
                                <m:d>
                                  <m:dPr>
                                    <m:ctrlPr>
                                      <a:rPr lang="en-US" b="1" i="1" smtClean="0">
                                        <a:latin typeface="Cambria Math" panose="02040503050406030204" pitchFamily="18" charset="0"/>
                                      </a:rPr>
                                    </m:ctrlPr>
                                  </m:dPr>
                                  <m:e>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e>
                                </m:d>
                                <m:d>
                                  <m:dPr>
                                    <m:ctrlPr>
                                      <a:rPr lang="en-US" b="1" i="1" smtClean="0">
                                        <a:latin typeface="Cambria Math" panose="02040503050406030204" pitchFamily="18" charset="0"/>
                                      </a:rPr>
                                    </m:ctrlPr>
                                  </m:dPr>
                                  <m:e>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e>
                                </m:d>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e>
                              <m:sub>
                                <m:r>
                                  <a:rPr lang="en-US" b="1" i="1" smtClean="0">
                                    <a:latin typeface="Cambria Math" panose="02040503050406030204" pitchFamily="18" charset="0"/>
                                  </a:rPr>
                                  <m:t>𝒌</m:t>
                                </m:r>
                              </m:sub>
                            </m:sSub>
                          </m:e>
                        </m:groupChr>
                      </m:e>
                      <m:lim>
                        <m:r>
                          <a:rPr lang="en-US" b="1" i="1" smtClean="0">
                            <a:latin typeface="Cambria Math" panose="02040503050406030204" pitchFamily="18" charset="0"/>
                          </a:rPr>
                          <m:t>𝑵</m:t>
                        </m:r>
                      </m:lim>
                    </m:limLow>
                  </m:oMath>
                </a14:m>
                <a:endParaRPr lang="ru-RU"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t>число</a:t>
                </a:r>
                <a:r>
                  <a:rPr lang="ru-RU"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
                </a:r>
                <a:r>
                  <a:rPr lang="ru-RU" baseline="30000" dirty="0" smtClean="0">
                    <a:latin typeface="Arial" panose="020B0604020202020204" pitchFamily="34" charset="0"/>
                    <a:cs typeface="Arial" panose="020B0604020202020204" pitchFamily="34" charset="0"/>
                  </a:rPr>
                  <a:t>N</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k</a:t>
                </a:r>
                <a:r>
                  <a:rPr lang="ru-RU" baseline="30000" dirty="0" smtClean="0">
                    <a:latin typeface="Arial" panose="020B0604020202020204" pitchFamily="34" charset="0"/>
                    <a:cs typeface="Arial" panose="020B0604020202020204" pitchFamily="34" charset="0"/>
                  </a:rPr>
                  <a:t>M</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k</a:t>
                </a:r>
                <a:r>
                  <a:rPr lang="ru-RU" baseline="30000" dirty="0" smtClean="0">
                    <a:latin typeface="Arial" panose="020B0604020202020204" pitchFamily="34" charset="0"/>
                    <a:cs typeface="Arial" panose="020B0604020202020204" pitchFamily="34" charset="0"/>
                  </a:rPr>
                  <a:t>M</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k</a:t>
                </a:r>
                <a:r>
                  <a:rPr lang="ru-RU" baseline="30000" dirty="0" smtClean="0">
                    <a:latin typeface="Arial" panose="020B0604020202020204" pitchFamily="34" charset="0"/>
                    <a:cs typeface="Arial" panose="020B0604020202020204" pitchFamily="34" charset="0"/>
                  </a:rPr>
                  <a:t>N-M</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1)</a:t>
                </a:r>
                <a:r>
                  <a:rPr lang="ru-RU" dirty="0"/>
                  <a:t> записывается в системе счисления с основанием </a:t>
                </a:r>
                <a:r>
                  <a:rPr lang="en-US" dirty="0" smtClean="0"/>
                  <a:t>k</a:t>
                </a:r>
                <a:r>
                  <a:rPr lang="ru-RU" dirty="0" smtClean="0"/>
                  <a:t> </a:t>
                </a:r>
                <a:r>
                  <a:rPr lang="ru-RU" dirty="0"/>
                  <a:t>как N-M старших цифр этой системы счисления, за которыми стоят M нулей: </a:t>
                </a:r>
                <a14:m>
                  <m:oMath xmlns:m="http://schemas.openxmlformats.org/officeDocument/2006/math">
                    <m:sSup>
                      <m:sSupPr>
                        <m:ctrlPr>
                          <a:rPr lang="ru-RU" b="1" i="1" smtClean="0">
                            <a:latin typeface="Cambria Math" panose="02040503050406030204" pitchFamily="18" charset="0"/>
                          </a:rPr>
                        </m:ctrlPr>
                      </m:sSupPr>
                      <m:e>
                        <m:r>
                          <a:rPr lang="en-US" b="1" i="1" smtClean="0">
                            <a:latin typeface="Cambria Math" panose="02040503050406030204" pitchFamily="18" charset="0"/>
                          </a:rPr>
                          <m:t>𝒌</m:t>
                        </m:r>
                      </m:e>
                      <m:sup>
                        <m:r>
                          <a:rPr lang="en-US" b="1" i="1" smtClean="0">
                            <a:latin typeface="Cambria Math" panose="02040503050406030204" pitchFamily="18" charset="0"/>
                          </a:rPr>
                          <m:t>𝑵</m:t>
                        </m:r>
                      </m:sup>
                    </m:sSup>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𝒌</m:t>
                        </m:r>
                      </m:e>
                      <m:sup>
                        <m:r>
                          <a:rPr lang="en-US" b="1" i="1" smtClean="0">
                            <a:latin typeface="Cambria Math" panose="02040503050406030204" pitchFamily="18" charset="0"/>
                          </a:rPr>
                          <m:t>𝑴</m:t>
                        </m:r>
                      </m:sup>
                    </m:sSup>
                    <m:r>
                      <a:rPr lang="en-US" b="1" i="1" smtClean="0">
                        <a:latin typeface="Cambria Math" panose="02040503050406030204" pitchFamily="18" charset="0"/>
                      </a:rPr>
                      <m:t>=</m:t>
                    </m:r>
                    <m:limLow>
                      <m:limLowPr>
                        <m:ctrlPr>
                          <a:rPr lang="en-US" b="1" i="1" smtClean="0">
                            <a:latin typeface="Cambria Math" panose="02040503050406030204" pitchFamily="18" charset="0"/>
                          </a:rPr>
                        </m:ctrlPr>
                      </m:limLowPr>
                      <m:e>
                        <m:groupChr>
                          <m:groupChrPr>
                            <m:chr m:val="⏟"/>
                            <m:ctrlPr>
                              <a:rPr lang="en-US" b="1" i="1" smtClean="0">
                                <a:latin typeface="Cambria Math" panose="02040503050406030204" pitchFamily="18" charset="0"/>
                              </a:rPr>
                            </m:ctrlPr>
                          </m:groupChrPr>
                          <m:e>
                            <m:d>
                              <m:dPr>
                                <m:ctrlPr>
                                  <a:rPr lang="en-US" b="1" i="1" smtClean="0">
                                    <a:latin typeface="Cambria Math" panose="02040503050406030204" pitchFamily="18" charset="0"/>
                                  </a:rPr>
                                </m:ctrlPr>
                              </m:dPr>
                              <m:e>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e>
                            </m:d>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e>
                        </m:groupChr>
                      </m:e>
                      <m:lim>
                        <m:r>
                          <a:rPr lang="en-US" b="1" i="1" smtClean="0">
                            <a:latin typeface="Cambria Math" panose="02040503050406030204" pitchFamily="18" charset="0"/>
                          </a:rPr>
                          <m:t>𝑵</m:t>
                        </m:r>
                        <m:r>
                          <a:rPr lang="en-US" b="1" i="1" smtClean="0">
                            <a:latin typeface="Cambria Math" panose="02040503050406030204" pitchFamily="18" charset="0"/>
                          </a:rPr>
                          <m:t>−</m:t>
                        </m:r>
                        <m:r>
                          <a:rPr lang="en-US" b="1" i="1" smtClean="0">
                            <a:latin typeface="Cambria Math" panose="02040503050406030204" pitchFamily="18" charset="0"/>
                          </a:rPr>
                          <m:t>𝑴</m:t>
                        </m:r>
                      </m:lim>
                    </m:limLow>
                    <m:limLow>
                      <m:limLowPr>
                        <m:ctrlPr>
                          <a:rPr lang="en-US" b="1" i="1" smtClean="0">
                            <a:latin typeface="Cambria Math" panose="02040503050406030204" pitchFamily="18" charset="0"/>
                          </a:rPr>
                        </m:ctrlPr>
                      </m:limLowPr>
                      <m:e>
                        <m:groupChr>
                          <m:groupChrPr>
                            <m:chr m:val="⏟"/>
                            <m:ctrlPr>
                              <a:rPr lang="en-US" b="1" i="1" smtClean="0">
                                <a:latin typeface="Cambria Math" panose="02040503050406030204" pitchFamily="18" charset="0"/>
                              </a:rPr>
                            </m:ctrlPr>
                          </m:groupChr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m:t>
                                </m:r>
                              </m:e>
                              <m:sub>
                                <m:r>
                                  <a:rPr lang="en-US" b="1" i="1" smtClean="0">
                                    <a:latin typeface="Cambria Math" panose="02040503050406030204" pitchFamily="18" charset="0"/>
                                  </a:rPr>
                                  <m:t>𝒌</m:t>
                                </m:r>
                              </m:sub>
                            </m:sSub>
                          </m:e>
                        </m:groupChr>
                      </m:e>
                      <m:lim>
                        <m:r>
                          <a:rPr lang="en-US" b="1" i="1" smtClean="0">
                            <a:latin typeface="Cambria Math" panose="02040503050406030204" pitchFamily="18" charset="0"/>
                          </a:rPr>
                          <m:t>𝑴</m:t>
                        </m:r>
                      </m:lim>
                    </m:limLow>
                  </m:oMath>
                </a14:m>
                <a:endParaRPr lang="ru-RU" b="1" dirty="0">
                  <a:latin typeface="Arial" panose="020B0604020202020204" pitchFamily="34" charset="0"/>
                  <a:cs typeface="Arial" panose="020B0604020202020204" pitchFamily="34" charset="0"/>
                </a:endParaRPr>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577960" y="272379"/>
                <a:ext cx="11036080" cy="3003451"/>
              </a:xfrm>
              <a:prstGeom prst="rect">
                <a:avLst/>
              </a:prstGeom>
              <a:blipFill rotWithShape="0">
                <a:blip r:embed="rId2"/>
                <a:stretch>
                  <a:fillRect l="-497" t="-1220"/>
                </a:stretch>
              </a:blipFill>
            </p:spPr>
            <p:txBody>
              <a:bodyPr/>
              <a:lstStyle/>
              <a:p>
                <a:r>
                  <a:rPr lang="ru-RU">
                    <a:noFill/>
                  </a:rPr>
                  <a:t> </a:t>
                </a:r>
              </a:p>
            </p:txBody>
          </p:sp>
        </mc:Fallback>
      </mc:AlternateContent>
    </p:spTree>
    <p:extLst>
      <p:ext uri="{BB962C8B-B14F-4D97-AF65-F5344CB8AC3E}">
        <p14:creationId xmlns:p14="http://schemas.microsoft.com/office/powerpoint/2010/main" val="1038076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475289" y="0"/>
            <a:ext cx="7241421" cy="6858000"/>
          </a:xfrm>
          <a:prstGeom prst="rect">
            <a:avLst/>
          </a:prstGeom>
        </p:spPr>
      </p:pic>
    </p:spTree>
    <p:extLst>
      <p:ext uri="{BB962C8B-B14F-4D97-AF65-F5344CB8AC3E}">
        <p14:creationId xmlns:p14="http://schemas.microsoft.com/office/powerpoint/2010/main" val="1394647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2250" y="196850"/>
            <a:ext cx="5873750" cy="1925129"/>
          </a:xfrm>
          <a:prstGeom prst="rect">
            <a:avLst/>
          </a:prstGeom>
        </p:spPr>
      </p:pic>
      <p:sp>
        <p:nvSpPr>
          <p:cNvPr id="4" name="Прямоугольник 3"/>
          <p:cNvSpPr/>
          <p:nvPr/>
        </p:nvSpPr>
        <p:spPr>
          <a:xfrm>
            <a:off x="222250" y="2522737"/>
            <a:ext cx="5873750" cy="369332"/>
          </a:xfrm>
          <a:prstGeom prst="rect">
            <a:avLst/>
          </a:prstGeom>
        </p:spPr>
        <p:txBody>
          <a:bodyPr wrap="square">
            <a:spAutoFit/>
          </a:bodyPr>
          <a:lstStyle/>
          <a:p>
            <a:r>
              <a:rPr lang="ru-RU" dirty="0" smtClean="0"/>
              <a:t>1)</a:t>
            </a:r>
            <a:r>
              <a:rPr lang="en-US" dirty="0" smtClean="0"/>
              <a:t> </a:t>
            </a:r>
            <a:r>
              <a:rPr lang="ru-RU" dirty="0" smtClean="0"/>
              <a:t>запишем </a:t>
            </a:r>
            <a:r>
              <a:rPr lang="ru-RU" dirty="0"/>
              <a:t>оба слагаемых в </a:t>
            </a:r>
            <a:r>
              <a:rPr lang="ru-RU" dirty="0" smtClean="0"/>
              <a:t>развернутом виде</a:t>
            </a:r>
            <a:endParaRPr lang="ru-RU" dirty="0"/>
          </a:p>
        </p:txBody>
      </p:sp>
      <p:sp>
        <p:nvSpPr>
          <p:cNvPr id="5" name="Прямоугольник 4"/>
          <p:cNvSpPr/>
          <p:nvPr/>
        </p:nvSpPr>
        <p:spPr>
          <a:xfrm>
            <a:off x="222250" y="3290670"/>
            <a:ext cx="11544300" cy="3416320"/>
          </a:xfrm>
          <a:prstGeom prst="rect">
            <a:avLst/>
          </a:prstGeom>
        </p:spPr>
        <p:txBody>
          <a:bodyPr wrap="square">
            <a:spAutoFit/>
          </a:bodyPr>
          <a:lstStyle/>
          <a:p>
            <a:r>
              <a:rPr lang="en-US" dirty="0" smtClean="0"/>
              <a:t>2</a:t>
            </a:r>
            <a:r>
              <a:rPr lang="ru-RU" dirty="0" smtClean="0"/>
              <a:t>)</a:t>
            </a:r>
            <a:r>
              <a:rPr lang="en-US" dirty="0" smtClean="0"/>
              <a:t> </a:t>
            </a:r>
            <a:r>
              <a:rPr lang="ru-RU" dirty="0" smtClean="0"/>
              <a:t>остаток </a:t>
            </a:r>
            <a:r>
              <a:rPr lang="ru-RU" dirty="0"/>
              <a:t>от деления </a:t>
            </a:r>
            <a:r>
              <a:rPr lang="ru-RU" dirty="0">
                <a:latin typeface="Arial" panose="020B0604020202020204" pitchFamily="34" charset="0"/>
                <a:cs typeface="Arial" panose="020B0604020202020204" pitchFamily="34" charset="0"/>
              </a:rPr>
              <a:t>8442506364</a:t>
            </a:r>
            <a:r>
              <a:rPr lang="ru-RU" dirty="0"/>
              <a:t> на </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8</a:t>
            </a:r>
            <a:r>
              <a:rPr lang="ru-RU" dirty="0" smtClean="0"/>
              <a:t> </a:t>
            </a:r>
            <a:r>
              <a:rPr lang="ru-RU" dirty="0"/>
              <a:t>равен </a:t>
            </a:r>
            <a:r>
              <a:rPr lang="en-US" dirty="0" smtClean="0">
                <a:latin typeface="Arial" panose="020B0604020202020204" pitchFamily="34" charset="0"/>
                <a:cs typeface="Arial" panose="020B0604020202020204" pitchFamily="34" charset="0"/>
              </a:rPr>
              <a:t>6</a:t>
            </a:r>
            <a:r>
              <a:rPr lang="ru-RU" dirty="0" smtClean="0"/>
              <a:t>; </a:t>
            </a:r>
            <a:r>
              <a:rPr lang="ru-RU" dirty="0"/>
              <a:t>остаток от деления </a:t>
            </a:r>
            <a:r>
              <a:rPr lang="ru-RU" dirty="0">
                <a:latin typeface="Arial" panose="020B0604020202020204" pitchFamily="34" charset="0"/>
                <a:cs typeface="Arial" panose="020B0604020202020204" pitchFamily="34" charset="0"/>
              </a:rPr>
              <a:t>7220</a:t>
            </a:r>
            <a:r>
              <a:rPr lang="ru-RU" dirty="0"/>
              <a:t> на </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8</a:t>
            </a:r>
            <a:r>
              <a:rPr lang="ru-RU" dirty="0" smtClean="0"/>
              <a:t> </a:t>
            </a:r>
            <a:r>
              <a:rPr lang="ru-RU" dirty="0"/>
              <a:t>равен </a:t>
            </a:r>
            <a:r>
              <a:rPr lang="ru-RU" dirty="0" smtClean="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r>
              <a:rPr lang="en-US" dirty="0" smtClean="0"/>
              <a:t>3) </a:t>
            </a:r>
            <a:r>
              <a:rPr lang="ru-RU" dirty="0" smtClean="0"/>
              <a:t>для </a:t>
            </a:r>
            <a:r>
              <a:rPr lang="ru-RU" dirty="0"/>
              <a:t>того чтобы </a:t>
            </a:r>
            <a:r>
              <a:rPr lang="en-US" dirty="0" smtClean="0"/>
              <a:t>Y</a:t>
            </a:r>
            <a:r>
              <a:rPr lang="ru-RU" dirty="0" smtClean="0"/>
              <a:t> </a:t>
            </a:r>
            <a:r>
              <a:rPr lang="ru-RU" dirty="0"/>
              <a:t>делилось на </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8</a:t>
            </a:r>
            <a:r>
              <a:rPr lang="ru-RU" dirty="0" smtClean="0"/>
              <a:t>, </a:t>
            </a:r>
            <a:r>
              <a:rPr lang="ru-RU" dirty="0"/>
              <a:t>остаток от деления Y на </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8</a:t>
            </a:r>
            <a:r>
              <a:rPr lang="ru-RU" dirty="0" smtClean="0"/>
              <a:t> </a:t>
            </a:r>
            <a:r>
              <a:rPr lang="ru-RU" dirty="0"/>
              <a:t>должен быть равен </a:t>
            </a:r>
            <a:r>
              <a:rPr lang="ru-RU" dirty="0">
                <a:latin typeface="Arial" panose="020B0604020202020204" pitchFamily="34" charset="0"/>
                <a:cs typeface="Arial" panose="020B0604020202020204" pitchFamily="34" charset="0"/>
              </a:rPr>
              <a:t>0 (</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8</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36</a:t>
            </a:r>
            <a:r>
              <a:rPr lang="ru-RU" dirty="0" smtClean="0"/>
              <a:t> </a:t>
            </a:r>
            <a:r>
              <a:rPr lang="ru-RU" dirty="0"/>
              <a:t>и т.д.) </a:t>
            </a:r>
          </a:p>
          <a:p>
            <a:endParaRPr lang="en-US" dirty="0" smtClean="0"/>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6+2x = 0 </a:t>
            </a:r>
            <a:r>
              <a:rPr lang="ru-RU" dirty="0"/>
              <a:t>даст нам отрицательное значение x, значит нужно взять следующее значение остатка </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6+2x = </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8</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&lt;=&gt; 2x = </a:t>
            </a:r>
            <a:r>
              <a:rPr lang="en-US" dirty="0" smtClean="0">
                <a:latin typeface="Arial" panose="020B0604020202020204" pitchFamily="34" charset="0"/>
                <a:cs typeface="Arial" panose="020B0604020202020204" pitchFamily="34" charset="0"/>
              </a:rPr>
              <a:t>12</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&lt;=&gt; x </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6</a:t>
            </a:r>
            <a:r>
              <a:rPr lang="ru-RU" dirty="0" smtClean="0">
                <a:latin typeface="Arial" panose="020B0604020202020204" pitchFamily="34" charset="0"/>
                <a:cs typeface="Arial" panose="020B0604020202020204" pitchFamily="34" charset="0"/>
              </a:rPr>
              <a:t>.</a:t>
            </a:r>
            <a:r>
              <a:rPr lang="ru-RU" dirty="0" smtClean="0"/>
              <a:t> </a:t>
            </a:r>
            <a:endParaRPr lang="en-US" dirty="0" smtClean="0"/>
          </a:p>
          <a:p>
            <a:r>
              <a:rPr lang="es-ES" dirty="0" smtClean="0">
                <a:latin typeface="Arial" panose="020B0604020202020204" pitchFamily="34" charset="0"/>
                <a:cs typeface="Arial" panose="020B0604020202020204" pitchFamily="34" charset="0"/>
              </a:rPr>
              <a:t>Y </a:t>
            </a:r>
            <a:r>
              <a:rPr lang="es-E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8442506364</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7220</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6 </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8442549684. </a:t>
            </a:r>
            <a:r>
              <a:rPr lang="ru-RU" dirty="0"/>
              <a:t>В качестве ответа нужно поделить </a:t>
            </a:r>
            <a:r>
              <a:rPr lang="en-US" dirty="0"/>
              <a:t>Y</a:t>
            </a:r>
            <a:r>
              <a:rPr lang="ru-RU" dirty="0"/>
              <a:t> на </a:t>
            </a:r>
            <a:r>
              <a:rPr lang="ru-RU"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8</a:t>
            </a:r>
            <a:r>
              <a:rPr lang="ru-RU" dirty="0" smtClean="0"/>
              <a:t>, </a:t>
            </a:r>
            <a:r>
              <a:rPr lang="ru-RU" dirty="0"/>
              <a:t>получим </a:t>
            </a:r>
            <a:r>
              <a:rPr lang="ru-RU" dirty="0">
                <a:latin typeface="Arial" panose="020B0604020202020204" pitchFamily="34" charset="0"/>
                <a:cs typeface="Arial" panose="020B0604020202020204" pitchFamily="34" charset="0"/>
              </a:rPr>
              <a:t>469030538</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6+2x = </a:t>
            </a:r>
            <a:r>
              <a:rPr lang="en-US" dirty="0" smtClean="0">
                <a:latin typeface="Arial" panose="020B0604020202020204" pitchFamily="34" charset="0"/>
                <a:cs typeface="Arial" panose="020B0604020202020204" pitchFamily="34" charset="0"/>
              </a:rPr>
              <a:t>36</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&lt;=&gt; 2x = </a:t>
            </a:r>
            <a:r>
              <a:rPr lang="en-US" dirty="0" smtClean="0">
                <a:latin typeface="Arial" panose="020B0604020202020204" pitchFamily="34" charset="0"/>
                <a:cs typeface="Arial" panose="020B0604020202020204" pitchFamily="34" charset="0"/>
              </a:rPr>
              <a:t>30</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&lt;=&gt; x </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15</a:t>
            </a:r>
            <a:r>
              <a:rPr lang="ru-RU" dirty="0" smtClean="0">
                <a:latin typeface="Arial" panose="020B0604020202020204" pitchFamily="34" charset="0"/>
                <a:cs typeface="Arial" panose="020B0604020202020204" pitchFamily="34" charset="0"/>
              </a:rPr>
              <a:t>.</a:t>
            </a:r>
            <a:r>
              <a:rPr lang="ru-RU" dirty="0" smtClean="0"/>
              <a:t> </a:t>
            </a:r>
            <a:endParaRPr lang="en-US" dirty="0"/>
          </a:p>
          <a:p>
            <a:r>
              <a:rPr lang="es-ES" dirty="0">
                <a:latin typeface="Arial" panose="020B0604020202020204" pitchFamily="34" charset="0"/>
                <a:cs typeface="Arial" panose="020B0604020202020204" pitchFamily="34" charset="0"/>
              </a:rPr>
              <a:t>Y = </a:t>
            </a:r>
            <a:r>
              <a:rPr lang="ru-RU" dirty="0">
                <a:latin typeface="Arial" panose="020B0604020202020204" pitchFamily="34" charset="0"/>
                <a:cs typeface="Arial" panose="020B0604020202020204" pitchFamily="34" charset="0"/>
              </a:rPr>
              <a:t>8442506364</a:t>
            </a:r>
            <a:r>
              <a:rPr lang="es-ES"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7220</a:t>
            </a:r>
            <a:r>
              <a:rPr lang="es-ES" dirty="0">
                <a:latin typeface="Arial" panose="020B0604020202020204" pitchFamily="34" charset="0"/>
                <a:cs typeface="Arial" panose="020B0604020202020204" pitchFamily="34" charset="0"/>
              </a:rPr>
              <a:t> · </a:t>
            </a:r>
            <a:r>
              <a:rPr lang="es-ES" dirty="0" smtClean="0">
                <a:latin typeface="Arial" panose="020B0604020202020204" pitchFamily="34" charset="0"/>
                <a:cs typeface="Arial" panose="020B0604020202020204" pitchFamily="34" charset="0"/>
              </a:rPr>
              <a:t>15 </a:t>
            </a:r>
            <a:r>
              <a:rPr lang="es-ES" dirty="0">
                <a:latin typeface="Arial" panose="020B0604020202020204" pitchFamily="34" charset="0"/>
                <a:cs typeface="Arial" panose="020B0604020202020204" pitchFamily="34" charset="0"/>
              </a:rPr>
              <a:t>= 8442614664. </a:t>
            </a:r>
            <a:r>
              <a:rPr lang="ru-RU" dirty="0"/>
              <a:t>В качестве ответа нужно поделить </a:t>
            </a:r>
            <a:r>
              <a:rPr lang="en-US" dirty="0"/>
              <a:t>Y</a:t>
            </a:r>
            <a:r>
              <a:rPr lang="ru-RU" dirty="0"/>
              <a:t> на </a:t>
            </a:r>
            <a:r>
              <a:rPr lang="ru-RU"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8</a:t>
            </a:r>
            <a:r>
              <a:rPr lang="ru-RU" dirty="0"/>
              <a:t>, получим </a:t>
            </a:r>
            <a:r>
              <a:rPr lang="ru-RU" dirty="0" smtClean="0">
                <a:latin typeface="Arial" panose="020B0604020202020204" pitchFamily="34" charset="0"/>
                <a:cs typeface="Arial" panose="020B0604020202020204" pitchFamily="34" charset="0"/>
              </a:rPr>
              <a:t>469034148</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6+2x = </a:t>
            </a:r>
            <a:r>
              <a:rPr lang="en-US" dirty="0" smtClean="0">
                <a:latin typeface="Arial" panose="020B0604020202020204" pitchFamily="34" charset="0"/>
                <a:cs typeface="Arial" panose="020B0604020202020204" pitchFamily="34" charset="0"/>
              </a:rPr>
              <a:t>54</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&lt;=&gt; 2x = </a:t>
            </a:r>
            <a:r>
              <a:rPr lang="en-US" dirty="0" smtClean="0">
                <a:latin typeface="Arial" panose="020B0604020202020204" pitchFamily="34" charset="0"/>
                <a:cs typeface="Arial" panose="020B0604020202020204" pitchFamily="34" charset="0"/>
              </a:rPr>
              <a:t>27</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&lt;=&gt; </a:t>
            </a:r>
            <a:r>
              <a:rPr lang="ru-RU" dirty="0"/>
              <a:t>x не целое число </a:t>
            </a:r>
            <a:endParaRPr lang="ru-RU" dirty="0" smtClean="0"/>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6+2x = </a:t>
            </a:r>
            <a:r>
              <a:rPr lang="ru-RU" dirty="0" smtClean="0">
                <a:latin typeface="Arial" panose="020B0604020202020204" pitchFamily="34" charset="0"/>
                <a:cs typeface="Arial" panose="020B0604020202020204" pitchFamily="34" charset="0"/>
              </a:rPr>
              <a:t>72 </a:t>
            </a:r>
            <a:r>
              <a:rPr lang="ru-RU" dirty="0">
                <a:latin typeface="Arial" panose="020B0604020202020204" pitchFamily="34" charset="0"/>
                <a:cs typeface="Arial" panose="020B0604020202020204" pitchFamily="34" charset="0"/>
              </a:rPr>
              <a:t>&lt;=&gt; 2x = </a:t>
            </a:r>
            <a:r>
              <a:rPr lang="ru-RU" dirty="0" smtClean="0">
                <a:latin typeface="Arial" panose="020B0604020202020204" pitchFamily="34" charset="0"/>
                <a:cs typeface="Arial" panose="020B0604020202020204" pitchFamily="34" charset="0"/>
              </a:rPr>
              <a:t>66 </a:t>
            </a:r>
            <a:r>
              <a:rPr lang="ru-RU" dirty="0">
                <a:latin typeface="Arial" panose="020B0604020202020204" pitchFamily="34" charset="0"/>
                <a:cs typeface="Arial" panose="020B0604020202020204" pitchFamily="34" charset="0"/>
              </a:rPr>
              <a:t>&lt;=&gt; x </a:t>
            </a:r>
            <a:r>
              <a:rPr lang="ru-RU" dirty="0" smtClean="0">
                <a:latin typeface="Arial" panose="020B0604020202020204" pitchFamily="34" charset="0"/>
                <a:cs typeface="Arial" panose="020B0604020202020204" pitchFamily="34" charset="0"/>
              </a:rPr>
              <a:t>= 33</a:t>
            </a:r>
            <a:r>
              <a:rPr lang="en-US" dirty="0" smtClean="0">
                <a:latin typeface="Arial" panose="020B0604020202020204" pitchFamily="34" charset="0"/>
                <a:cs typeface="Arial" panose="020B0604020202020204" pitchFamily="34" charset="0"/>
              </a:rPr>
              <a:t> – </a:t>
            </a:r>
            <a:r>
              <a:rPr lang="ru-RU" dirty="0"/>
              <a:t>число</a:t>
            </a:r>
            <a:r>
              <a:rPr lang="ru-RU" dirty="0" smtClean="0">
                <a:latin typeface="Arial" panose="020B0604020202020204" pitchFamily="34" charset="0"/>
                <a:cs typeface="Arial" panose="020B0604020202020204" pitchFamily="34" charset="0"/>
              </a:rPr>
              <a:t> </a:t>
            </a:r>
            <a:r>
              <a:rPr lang="ru-RU" dirty="0"/>
              <a:t>не принадлежит 19-ной системе счисления.</a:t>
            </a:r>
          </a:p>
          <a:p>
            <a:endParaRPr lang="ru-RU" dirty="0" smtClean="0">
              <a:latin typeface="Arial" panose="020B0604020202020204" pitchFamily="34" charset="0"/>
              <a:cs typeface="Arial" panose="020B0604020202020204" pitchFamily="34" charset="0"/>
            </a:endParaRPr>
          </a:p>
          <a:p>
            <a:r>
              <a:rPr lang="ru-RU" dirty="0"/>
              <a:t>Ответ</a:t>
            </a:r>
            <a:r>
              <a:rPr lang="ru-RU"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469034148</a:t>
            </a:r>
          </a:p>
        </p:txBody>
      </p:sp>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0352" y="1036157"/>
            <a:ext cx="5740296" cy="2232337"/>
          </a:xfrm>
          <a:prstGeom prst="rect">
            <a:avLst/>
          </a:prstGeom>
        </p:spPr>
      </p:pic>
      <p:sp>
        <p:nvSpPr>
          <p:cNvPr id="3" name="TextBox 2"/>
          <p:cNvSpPr txBox="1"/>
          <p:nvPr/>
        </p:nvSpPr>
        <p:spPr>
          <a:xfrm>
            <a:off x="10851180" y="196850"/>
            <a:ext cx="1099468" cy="369332"/>
          </a:xfrm>
          <a:prstGeom prst="rect">
            <a:avLst/>
          </a:prstGeom>
          <a:noFill/>
        </p:spPr>
        <p:txBody>
          <a:bodyPr wrap="none" rtlCol="0">
            <a:spAutoFit/>
          </a:bodyPr>
          <a:lstStyle/>
          <a:p>
            <a:r>
              <a:rPr lang="ru-RU" dirty="0" smtClean="0">
                <a:solidFill>
                  <a:srgbClr val="FF0000"/>
                </a:solidFill>
              </a:rPr>
              <a:t>2024 год</a:t>
            </a:r>
            <a:endParaRPr lang="ru-RU" dirty="0">
              <a:solidFill>
                <a:srgbClr val="FF0000"/>
              </a:solidFill>
            </a:endParaRPr>
          </a:p>
        </p:txBody>
      </p:sp>
    </p:spTree>
    <p:extLst>
      <p:ext uri="{BB962C8B-B14F-4D97-AF65-F5344CB8AC3E}">
        <p14:creationId xmlns:p14="http://schemas.microsoft.com/office/powerpoint/2010/main" val="3996614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1598" y="196850"/>
            <a:ext cx="7962900" cy="2609850"/>
          </a:xfrm>
          <a:prstGeom prst="rect">
            <a:avLst/>
          </a:prstGeom>
        </p:spPr>
      </p:pic>
      <p:pic>
        <p:nvPicPr>
          <p:cNvPr id="6" name="Рисунок 5"/>
          <p:cNvPicPr>
            <a:picLocks noChangeAspect="1"/>
          </p:cNvPicPr>
          <p:nvPr/>
        </p:nvPicPr>
        <p:blipFill>
          <a:blip r:embed="rId3"/>
          <a:stretch>
            <a:fillRect/>
          </a:stretch>
        </p:blipFill>
        <p:spPr>
          <a:xfrm>
            <a:off x="785202" y="3009900"/>
            <a:ext cx="9495693" cy="3048000"/>
          </a:xfrm>
          <a:prstGeom prst="rect">
            <a:avLst/>
          </a:prstGeom>
        </p:spPr>
      </p:pic>
      <p:sp>
        <p:nvSpPr>
          <p:cNvPr id="4" name="TextBox 3"/>
          <p:cNvSpPr txBox="1"/>
          <p:nvPr/>
        </p:nvSpPr>
        <p:spPr>
          <a:xfrm>
            <a:off x="10851180" y="196850"/>
            <a:ext cx="1099468" cy="369332"/>
          </a:xfrm>
          <a:prstGeom prst="rect">
            <a:avLst/>
          </a:prstGeom>
          <a:noFill/>
        </p:spPr>
        <p:txBody>
          <a:bodyPr wrap="none" rtlCol="0">
            <a:spAutoFit/>
          </a:bodyPr>
          <a:lstStyle/>
          <a:p>
            <a:r>
              <a:rPr lang="ru-RU" dirty="0" smtClean="0">
                <a:solidFill>
                  <a:srgbClr val="FF0000"/>
                </a:solidFill>
              </a:rPr>
              <a:t>2024 год</a:t>
            </a:r>
            <a:endParaRPr lang="ru-RU" dirty="0">
              <a:solidFill>
                <a:srgbClr val="FF0000"/>
              </a:solidFill>
            </a:endParaRPr>
          </a:p>
        </p:txBody>
      </p:sp>
    </p:spTree>
    <p:extLst>
      <p:ext uri="{BB962C8B-B14F-4D97-AF65-F5344CB8AC3E}">
        <p14:creationId xmlns:p14="http://schemas.microsoft.com/office/powerpoint/2010/main" val="406465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342900" y="1629539"/>
                <a:ext cx="11213224" cy="4801314"/>
              </a:xfrm>
              <a:prstGeom prst="rect">
                <a:avLst/>
              </a:prstGeom>
            </p:spPr>
            <p:txBody>
              <a:bodyPr wrap="square">
                <a:spAutoFit/>
              </a:bodyPr>
              <a:lstStyle/>
              <a:p>
                <a:r>
                  <a:rPr lang="ru-RU" dirty="0" smtClean="0"/>
                  <a:t>1. Переведем </a:t>
                </a:r>
                <a:r>
                  <a:rPr lang="ru-RU" dirty="0"/>
                  <a:t>все числа к степеням </a:t>
                </a:r>
                <a:r>
                  <a:rPr lang="ru-RU" dirty="0" smtClean="0"/>
                  <a:t>25: </a:t>
                </a:r>
                <a14:m>
                  <m:oMath xmlns:m="http://schemas.openxmlformats.org/officeDocument/2006/math">
                    <m:r>
                      <a:rPr lang="ru-RU" b="0" i="1" smtClean="0">
                        <a:latin typeface="Cambria Math" panose="02040503050406030204" pitchFamily="18" charset="0"/>
                      </a:rPr>
                      <m:t>3</m:t>
                    </m:r>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ru-RU" b="0" i="1" smtClean="0">
                            <a:latin typeface="Cambria Math" panose="02040503050406030204" pitchFamily="18" charset="0"/>
                            <a:ea typeface="Cambria Math" panose="02040503050406030204" pitchFamily="18" charset="0"/>
                          </a:rPr>
                          <m:t>20</m:t>
                        </m:r>
                      </m:sup>
                    </m:sSup>
                    <m:r>
                      <a:rPr lang="ru-RU" b="0" i="1" smtClean="0">
                        <a:latin typeface="Cambria Math" panose="02040503050406030204" pitchFamily="18" charset="0"/>
                        <a:ea typeface="Cambria Math" panose="02040503050406030204" pitchFamily="18" charset="0"/>
                      </a:rPr>
                      <m:t>+2∙</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ru-RU" b="0" i="1" smtClean="0">
                            <a:latin typeface="Cambria Math" panose="02040503050406030204" pitchFamily="18" charset="0"/>
                            <a:ea typeface="Cambria Math" panose="02040503050406030204" pitchFamily="18" charset="0"/>
                          </a:rPr>
                          <m:t>14</m:t>
                        </m:r>
                      </m:sup>
                    </m:sSup>
                    <m:r>
                      <a:rPr lang="ru-RU" b="0" i="1" smtClean="0">
                        <a:latin typeface="Cambria Math" panose="02040503050406030204" pitchFamily="18" charset="0"/>
                        <a:ea typeface="Cambria Math" panose="02040503050406030204" pitchFamily="18" charset="0"/>
                      </a:rPr>
                      <m:t>−4∙</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ru-RU" b="0" i="1" smtClean="0">
                            <a:latin typeface="Cambria Math" panose="02040503050406030204" pitchFamily="18" charset="0"/>
                            <a:ea typeface="Cambria Math" panose="02040503050406030204" pitchFamily="18" charset="0"/>
                          </a:rPr>
                          <m:t>17</m:t>
                        </m:r>
                      </m:sup>
                    </m:sSup>
                    <m:r>
                      <a:rPr lang="ru-RU" b="0" i="1" smtClean="0">
                        <a:latin typeface="Cambria Math" panose="02040503050406030204" pitchFamily="18" charset="0"/>
                        <a:ea typeface="Cambria Math" panose="02040503050406030204" pitchFamily="18" charset="0"/>
                      </a:rPr>
                      <m:t>+15∙</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ru-RU" b="0" i="1" smtClean="0">
                            <a:latin typeface="Cambria Math" panose="02040503050406030204" pitchFamily="18" charset="0"/>
                            <a:ea typeface="Cambria Math" panose="02040503050406030204" pitchFamily="18" charset="0"/>
                          </a:rPr>
                          <m:t>7</m:t>
                        </m:r>
                      </m:sup>
                    </m:sSup>
                    <m:r>
                      <a:rPr lang="ru-RU" b="0" i="1" smtClean="0">
                        <a:latin typeface="Cambria Math" panose="02040503050406030204" pitchFamily="18" charset="0"/>
                        <a:ea typeface="Cambria Math" panose="02040503050406030204" pitchFamily="18" charset="0"/>
                      </a:rPr>
                      <m:t>−2∙</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ru-RU" b="0" i="1" smtClean="0">
                            <a:latin typeface="Cambria Math" panose="02040503050406030204" pitchFamily="18" charset="0"/>
                            <a:ea typeface="Cambria Math" panose="02040503050406030204" pitchFamily="18" charset="0"/>
                          </a:rPr>
                          <m:t>4</m:t>
                        </m:r>
                      </m:sup>
                    </m:sSup>
                    <m:r>
                      <a:rPr lang="ru-RU" b="0" i="1" smtClean="0">
                        <a:latin typeface="Cambria Math" panose="02040503050406030204" pitchFamily="18" charset="0"/>
                        <a:ea typeface="Cambria Math" panose="02040503050406030204" pitchFamily="18" charset="0"/>
                      </a:rPr>
                      <m:t>−2025</m:t>
                    </m:r>
                  </m:oMath>
                </a14:m>
                <a:r>
                  <a:rPr lang="ru-RU" dirty="0" smtClean="0"/>
                  <a:t> </a:t>
                </a:r>
                <a:endParaRPr lang="ru-RU" dirty="0"/>
              </a:p>
              <a:p>
                <a:endParaRPr lang="ru-RU" dirty="0"/>
              </a:p>
              <a:p>
                <a:r>
                  <a:rPr lang="ru-RU" dirty="0"/>
                  <a:t>2. Расставим степени в порядке убывания</a:t>
                </a:r>
                <a:r>
                  <a:rPr lang="ru-RU" dirty="0" smtClean="0"/>
                  <a:t>: </a:t>
                </a:r>
                <a14:m>
                  <m:oMath xmlns:m="http://schemas.openxmlformats.org/officeDocument/2006/math">
                    <m:r>
                      <a:rPr lang="ru-RU" i="1">
                        <a:latin typeface="Cambria Math" panose="02040503050406030204" pitchFamily="18" charset="0"/>
                      </a:rPr>
                      <m:t>3</m:t>
                    </m:r>
                    <m:r>
                      <a:rPr lang="ru-RU" i="1">
                        <a:latin typeface="Cambria Math" panose="02040503050406030204" pitchFamily="18" charset="0"/>
                        <a:ea typeface="Cambria Math" panose="02040503050406030204" pitchFamily="18" charset="0"/>
                      </a:rPr>
                      <m:t>∙</m:t>
                    </m:r>
                    <m:sSup>
                      <m:sSupPr>
                        <m:ctrlPr>
                          <a:rPr lang="ru-RU" i="1">
                            <a:latin typeface="Cambria Math" panose="02040503050406030204" pitchFamily="18" charset="0"/>
                            <a:ea typeface="Cambria Math" panose="02040503050406030204" pitchFamily="18" charset="0"/>
                          </a:rPr>
                        </m:ctrlPr>
                      </m:sSupPr>
                      <m:e>
                        <m:r>
                          <a:rPr lang="ru-RU" i="1">
                            <a:latin typeface="Cambria Math" panose="02040503050406030204" pitchFamily="18" charset="0"/>
                            <a:ea typeface="Cambria Math" panose="02040503050406030204" pitchFamily="18" charset="0"/>
                          </a:rPr>
                          <m:t>25</m:t>
                        </m:r>
                      </m:e>
                      <m:sup>
                        <m:r>
                          <a:rPr lang="ru-RU" i="1">
                            <a:latin typeface="Cambria Math" panose="02040503050406030204" pitchFamily="18" charset="0"/>
                            <a:ea typeface="Cambria Math" panose="02040503050406030204" pitchFamily="18" charset="0"/>
                          </a:rPr>
                          <m:t>20</m:t>
                        </m:r>
                      </m:sup>
                    </m:sSup>
                    <m:r>
                      <a:rPr lang="ru-RU" i="1">
                        <a:latin typeface="Cambria Math" panose="02040503050406030204" pitchFamily="18" charset="0"/>
                        <a:ea typeface="Cambria Math" panose="02040503050406030204" pitchFamily="18" charset="0"/>
                      </a:rPr>
                      <m:t>−4∙</m:t>
                    </m:r>
                    <m:sSup>
                      <m:sSupPr>
                        <m:ctrlPr>
                          <a:rPr lang="ru-RU" i="1">
                            <a:latin typeface="Cambria Math" panose="02040503050406030204" pitchFamily="18" charset="0"/>
                            <a:ea typeface="Cambria Math" panose="02040503050406030204" pitchFamily="18" charset="0"/>
                          </a:rPr>
                        </m:ctrlPr>
                      </m:sSupPr>
                      <m:e>
                        <m:r>
                          <a:rPr lang="ru-RU" i="1">
                            <a:latin typeface="Cambria Math" panose="02040503050406030204" pitchFamily="18" charset="0"/>
                            <a:ea typeface="Cambria Math" panose="02040503050406030204" pitchFamily="18" charset="0"/>
                          </a:rPr>
                          <m:t>25</m:t>
                        </m:r>
                      </m:e>
                      <m:sup>
                        <m:r>
                          <a:rPr lang="ru-RU" i="1">
                            <a:latin typeface="Cambria Math" panose="02040503050406030204" pitchFamily="18" charset="0"/>
                            <a:ea typeface="Cambria Math" panose="02040503050406030204" pitchFamily="18" charset="0"/>
                          </a:rPr>
                          <m:t>17</m:t>
                        </m:r>
                      </m:sup>
                    </m:sSup>
                    <m:r>
                      <a:rPr lang="ru-RU" i="1">
                        <a:latin typeface="Cambria Math" panose="02040503050406030204" pitchFamily="18" charset="0"/>
                        <a:ea typeface="Cambria Math" panose="02040503050406030204" pitchFamily="18" charset="0"/>
                      </a:rPr>
                      <m:t>+2∙</m:t>
                    </m:r>
                    <m:sSup>
                      <m:sSupPr>
                        <m:ctrlPr>
                          <a:rPr lang="ru-RU" i="1" smtClean="0">
                            <a:latin typeface="Cambria Math" panose="02040503050406030204" pitchFamily="18" charset="0"/>
                            <a:ea typeface="Cambria Math" panose="02040503050406030204" pitchFamily="18" charset="0"/>
                          </a:rPr>
                        </m:ctrlPr>
                      </m:sSupPr>
                      <m:e>
                        <m:r>
                          <a:rPr lang="ru-RU" i="1">
                            <a:latin typeface="Cambria Math" panose="02040503050406030204" pitchFamily="18" charset="0"/>
                            <a:ea typeface="Cambria Math" panose="02040503050406030204" pitchFamily="18" charset="0"/>
                          </a:rPr>
                          <m:t>25</m:t>
                        </m:r>
                      </m:e>
                      <m:sup>
                        <m:r>
                          <a:rPr lang="ru-RU" i="1">
                            <a:latin typeface="Cambria Math" panose="02040503050406030204" pitchFamily="18" charset="0"/>
                            <a:ea typeface="Cambria Math" panose="02040503050406030204" pitchFamily="18" charset="0"/>
                          </a:rPr>
                          <m:t>14</m:t>
                        </m:r>
                      </m:sup>
                    </m:sSup>
                    <m:r>
                      <a:rPr lang="ru-RU" i="1">
                        <a:latin typeface="Cambria Math" panose="02040503050406030204" pitchFamily="18" charset="0"/>
                        <a:ea typeface="Cambria Math" panose="02040503050406030204" pitchFamily="18" charset="0"/>
                      </a:rPr>
                      <m:t>+15∙</m:t>
                    </m:r>
                    <m:sSup>
                      <m:sSupPr>
                        <m:ctrlPr>
                          <a:rPr lang="ru-RU" i="1">
                            <a:latin typeface="Cambria Math" panose="02040503050406030204" pitchFamily="18" charset="0"/>
                            <a:ea typeface="Cambria Math" panose="02040503050406030204" pitchFamily="18" charset="0"/>
                          </a:rPr>
                        </m:ctrlPr>
                      </m:sSupPr>
                      <m:e>
                        <m:r>
                          <a:rPr lang="ru-RU" i="1">
                            <a:latin typeface="Cambria Math" panose="02040503050406030204" pitchFamily="18" charset="0"/>
                            <a:ea typeface="Cambria Math" panose="02040503050406030204" pitchFamily="18" charset="0"/>
                          </a:rPr>
                          <m:t>25</m:t>
                        </m:r>
                      </m:e>
                      <m:sup>
                        <m:r>
                          <a:rPr lang="ru-RU" i="1">
                            <a:latin typeface="Cambria Math" panose="02040503050406030204" pitchFamily="18" charset="0"/>
                            <a:ea typeface="Cambria Math" panose="02040503050406030204" pitchFamily="18" charset="0"/>
                          </a:rPr>
                          <m:t>7</m:t>
                        </m:r>
                      </m:sup>
                    </m:sSup>
                    <m:r>
                      <a:rPr lang="ru-RU" i="1">
                        <a:latin typeface="Cambria Math" panose="02040503050406030204" pitchFamily="18" charset="0"/>
                        <a:ea typeface="Cambria Math" panose="02040503050406030204" pitchFamily="18" charset="0"/>
                      </a:rPr>
                      <m:t>−2∙</m:t>
                    </m:r>
                    <m:sSup>
                      <m:sSupPr>
                        <m:ctrlPr>
                          <a:rPr lang="ru-RU" i="1">
                            <a:latin typeface="Cambria Math" panose="02040503050406030204" pitchFamily="18" charset="0"/>
                            <a:ea typeface="Cambria Math" panose="02040503050406030204" pitchFamily="18" charset="0"/>
                          </a:rPr>
                        </m:ctrlPr>
                      </m:sSupPr>
                      <m:e>
                        <m:r>
                          <a:rPr lang="ru-RU" i="1">
                            <a:latin typeface="Cambria Math" panose="02040503050406030204" pitchFamily="18" charset="0"/>
                            <a:ea typeface="Cambria Math" panose="02040503050406030204" pitchFamily="18" charset="0"/>
                          </a:rPr>
                          <m:t>25</m:t>
                        </m:r>
                      </m:e>
                      <m:sup>
                        <m:r>
                          <a:rPr lang="ru-RU" i="1">
                            <a:latin typeface="Cambria Math" panose="02040503050406030204" pitchFamily="18" charset="0"/>
                            <a:ea typeface="Cambria Math" panose="02040503050406030204" pitchFamily="18" charset="0"/>
                          </a:rPr>
                          <m:t>4</m:t>
                        </m:r>
                      </m:sup>
                    </m:sSup>
                    <m:r>
                      <a:rPr lang="ru-RU" i="1">
                        <a:latin typeface="Cambria Math" panose="02040503050406030204" pitchFamily="18" charset="0"/>
                        <a:ea typeface="Cambria Math" panose="02040503050406030204" pitchFamily="18" charset="0"/>
                      </a:rPr>
                      <m:t>−2025</m:t>
                    </m:r>
                  </m:oMath>
                </a14:m>
                <a:endParaRPr lang="ru-RU" dirty="0"/>
              </a:p>
              <a:p>
                <a:endParaRPr lang="ru-RU" dirty="0" smtClean="0"/>
              </a:p>
              <a:p>
                <a:r>
                  <a:rPr lang="ru-RU" dirty="0" smtClean="0"/>
                  <a:t>3. В 25-ой системе счисления цифры </a:t>
                </a:r>
                <a:r>
                  <a:rPr lang="ru-RU" dirty="0" smtClean="0">
                    <a:latin typeface="Arial" panose="020B0604020202020204" pitchFamily="34" charset="0"/>
                    <a:cs typeface="Arial" panose="020B0604020202020204" pitchFamily="34" charset="0"/>
                  </a:rPr>
                  <a:t>0-9, </a:t>
                </a:r>
                <a:r>
                  <a:rPr lang="en-US" dirty="0" smtClean="0">
                    <a:latin typeface="Arial" panose="020B0604020202020204" pitchFamily="34" charset="0"/>
                    <a:cs typeface="Arial" panose="020B0604020202020204" pitchFamily="34" charset="0"/>
                  </a:rPr>
                  <a:t>a(10), b(11), c(12), d(13), e(14), f(15), g(16), h(17), I(18), j(19), k(20), l(21), m(22), n(23), o(24)</a:t>
                </a:r>
                <a:endParaRPr lang="ru-RU" dirty="0" smtClean="0">
                  <a:latin typeface="Arial" panose="020B0604020202020204" pitchFamily="34" charset="0"/>
                  <a:cs typeface="Arial" panose="020B0604020202020204" pitchFamily="34" charset="0"/>
                </a:endParaRPr>
              </a:p>
              <a:p>
                <a:endParaRPr lang="en-US" dirty="0" smtClean="0"/>
              </a:p>
              <a:p>
                <a:r>
                  <a:rPr lang="en-US" dirty="0" smtClean="0">
                    <a:latin typeface="Arial" panose="020B0604020202020204" pitchFamily="34" charset="0"/>
                    <a:cs typeface="Arial" panose="020B0604020202020204" pitchFamily="34" charset="0"/>
                  </a:rPr>
                  <a:t>202</a:t>
                </a:r>
                <a:r>
                  <a:rPr lang="ru-RU" dirty="0" smtClean="0">
                    <a:latin typeface="Arial" panose="020B0604020202020204" pitchFamily="34" charset="0"/>
                    <a:cs typeface="Arial" panose="020B0604020202020204" pitchFamily="34" charset="0"/>
                  </a:rPr>
                  <a:t>5</a:t>
                </a:r>
                <a:r>
                  <a:rPr lang="en-US" baseline="-25000" dirty="0" smtClean="0">
                    <a:latin typeface="Arial" panose="020B0604020202020204" pitchFamily="34" charset="0"/>
                    <a:cs typeface="Arial" panose="020B0604020202020204" pitchFamily="34" charset="0"/>
                  </a:rPr>
                  <a:t>10 </a:t>
                </a:r>
                <a:r>
                  <a:rPr lang="en-US" dirty="0" smtClean="0">
                    <a:latin typeface="Arial" panose="020B0604020202020204" pitchFamily="34" charset="0"/>
                    <a:cs typeface="Arial" panose="020B0604020202020204" pitchFamily="34" charset="0"/>
                  </a:rPr>
                  <a:t>= 3</a:t>
                </a:r>
                <a:r>
                  <a:rPr lang="ru-RU" dirty="0" smtClean="0">
                    <a:latin typeface="Arial" panose="020B0604020202020204" pitchFamily="34" charset="0"/>
                    <a:cs typeface="Arial" panose="020B0604020202020204" pitchFamily="34" charset="0"/>
                  </a:rPr>
                  <a:t>60</a:t>
                </a:r>
                <a:r>
                  <a:rPr lang="en-US" baseline="-25000" dirty="0" smtClean="0">
                    <a:latin typeface="Arial" panose="020B0604020202020204" pitchFamily="34" charset="0"/>
                    <a:cs typeface="Arial" panose="020B0604020202020204" pitchFamily="34" charset="0"/>
                  </a:rPr>
                  <a:t>25</a:t>
                </a:r>
              </a:p>
              <a:p>
                <a:endParaRPr lang="en-US" dirty="0" smtClean="0"/>
              </a:p>
              <a:p>
                <a:r>
                  <a:rPr lang="en-US" dirty="0" smtClean="0"/>
                  <a:t>4. </a:t>
                </a:r>
                <a:r>
                  <a:rPr lang="ru-RU" dirty="0" smtClean="0"/>
                  <a:t>Выполним вычитание:</a:t>
                </a:r>
                <a:endParaRPr lang="en-US" dirty="0" smtClean="0"/>
              </a:p>
              <a:p>
                <a:endParaRPr lang="en-US" dirty="0"/>
              </a:p>
              <a:p>
                <a:endParaRPr lang="en-US" dirty="0" smtClean="0"/>
              </a:p>
              <a:p>
                <a:endParaRPr lang="en-US" dirty="0"/>
              </a:p>
              <a:p>
                <a:endParaRPr lang="en-US" dirty="0" smtClean="0"/>
              </a:p>
              <a:p>
                <a:r>
                  <a:rPr lang="en-US" dirty="0" smtClean="0"/>
                  <a:t>5</a:t>
                </a:r>
                <a:r>
                  <a:rPr lang="ru-RU" dirty="0" smtClean="0"/>
                  <a:t>. Выполним сложение:</a:t>
                </a:r>
                <a:endParaRPr lang="ru-RU" dirty="0"/>
              </a:p>
              <a:p>
                <a:endParaRPr lang="ru-RU" dirty="0"/>
              </a:p>
              <a:p>
                <a:r>
                  <a:rPr lang="ru-RU" dirty="0" smtClean="0"/>
                  <a:t>Количество нулей:</a:t>
                </a:r>
                <a:r>
                  <a:rPr lang="ru-RU" b="1" dirty="0" smtClean="0"/>
                  <a:t> </a:t>
                </a:r>
                <a:r>
                  <a:rPr lang="en-US" b="1" dirty="0" smtClean="0">
                    <a:latin typeface="Arial" panose="020B0604020202020204" pitchFamily="34" charset="0"/>
                    <a:cs typeface="Arial" panose="020B0604020202020204" pitchFamily="34" charset="0"/>
                  </a:rPr>
                  <a:t>10</a:t>
                </a:r>
                <a:endParaRPr lang="ru-RU" b="1" dirty="0">
                  <a:latin typeface="Arial" panose="020B0604020202020204" pitchFamily="34" charset="0"/>
                  <a:cs typeface="Arial" panose="020B0604020202020204" pitchFamily="34"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42900" y="1629539"/>
                <a:ext cx="11213224" cy="4801314"/>
              </a:xfrm>
              <a:prstGeom prst="rect">
                <a:avLst/>
              </a:prstGeom>
              <a:blipFill rotWithShape="0">
                <a:blip r:embed="rId2"/>
                <a:stretch>
                  <a:fillRect l="-435" t="-635" b="-10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092988" y="4367169"/>
                <a:ext cx="3471656" cy="481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3</m:t>
                      </m:r>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ru-RU" b="0" i="1" smtClean="0">
                              <a:latin typeface="Cambria Math" panose="02040503050406030204" pitchFamily="18" charset="0"/>
                              <a:ea typeface="Cambria Math" panose="02040503050406030204" pitchFamily="18" charset="0"/>
                            </a:rPr>
                            <m:t>20</m:t>
                          </m:r>
                        </m:sup>
                      </m:sSup>
                      <m:r>
                        <a:rPr lang="ru-RU" b="0" i="1" smtClean="0">
                          <a:latin typeface="Cambria Math" panose="02040503050406030204" pitchFamily="18" charset="0"/>
                          <a:ea typeface="Cambria Math" panose="02040503050406030204" pitchFamily="18" charset="0"/>
                        </a:rPr>
                        <m:t>−4∙</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ru-RU" b="0" i="1" smtClean="0">
                              <a:latin typeface="Cambria Math" panose="02040503050406030204" pitchFamily="18" charset="0"/>
                              <a:ea typeface="Cambria Math" panose="02040503050406030204" pitchFamily="18" charset="0"/>
                            </a:rPr>
                            <m:t>17</m:t>
                          </m:r>
                        </m:sup>
                      </m:sSup>
                      <m:r>
                        <a:rPr lang="ru-RU" b="0" i="1" smtClean="0">
                          <a:latin typeface="Cambria Math" panose="02040503050406030204" pitchFamily="18" charset="0"/>
                          <a:ea typeface="Cambria Math" panose="02040503050406030204" pitchFamily="18" charset="0"/>
                        </a:rPr>
                        <m:t>=2</m:t>
                      </m:r>
                      <m:limLow>
                        <m:limLowPr>
                          <m:ctrlPr>
                            <a:rPr lang="en-US" b="0" i="1" smtClean="0">
                              <a:latin typeface="Cambria Math" panose="02040503050406030204" pitchFamily="18" charset="0"/>
                              <a:ea typeface="Cambria Math" panose="02040503050406030204" pitchFamily="18" charset="0"/>
                            </a:rPr>
                          </m:ctrlPr>
                        </m:limLowPr>
                        <m:e>
                          <m:groupChr>
                            <m:groupChrPr>
                              <m:chr m:val="⏟"/>
                              <m:ctrlPr>
                                <a:rPr lang="en-US" b="0" i="1" smtClean="0">
                                  <a:latin typeface="Cambria Math" panose="02040503050406030204" pitchFamily="18" charset="0"/>
                                  <a:ea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m:t>
                              </m:r>
                            </m:e>
                          </m:groupChr>
                        </m:e>
                        <m:lim>
                          <m:r>
                            <a:rPr lang="en-US" b="0" i="1" smtClean="0">
                              <a:latin typeface="Cambria Math" panose="02040503050406030204" pitchFamily="18" charset="0"/>
                              <a:ea typeface="Cambria Math" panose="02040503050406030204" pitchFamily="18" charset="0"/>
                            </a:rPr>
                            <m:t>7</m:t>
                          </m:r>
                        </m:lim>
                      </m:limLow>
                      <m:r>
                        <a:rPr lang="en-US" b="0" i="1" smtClean="0">
                          <a:latin typeface="Cambria Math" panose="02040503050406030204" pitchFamily="18" charset="0"/>
                          <a:ea typeface="Cambria Math" panose="02040503050406030204" pitchFamily="18" charset="0"/>
                        </a:rPr>
                        <m:t>𝑙</m:t>
                      </m:r>
                      <m:limLow>
                        <m:limLowPr>
                          <m:ctrlPr>
                            <a:rPr lang="en-US" b="0" i="1" smtClean="0">
                              <a:latin typeface="Cambria Math" panose="02040503050406030204" pitchFamily="18" charset="0"/>
                              <a:ea typeface="Cambria Math" panose="02040503050406030204" pitchFamily="18" charset="0"/>
                            </a:rPr>
                          </m:ctrlPr>
                        </m:limLowPr>
                        <m:e>
                          <m:groupChr>
                            <m:groupChrPr>
                              <m:chr m:val="⏟"/>
                              <m:ctrlPr>
                                <a:rPr lang="en-US" b="0" i="1" smtClean="0">
                                  <a:latin typeface="Cambria Math" panose="02040503050406030204" pitchFamily="18" charset="0"/>
                                  <a:ea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0…0</m:t>
                              </m:r>
                            </m:e>
                          </m:groupChr>
                        </m:e>
                        <m:lim>
                          <m:r>
                            <a:rPr lang="en-US" b="0" i="1" smtClean="0">
                              <a:latin typeface="Cambria Math" panose="02040503050406030204" pitchFamily="18" charset="0"/>
                              <a:ea typeface="Cambria Math" panose="02040503050406030204" pitchFamily="18" charset="0"/>
                            </a:rPr>
                            <m:t>17</m:t>
                          </m:r>
                        </m:lim>
                      </m:limLow>
                    </m:oMath>
                  </m:oMathPara>
                </a14:m>
                <a:endParaRPr lang="ru-RU"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092988" y="4367169"/>
                <a:ext cx="3471656" cy="481991"/>
              </a:xfrm>
              <a:prstGeom prst="rect">
                <a:avLst/>
              </a:prstGeom>
              <a:blipFill rotWithShape="0">
                <a:blip r:embed="rId5"/>
                <a:stretch>
                  <a:fillRect l="-1228" r="-1228" b="-113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263144" y="4406900"/>
                <a:ext cx="3573256" cy="4751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5</m:t>
                      </m:r>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en-US" b="0" i="1" smtClean="0">
                              <a:latin typeface="Cambria Math" panose="02040503050406030204" pitchFamily="18" charset="0"/>
                              <a:ea typeface="Cambria Math" panose="02040503050406030204" pitchFamily="18" charset="0"/>
                            </a:rPr>
                            <m:t>17</m:t>
                          </m:r>
                        </m:sup>
                      </m:sSup>
                      <m:r>
                        <a:rPr lang="ru-RU"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25</m:t>
                          </m:r>
                        </m:e>
                        <m:sup>
                          <m:r>
                            <a:rPr lang="en-US" b="0" i="1" smtClean="0">
                              <a:latin typeface="Cambria Math" panose="02040503050406030204" pitchFamily="18" charset="0"/>
                              <a:ea typeface="Cambria Math" panose="02040503050406030204" pitchFamily="18" charset="0"/>
                            </a:rPr>
                            <m:t>4</m:t>
                          </m:r>
                        </m:sup>
                      </m:sSup>
                      <m:r>
                        <a:rPr lang="ru-RU"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𝑒𝑜𝑜𝑛</m:t>
                      </m:r>
                      <m:limLow>
                        <m:limLowPr>
                          <m:ctrlPr>
                            <a:rPr lang="en-US" b="0" i="1" smtClean="0">
                              <a:latin typeface="Cambria Math" panose="02040503050406030204" pitchFamily="18" charset="0"/>
                              <a:ea typeface="Cambria Math" panose="02040503050406030204" pitchFamily="18" charset="0"/>
                            </a:rPr>
                          </m:ctrlPr>
                        </m:limLowPr>
                        <m:e>
                          <m:groupChr>
                            <m:groupChrPr>
                              <m:chr m:val="⏟"/>
                              <m:ctrlPr>
                                <a:rPr lang="en-US" b="0" i="1" smtClean="0">
                                  <a:latin typeface="Cambria Math" panose="02040503050406030204" pitchFamily="18" charset="0"/>
                                  <a:ea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0…0</m:t>
                              </m:r>
                            </m:e>
                          </m:groupChr>
                        </m:e>
                        <m:lim>
                          <m:r>
                            <a:rPr lang="en-US" b="0" i="1" smtClean="0">
                              <a:latin typeface="Cambria Math" panose="02040503050406030204" pitchFamily="18" charset="0"/>
                              <a:ea typeface="Cambria Math" panose="02040503050406030204" pitchFamily="18" charset="0"/>
                            </a:rPr>
                            <m:t>4</m:t>
                          </m:r>
                        </m:lim>
                      </m:limLow>
                    </m:oMath>
                  </m:oMathPara>
                </a14:m>
                <a:endParaRPr lang="ru-RU"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263144" y="4406900"/>
                <a:ext cx="3573256" cy="475130"/>
              </a:xfrm>
              <a:prstGeom prst="rect">
                <a:avLst/>
              </a:prstGeom>
              <a:blipFill rotWithShape="0">
                <a:blip r:embed="rId6"/>
                <a:stretch>
                  <a:fillRect t="-1282" b="-102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476516" y="4941148"/>
                <a:ext cx="3573256" cy="4751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𝑒𝑜𝑜𝑛</m:t>
                      </m:r>
                      <m:limLow>
                        <m:limLowPr>
                          <m:ctrlPr>
                            <a:rPr lang="en-US" b="0" i="1" smtClean="0">
                              <a:latin typeface="Cambria Math" panose="02040503050406030204" pitchFamily="18" charset="0"/>
                              <a:ea typeface="Cambria Math" panose="02040503050406030204" pitchFamily="18" charset="0"/>
                            </a:rPr>
                          </m:ctrlPr>
                        </m:limLowPr>
                        <m:e>
                          <m:groupChr>
                            <m:groupChrPr>
                              <m:chr m:val="⏟"/>
                              <m:ctrlPr>
                                <a:rPr lang="en-US" b="0" i="1" smtClean="0">
                                  <a:latin typeface="Cambria Math" panose="02040503050406030204" pitchFamily="18" charset="0"/>
                                  <a:ea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0…0</m:t>
                              </m:r>
                            </m:e>
                          </m:groupChr>
                        </m:e>
                        <m:lim>
                          <m:r>
                            <a:rPr lang="en-US" b="0" i="1" smtClean="0">
                              <a:latin typeface="Cambria Math" panose="02040503050406030204" pitchFamily="18" charset="0"/>
                              <a:ea typeface="Cambria Math" panose="02040503050406030204" pitchFamily="18" charset="0"/>
                            </a:rPr>
                            <m:t>4</m:t>
                          </m:r>
                        </m:lim>
                      </m:limLow>
                      <m:r>
                        <a:rPr lang="en-US" b="0" i="1" smtClean="0">
                          <a:latin typeface="Cambria Math" panose="02040503050406030204" pitchFamily="18" charset="0"/>
                          <a:ea typeface="Cambria Math" panose="02040503050406030204" pitchFamily="18" charset="0"/>
                        </a:rPr>
                        <m:t>−3</m:t>
                      </m:r>
                      <m:r>
                        <a:rPr lang="ru-RU" b="0" i="1" smtClean="0">
                          <a:latin typeface="Cambria Math" panose="02040503050406030204" pitchFamily="18" charset="0"/>
                          <a:ea typeface="Cambria Math" panose="02040503050406030204" pitchFamily="18" charset="0"/>
                        </a:rPr>
                        <m:t>60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𝑒𝑜𝑜𝑚</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𝑙𝑗</m:t>
                      </m:r>
                      <m:r>
                        <a:rPr lang="ru-RU" b="0" i="1" smtClean="0">
                          <a:latin typeface="Cambria Math" panose="02040503050406030204" pitchFamily="18" charset="0"/>
                          <a:ea typeface="Cambria Math" panose="02040503050406030204" pitchFamily="18" charset="0"/>
                        </a:rPr>
                        <m:t>0</m:t>
                      </m:r>
                    </m:oMath>
                  </m:oMathPara>
                </a14:m>
                <a:endParaRPr lang="ru-RU"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476516" y="4941148"/>
                <a:ext cx="3573256" cy="475130"/>
              </a:xfrm>
              <a:prstGeom prst="rect">
                <a:avLst/>
              </a:prstGeom>
              <a:blipFill rotWithShape="0">
                <a:blip r:embed="rId7"/>
                <a:stretch>
                  <a:fillRect t="-1299" b="-1168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92988" y="5774697"/>
                <a:ext cx="5443413" cy="471924"/>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2</m:t>
                    </m:r>
                    <m:limLow>
                      <m:limLowPr>
                        <m:ctrlPr>
                          <a:rPr lang="en-US" b="0" i="1" smtClean="0">
                            <a:latin typeface="Cambria Math" panose="02040503050406030204" pitchFamily="18" charset="0"/>
                            <a:ea typeface="Cambria Math" panose="02040503050406030204" pitchFamily="18" charset="0"/>
                          </a:rPr>
                        </m:ctrlPr>
                      </m:limLowPr>
                      <m:e>
                        <m:groupChr>
                          <m:groupChrPr>
                            <m:chr m:val="⏟"/>
                            <m:ctrlPr>
                              <a:rPr lang="en-US" b="0" i="1" smtClean="0">
                                <a:latin typeface="Cambria Math" panose="02040503050406030204" pitchFamily="18" charset="0"/>
                                <a:ea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m:t>
                            </m:r>
                          </m:e>
                        </m:groupChr>
                      </m:e>
                      <m:lim>
                        <m:r>
                          <a:rPr lang="en-US" b="0" i="1" smtClean="0">
                            <a:latin typeface="Cambria Math" panose="02040503050406030204" pitchFamily="18" charset="0"/>
                            <a:ea typeface="Cambria Math" panose="02040503050406030204" pitchFamily="18" charset="0"/>
                          </a:rPr>
                          <m:t>7</m:t>
                        </m:r>
                      </m:lim>
                    </m:limLow>
                    <m:r>
                      <a:rPr lang="en-US" b="0" i="1" smtClean="0">
                        <a:latin typeface="Cambria Math" panose="02040503050406030204" pitchFamily="18" charset="0"/>
                        <a:ea typeface="Cambria Math" panose="02040503050406030204" pitchFamily="18" charset="0"/>
                      </a:rPr>
                      <m:t>𝑙</m:t>
                    </m:r>
                    <m:limLow>
                      <m:limLowPr>
                        <m:ctrlPr>
                          <a:rPr lang="en-US" b="0" i="1" smtClean="0">
                            <a:latin typeface="Cambria Math" panose="02040503050406030204" pitchFamily="18" charset="0"/>
                            <a:ea typeface="Cambria Math" panose="02040503050406030204" pitchFamily="18" charset="0"/>
                          </a:rPr>
                        </m:ctrlPr>
                      </m:limLowPr>
                      <m:e>
                        <m:groupChr>
                          <m:groupChrPr>
                            <m:chr m:val="⏟"/>
                            <m:ctrlPr>
                              <a:rPr lang="en-US" b="0" i="1" smtClean="0">
                                <a:latin typeface="Cambria Math" panose="02040503050406030204" pitchFamily="18" charset="0"/>
                                <a:ea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0…0</m:t>
                            </m:r>
                          </m:e>
                        </m:groupChr>
                      </m:e>
                      <m:lim>
                        <m:r>
                          <a:rPr lang="en-US" b="0" i="1" smtClean="0">
                            <a:latin typeface="Cambria Math" panose="02040503050406030204" pitchFamily="18" charset="0"/>
                            <a:ea typeface="Cambria Math" panose="02040503050406030204" pitchFamily="18" charset="0"/>
                          </a:rPr>
                          <m:t>17</m:t>
                        </m:r>
                      </m:lim>
                    </m:limLow>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𝑒𝑜𝑜𝑚</m:t>
                    </m:r>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𝑙𝑗</m:t>
                    </m:r>
                    <m:r>
                      <a:rPr lang="en-US" b="0" i="1" smtClean="0">
                        <a:latin typeface="Cambria Math" panose="02040503050406030204" pitchFamily="18" charset="0"/>
                        <a:ea typeface="Cambria Math" panose="02040503050406030204" pitchFamily="18" charset="0"/>
                      </a:rPr>
                      <m:t>0</m:t>
                    </m:r>
                  </m:oMath>
                </a14:m>
                <a:r>
                  <a:rPr lang="en-US" dirty="0" smtClean="0">
                    <a:latin typeface="Arial" panose="020B0604020202020204" pitchFamily="34" charset="0"/>
                    <a:cs typeface="Arial" panose="020B0604020202020204" pitchFamily="34" charset="0"/>
                  </a:rPr>
                  <a:t>=</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2</m:t>
                    </m:r>
                    <m:limLow>
                      <m:limLowPr>
                        <m:ctrlPr>
                          <a:rPr lang="en-US" i="1">
                            <a:latin typeface="Cambria Math" panose="02040503050406030204" pitchFamily="18" charset="0"/>
                            <a:ea typeface="Cambria Math" panose="02040503050406030204" pitchFamily="18" charset="0"/>
                          </a:rPr>
                        </m:ctrlPr>
                      </m:limLowPr>
                      <m:e>
                        <m:groupChr>
                          <m:groupChrPr>
                            <m:chr m:val="⏟"/>
                            <m:ctrlPr>
                              <a:rPr lang="en-US" i="1">
                                <a:latin typeface="Cambria Math" panose="02040503050406030204" pitchFamily="18" charset="0"/>
                                <a:ea typeface="Cambria Math" panose="02040503050406030204" pitchFamily="18" charset="0"/>
                              </a:rPr>
                            </m:ctrlPr>
                          </m:groupChrPr>
                          <m:e>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e>
                        </m:groupChr>
                      </m:e>
                      <m:lim>
                        <m:r>
                          <a:rPr lang="en-US" i="1">
                            <a:latin typeface="Cambria Math" panose="02040503050406030204" pitchFamily="18" charset="0"/>
                            <a:ea typeface="Cambria Math" panose="02040503050406030204" pitchFamily="18" charset="0"/>
                          </a:rPr>
                          <m:t>7</m:t>
                        </m:r>
                      </m:lim>
                    </m:limLow>
                    <m:r>
                      <a:rPr lang="en-US" i="1">
                        <a:latin typeface="Cambria Math" panose="02040503050406030204" pitchFamily="18" charset="0"/>
                        <a:ea typeface="Cambria Math" panose="02040503050406030204" pitchFamily="18" charset="0"/>
                      </a:rPr>
                      <m:t>𝑙</m:t>
                    </m:r>
                  </m:oMath>
                </a14:m>
                <a:r>
                  <a:rPr lang="en-US" dirty="0" smtClean="0">
                    <a:solidFill>
                      <a:srgbClr val="FF0000"/>
                    </a:solidFill>
                    <a:latin typeface="Arial" panose="020B0604020202020204" pitchFamily="34" charset="0"/>
                    <a:cs typeface="Arial" panose="020B0604020202020204" pitchFamily="34" charset="0"/>
                  </a:rPr>
                  <a:t>00</a:t>
                </a:r>
                <a:r>
                  <a:rPr lang="en-US" dirty="0" smtClean="0">
                    <a:latin typeface="Arial" panose="020B0604020202020204" pitchFamily="34" charset="0"/>
                    <a:cs typeface="Arial" panose="020B0604020202020204" pitchFamily="34" charset="0"/>
                  </a:rPr>
                  <a:t>2</a:t>
                </a:r>
                <a14:m>
                  <m:oMath xmlns:m="http://schemas.openxmlformats.org/officeDocument/2006/math">
                    <m:limLow>
                      <m:limLowPr>
                        <m:ctrlPr>
                          <a:rPr lang="en-US" i="1" smtClean="0">
                            <a:solidFill>
                              <a:srgbClr val="FF0000"/>
                            </a:solidFill>
                            <a:latin typeface="Cambria Math" panose="02040503050406030204" pitchFamily="18" charset="0"/>
                            <a:ea typeface="Cambria Math" panose="02040503050406030204" pitchFamily="18" charset="0"/>
                          </a:rPr>
                        </m:ctrlPr>
                      </m:limLowPr>
                      <m:e>
                        <m:groupChr>
                          <m:groupChrPr>
                            <m:chr m:val="⏟"/>
                            <m:ctrlPr>
                              <a:rPr lang="en-US" i="1">
                                <a:solidFill>
                                  <a:srgbClr val="FF0000"/>
                                </a:solidFill>
                                <a:latin typeface="Cambria Math" panose="02040503050406030204" pitchFamily="18" charset="0"/>
                                <a:ea typeface="Cambria Math" panose="02040503050406030204" pitchFamily="18" charset="0"/>
                              </a:rPr>
                            </m:ctrlPr>
                          </m:groupChrPr>
                          <m:e>
                            <m:r>
                              <a:rPr lang="en-US" i="1">
                                <a:solidFill>
                                  <a:srgbClr val="FF0000"/>
                                </a:solidFill>
                                <a:latin typeface="Cambria Math" panose="02040503050406030204" pitchFamily="18" charset="0"/>
                                <a:ea typeface="Cambria Math" panose="02040503050406030204" pitchFamily="18" charset="0"/>
                              </a:rPr>
                              <m:t>0…0</m:t>
                            </m:r>
                          </m:e>
                        </m:groupChr>
                      </m:e>
                      <m:lim>
                        <m:r>
                          <a:rPr lang="en-US" b="0" i="1" smtClean="0">
                            <a:solidFill>
                              <a:srgbClr val="FF0000"/>
                            </a:solidFill>
                            <a:latin typeface="Cambria Math" panose="02040503050406030204" pitchFamily="18" charset="0"/>
                            <a:ea typeface="Cambria Math" panose="02040503050406030204" pitchFamily="18" charset="0"/>
                          </a:rPr>
                          <m:t>6</m:t>
                        </m:r>
                      </m:lim>
                    </m:limLow>
                    <m:r>
                      <a:rPr lang="en-US" i="1">
                        <a:latin typeface="Cambria Math" panose="02040503050406030204" pitchFamily="18" charset="0"/>
                        <a:ea typeface="Cambria Math" panose="02040503050406030204" pitchFamily="18" charset="0"/>
                      </a:rPr>
                      <m:t>𝑒𝑜𝑜𝑚</m:t>
                    </m:r>
                    <m:r>
                      <a:rPr lang="en-US" i="1" smtClean="0">
                        <a:solidFill>
                          <a:srgbClr val="FF0000"/>
                        </a:solidFill>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𝑙𝑗</m:t>
                    </m:r>
                    <m:r>
                      <a:rPr lang="en-US" b="0" i="1" smtClean="0">
                        <a:solidFill>
                          <a:srgbClr val="FF0000"/>
                        </a:solidFill>
                        <a:latin typeface="Cambria Math" panose="02040503050406030204" pitchFamily="18" charset="0"/>
                        <a:ea typeface="Cambria Math" panose="02040503050406030204" pitchFamily="18" charset="0"/>
                      </a:rPr>
                      <m:t>0</m:t>
                    </m:r>
                  </m:oMath>
                </a14:m>
                <a:endParaRPr lang="ru-RU"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92988" y="5774697"/>
                <a:ext cx="5443413" cy="471924"/>
              </a:xfrm>
              <a:prstGeom prst="rect">
                <a:avLst/>
              </a:prstGeom>
              <a:blipFill rotWithShape="0">
                <a:blip r:embed="rId8"/>
                <a:stretch>
                  <a:fillRect l="-1456" t="-16667" r="-1568" b="-11538"/>
                </a:stretch>
              </a:blipFill>
            </p:spPr>
            <p:txBody>
              <a:bodyPr/>
              <a:lstStyle/>
              <a:p>
                <a:r>
                  <a:rPr lang="ru-RU">
                    <a:noFill/>
                  </a:rPr>
                  <a:t> </a:t>
                </a:r>
              </a:p>
            </p:txBody>
          </p:sp>
        </mc:Fallback>
      </mc:AlternateContent>
      <p:pic>
        <p:nvPicPr>
          <p:cNvPr id="3" name="Рисунок 2"/>
          <p:cNvPicPr>
            <a:picLocks noChangeAspect="1"/>
          </p:cNvPicPr>
          <p:nvPr/>
        </p:nvPicPr>
        <p:blipFill>
          <a:blip r:embed="rId9"/>
          <a:stretch>
            <a:fillRect/>
          </a:stretch>
        </p:blipFill>
        <p:spPr>
          <a:xfrm>
            <a:off x="342900" y="173000"/>
            <a:ext cx="7134225" cy="1247775"/>
          </a:xfrm>
          <a:prstGeom prst="rect">
            <a:avLst/>
          </a:prstGeom>
        </p:spPr>
      </p:pic>
    </p:spTree>
    <p:extLst>
      <p:ext uri="{BB962C8B-B14F-4D97-AF65-F5344CB8AC3E}">
        <p14:creationId xmlns:p14="http://schemas.microsoft.com/office/powerpoint/2010/main" val="2211346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42900" y="173000"/>
            <a:ext cx="7134225" cy="1247775"/>
          </a:xfrm>
          <a:prstGeom prst="rect">
            <a:avLst/>
          </a:prstGeom>
        </p:spPr>
      </p:pic>
      <p:pic>
        <p:nvPicPr>
          <p:cNvPr id="5" name="Рисунок 4"/>
          <p:cNvPicPr>
            <a:picLocks noChangeAspect="1"/>
          </p:cNvPicPr>
          <p:nvPr/>
        </p:nvPicPr>
        <p:blipFill>
          <a:blip r:embed="rId3"/>
          <a:stretch>
            <a:fillRect/>
          </a:stretch>
        </p:blipFill>
        <p:spPr>
          <a:xfrm>
            <a:off x="342899" y="1698242"/>
            <a:ext cx="10631769" cy="2526917"/>
          </a:xfrm>
          <a:prstGeom prst="rect">
            <a:avLst/>
          </a:prstGeom>
        </p:spPr>
      </p:pic>
    </p:spTree>
    <p:extLst>
      <p:ext uri="{BB962C8B-B14F-4D97-AF65-F5344CB8AC3E}">
        <p14:creationId xmlns:p14="http://schemas.microsoft.com/office/powerpoint/2010/main" val="857760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1313" y="312255"/>
            <a:ext cx="10222125" cy="2148547"/>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66047" y="2759912"/>
                <a:ext cx="6720554" cy="2188484"/>
              </a:xfrm>
              <a:prstGeom prst="rect">
                <a:avLst/>
              </a:prstGeom>
              <a:noFill/>
            </p:spPr>
            <p:txBody>
              <a:bodyPr wrap="square" rtlCol="0">
                <a:spAutoFit/>
              </a:bodyPr>
              <a:lstStyle/>
              <a:p>
                <a:r>
                  <a:rPr lang="ru-RU" sz="2000" dirty="0" smtClean="0"/>
                  <a:t>Решение.</a:t>
                </a:r>
              </a:p>
              <a:p>
                <a14:m>
                  <m:oMath xmlns:m="http://schemas.openxmlformats.org/officeDocument/2006/math">
                    <m:sSup>
                      <m:sSupPr>
                        <m:ctrlPr>
                          <a:rPr lang="ru-RU" sz="2000" i="1" smtClean="0">
                            <a:latin typeface="Cambria Math" panose="02040503050406030204" pitchFamily="18" charset="0"/>
                          </a:rPr>
                        </m:ctrlPr>
                      </m:sSupPr>
                      <m:e>
                        <m:r>
                          <a:rPr lang="ru-RU" sz="2000" b="0" i="1" smtClean="0">
                            <a:latin typeface="Cambria Math" panose="02040503050406030204" pitchFamily="18" charset="0"/>
                          </a:rPr>
                          <m:t>7</m:t>
                        </m:r>
                      </m:e>
                      <m:sup>
                        <m:r>
                          <a:rPr lang="ru-RU" sz="2000" b="0" i="1" smtClean="0">
                            <a:latin typeface="Cambria Math" panose="02040503050406030204" pitchFamily="18" charset="0"/>
                          </a:rPr>
                          <m:t>170</m:t>
                        </m:r>
                      </m:sup>
                    </m:sSup>
                    <m:r>
                      <a:rPr lang="ru-RU" sz="2000" b="0" i="1" smtClean="0">
                        <a:latin typeface="Cambria Math" panose="02040503050406030204" pitchFamily="18" charset="0"/>
                      </a:rPr>
                      <m:t>+</m:t>
                    </m:r>
                    <m:sSup>
                      <m:sSupPr>
                        <m:ctrlPr>
                          <a:rPr lang="ru-RU" sz="2000" b="0" i="1" smtClean="0">
                            <a:latin typeface="Cambria Math" panose="02040503050406030204" pitchFamily="18" charset="0"/>
                          </a:rPr>
                        </m:ctrlPr>
                      </m:sSupPr>
                      <m:e>
                        <m:r>
                          <a:rPr lang="ru-RU" sz="2000" b="0" i="1" smtClean="0">
                            <a:latin typeface="Cambria Math" panose="02040503050406030204" pitchFamily="18" charset="0"/>
                          </a:rPr>
                          <m:t>7</m:t>
                        </m:r>
                      </m:e>
                      <m:sup>
                        <m:r>
                          <a:rPr lang="ru-RU" sz="2000" b="0" i="1" smtClean="0">
                            <a:latin typeface="Cambria Math" panose="02040503050406030204" pitchFamily="18" charset="0"/>
                          </a:rPr>
                          <m:t>100</m:t>
                        </m:r>
                      </m:sup>
                    </m:sSup>
                    <m:r>
                      <a:rPr lang="ru-RU" sz="2000" b="0" i="1" smtClean="0">
                        <a:latin typeface="Cambria Math" panose="02040503050406030204" pitchFamily="18" charset="0"/>
                      </a:rPr>
                      <m:t>=1</m:t>
                    </m:r>
                    <m:limLow>
                      <m:limLowPr>
                        <m:ctrlPr>
                          <a:rPr lang="en-US" sz="2000" b="0" i="1" smtClean="0">
                            <a:latin typeface="Cambria Math" panose="02040503050406030204" pitchFamily="18" charset="0"/>
                          </a:rPr>
                        </m:ctrlPr>
                      </m:limLowPr>
                      <m:e>
                        <m:groupChr>
                          <m:groupChrPr>
                            <m:chr m:val="⏟"/>
                            <m:ctrlPr>
                              <a:rPr lang="en-US" sz="2000" b="0" i="1" smtClean="0">
                                <a:latin typeface="Cambria Math" panose="02040503050406030204" pitchFamily="18" charset="0"/>
                              </a:rPr>
                            </m:ctrlPr>
                          </m:groupChrPr>
                          <m:e>
                            <m:r>
                              <a:rPr lang="ru-RU" sz="2000" b="0" i="1" smtClean="0">
                                <a:latin typeface="Cambria Math" panose="02040503050406030204" pitchFamily="18" charset="0"/>
                              </a:rPr>
                              <m:t>0…0</m:t>
                            </m:r>
                          </m:e>
                        </m:groupChr>
                      </m:e>
                      <m:lim>
                        <m:r>
                          <a:rPr lang="ru-RU" sz="2000" b="0" i="1" smtClean="0">
                            <a:latin typeface="Cambria Math" panose="02040503050406030204" pitchFamily="18" charset="0"/>
                          </a:rPr>
                          <m:t>170−101=69</m:t>
                        </m:r>
                      </m:lim>
                    </m:limLow>
                    <m:r>
                      <a:rPr lang="ru-RU" sz="2000" b="0" i="1" smtClean="0">
                        <a:latin typeface="Cambria Math" panose="02040503050406030204" pitchFamily="18" charset="0"/>
                      </a:rPr>
                      <m:t>1</m:t>
                    </m:r>
                    <m:limLow>
                      <m:limLowPr>
                        <m:ctrlPr>
                          <a:rPr lang="en-US" sz="2000" b="0" i="1" smtClean="0">
                            <a:latin typeface="Cambria Math" panose="02040503050406030204" pitchFamily="18" charset="0"/>
                          </a:rPr>
                        </m:ctrlPr>
                      </m:limLowPr>
                      <m:e>
                        <m:groupChr>
                          <m:groupChrPr>
                            <m:chr m:val="⏟"/>
                            <m:ctrlPr>
                              <a:rPr lang="en-US" sz="2000" b="0" i="1" smtClean="0">
                                <a:latin typeface="Cambria Math" panose="02040503050406030204" pitchFamily="18" charset="0"/>
                              </a:rPr>
                            </m:ctrlPr>
                          </m:groupChrPr>
                          <m:e>
                            <m:r>
                              <a:rPr lang="ru-RU" sz="2000" b="0" i="1" smtClean="0">
                                <a:latin typeface="Cambria Math" panose="02040503050406030204" pitchFamily="18" charset="0"/>
                              </a:rPr>
                              <m:t>0…0</m:t>
                            </m:r>
                          </m:e>
                        </m:groupChr>
                      </m:e>
                      <m:lim>
                        <m:r>
                          <a:rPr lang="ru-RU" sz="2000" b="0" i="1" smtClean="0">
                            <a:latin typeface="Cambria Math" panose="02040503050406030204" pitchFamily="18" charset="0"/>
                          </a:rPr>
                          <m:t>100</m:t>
                        </m:r>
                      </m:lim>
                    </m:limLow>
                  </m:oMath>
                </a14:m>
                <a:r>
                  <a:rPr lang="ru-RU" sz="2000" dirty="0" smtClean="0"/>
                  <a:t> (*)</a:t>
                </a:r>
              </a:p>
              <a:p>
                <a:r>
                  <a:rPr lang="ru-RU" sz="2000" dirty="0" smtClean="0"/>
                  <a:t>2030</a:t>
                </a:r>
                <a:r>
                  <a:rPr lang="ru-RU" sz="2000" baseline="-25000" dirty="0" smtClean="0"/>
                  <a:t>10</a:t>
                </a:r>
                <a:r>
                  <a:rPr lang="ru-RU" sz="2000" dirty="0" smtClean="0"/>
                  <a:t> = </a:t>
                </a:r>
                <a:r>
                  <a:rPr lang="en-US" sz="2000" dirty="0" smtClean="0"/>
                  <a:t>5630</a:t>
                </a:r>
                <a:r>
                  <a:rPr lang="ru-RU" sz="2000" baseline="-25000" dirty="0" smtClean="0"/>
                  <a:t>7 </a:t>
                </a:r>
                <a:r>
                  <a:rPr lang="ru-RU" sz="2000" dirty="0" smtClean="0"/>
                  <a:t> </a:t>
                </a:r>
                <a:endParaRPr lang="en-US" sz="2000" dirty="0" smtClean="0"/>
              </a:p>
              <a:p>
                <a:endParaRPr lang="en-US" sz="2000" dirty="0"/>
              </a:p>
              <a:p>
                <a:r>
                  <a:rPr lang="ru-RU" sz="2000" dirty="0" smtClean="0"/>
                  <a:t>Разность 7</a:t>
                </a:r>
                <a:r>
                  <a:rPr lang="ru-RU" sz="2000" baseline="30000" dirty="0" smtClean="0"/>
                  <a:t>100</a:t>
                </a:r>
                <a:r>
                  <a:rPr lang="ru-RU" sz="2000" dirty="0" smtClean="0"/>
                  <a:t> – 5630</a:t>
                </a:r>
                <a:r>
                  <a:rPr lang="ru-RU" sz="2000" baseline="-25000" dirty="0" smtClean="0"/>
                  <a:t>7</a:t>
                </a:r>
                <a:r>
                  <a:rPr lang="ru-RU" sz="2000" dirty="0" smtClean="0"/>
                  <a:t> изменит количество нулей в конце числа (*)</a:t>
                </a:r>
              </a:p>
            </p:txBody>
          </p:sp>
        </mc:Choice>
        <mc:Fallback xmlns="">
          <p:sp>
            <p:nvSpPr>
              <p:cNvPr id="5" name="TextBox 4"/>
              <p:cNvSpPr txBox="1">
                <a:spLocks noRot="1" noChangeAspect="1" noMove="1" noResize="1" noEditPoints="1" noAdjustHandles="1" noChangeArrowheads="1" noChangeShapeType="1" noTextEdit="1"/>
              </p:cNvSpPr>
              <p:nvPr/>
            </p:nvSpPr>
            <p:spPr>
              <a:xfrm>
                <a:off x="366047" y="2759912"/>
                <a:ext cx="6720554" cy="2188484"/>
              </a:xfrm>
              <a:prstGeom prst="rect">
                <a:avLst/>
              </a:prstGeom>
              <a:blipFill rotWithShape="0">
                <a:blip r:embed="rId3"/>
                <a:stretch>
                  <a:fillRect l="-907" t="-1393" b="-417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4258" y="4948396"/>
                <a:ext cx="1731046" cy="10533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1</m:t>
                      </m:r>
                      <m:limLow>
                        <m:limLowPr>
                          <m:ctrlPr>
                            <a:rPr lang="en-US" sz="2000" b="0" i="1" smtClean="0">
                              <a:latin typeface="Cambria Math" panose="02040503050406030204" pitchFamily="18" charset="0"/>
                            </a:rPr>
                          </m:ctrlPr>
                        </m:limLowPr>
                        <m:e>
                          <m:groupChr>
                            <m:groupChrPr>
                              <m:chr m:val="⏟"/>
                              <m:ctrlPr>
                                <a:rPr lang="en-US" sz="2000" b="0" i="1" smtClean="0">
                                  <a:latin typeface="Cambria Math" panose="02040503050406030204" pitchFamily="18" charset="0"/>
                                </a:rPr>
                              </m:ctrlPr>
                            </m:groupChrPr>
                            <m:e>
                              <m:r>
                                <a:rPr lang="ru-RU" sz="2000" b="0" i="1" smtClean="0">
                                  <a:latin typeface="Cambria Math" panose="02040503050406030204" pitchFamily="18" charset="0"/>
                                </a:rPr>
                                <m:t>0…0000</m:t>
                              </m:r>
                            </m:e>
                          </m:groupChr>
                        </m:e>
                        <m:lim>
                          <m:r>
                            <a:rPr lang="ru-RU" sz="2000" b="0" i="1" smtClean="0">
                              <a:latin typeface="Cambria Math" panose="02040503050406030204" pitchFamily="18" charset="0"/>
                            </a:rPr>
                            <m:t>100</m:t>
                          </m:r>
                        </m:lim>
                      </m:limLow>
                    </m:oMath>
                  </m:oMathPara>
                </a14:m>
                <a:endParaRPr lang="ru-RU"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64258" y="4948396"/>
                <a:ext cx="1731046" cy="1053391"/>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5361" y="5475091"/>
                <a:ext cx="1094568" cy="4576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ru-RU" sz="2000" i="1" smtClean="0">
                              <a:latin typeface="Cambria Math" panose="02040503050406030204" pitchFamily="18" charset="0"/>
                            </a:rPr>
                          </m:ctrlPr>
                        </m:accPr>
                        <m:e/>
                      </m:acc>
                      <m:r>
                        <a:rPr lang="ru-RU" sz="2000" b="0" i="1" smtClean="0">
                          <a:latin typeface="Cambria Math" panose="02040503050406030204" pitchFamily="18" charset="0"/>
                        </a:rPr>
                        <m:t>           </m:t>
                      </m:r>
                      <m:r>
                        <m:rPr>
                          <m:brk m:alnAt="7"/>
                        </m:rPr>
                        <a:rPr lang="ru-RU" sz="2000" b="0" i="1" smtClean="0">
                          <a:latin typeface="Cambria Math" panose="02040503050406030204" pitchFamily="18" charset="0"/>
                        </a:rPr>
                        <m:t>5</m:t>
                      </m:r>
                      <m:r>
                        <a:rPr lang="ru-RU" sz="2000" b="0" i="1" smtClean="0">
                          <a:latin typeface="Cambria Math" panose="02040503050406030204" pitchFamily="18" charset="0"/>
                        </a:rPr>
                        <m:t>630</m:t>
                      </m:r>
                    </m:oMath>
                  </m:oMathPara>
                </a14:m>
                <a:endParaRPr lang="ru-RU"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05361" y="5475091"/>
                <a:ext cx="1094568" cy="457673"/>
              </a:xfrm>
              <a:prstGeom prst="rect">
                <a:avLst/>
              </a:prstGeom>
              <a:blipFill rotWithShape="0">
                <a:blip r:embed="rId5"/>
                <a:stretch>
                  <a:fillRect r="-4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5361" y="5833390"/>
                <a:ext cx="1917010" cy="626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ru-RU" sz="2000" i="1" smtClean="0">
                              <a:latin typeface="Cambria Math" panose="02040503050406030204" pitchFamily="18" charset="0"/>
                            </a:rPr>
                          </m:ctrlPr>
                        </m:accPr>
                        <m:e>
                          <m:r>
                            <a:rPr lang="ru-RU" sz="2000" b="0" i="1" smtClean="0">
                              <a:latin typeface="Cambria Math" panose="02040503050406030204" pitchFamily="18" charset="0"/>
                            </a:rPr>
                            <m:t>0</m:t>
                          </m:r>
                          <m:limLow>
                            <m:limLowPr>
                              <m:ctrlPr>
                                <a:rPr lang="en-US" sz="2000" b="0" i="1" smtClean="0">
                                  <a:latin typeface="Cambria Math" panose="02040503050406030204" pitchFamily="18" charset="0"/>
                                </a:rPr>
                              </m:ctrlPr>
                            </m:limLowPr>
                            <m:e>
                              <m:groupChr>
                                <m:groupChrPr>
                                  <m:chr m:val="⏟"/>
                                  <m:ctrlPr>
                                    <a:rPr lang="en-US" sz="2000" b="0" i="1" smtClean="0">
                                      <a:latin typeface="Cambria Math" panose="02040503050406030204" pitchFamily="18" charset="0"/>
                                    </a:rPr>
                                  </m:ctrlPr>
                                </m:groupChrPr>
                                <m:e>
                                  <m:r>
                                    <a:rPr lang="ru-RU" sz="2000" b="0" i="1" smtClean="0">
                                      <a:latin typeface="Cambria Math" panose="02040503050406030204" pitchFamily="18" charset="0"/>
                                    </a:rPr>
                                    <m:t>6.6</m:t>
                                  </m:r>
                                </m:e>
                              </m:groupChr>
                            </m:e>
                            <m:lim>
                              <m:r>
                                <a:rPr lang="ru-RU" sz="2000" b="0" i="1" smtClean="0">
                                  <a:latin typeface="Cambria Math" panose="02040503050406030204" pitchFamily="18" charset="0"/>
                                </a:rPr>
                                <m:t>96</m:t>
                              </m:r>
                            </m:lim>
                          </m:limLow>
                          <m:r>
                            <a:rPr lang="ru-RU" sz="2000" b="0" i="1" smtClean="0">
                              <a:latin typeface="Cambria Math" panose="02040503050406030204" pitchFamily="18" charset="0"/>
                            </a:rPr>
                            <m:t>2040</m:t>
                          </m:r>
                        </m:e>
                      </m:acc>
                    </m:oMath>
                  </m:oMathPara>
                </a14:m>
                <a:endParaRPr lang="ru-RU"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05361" y="5833390"/>
                <a:ext cx="1917010" cy="626069"/>
              </a:xfrm>
              <a:prstGeom prst="rect">
                <a:avLst/>
              </a:prstGeom>
              <a:blipFill rotWithShape="0">
                <a:blip r:embed="rId6"/>
                <a:stretch>
                  <a:fillRect b="-10680"/>
                </a:stretch>
              </a:blipFill>
            </p:spPr>
            <p:txBody>
              <a:bodyPr/>
              <a:lstStyle/>
              <a:p>
                <a:r>
                  <a:rPr lang="ru-RU">
                    <a:noFill/>
                  </a:rPr>
                  <a:t> </a:t>
                </a:r>
              </a:p>
            </p:txBody>
          </p:sp>
        </mc:Fallback>
      </mc:AlternateContent>
      <p:sp>
        <p:nvSpPr>
          <p:cNvPr id="10" name="TextBox 9"/>
          <p:cNvSpPr txBox="1"/>
          <p:nvPr/>
        </p:nvSpPr>
        <p:spPr>
          <a:xfrm>
            <a:off x="2311494" y="4908542"/>
            <a:ext cx="5027090" cy="1938992"/>
          </a:xfrm>
          <a:prstGeom prst="rect">
            <a:avLst/>
          </a:prstGeom>
          <a:noFill/>
        </p:spPr>
        <p:txBody>
          <a:bodyPr wrap="square" rtlCol="0">
            <a:spAutoFit/>
          </a:bodyPr>
          <a:lstStyle/>
          <a:p>
            <a:r>
              <a:rPr lang="ru-RU" sz="2000" dirty="0" smtClean="0"/>
              <a:t>Три нуля в результате разности и 69 нулей в начале </a:t>
            </a:r>
            <a:r>
              <a:rPr lang="en-US" sz="2000" dirty="0" smtClean="0"/>
              <a:t>(*)</a:t>
            </a:r>
            <a:r>
              <a:rPr lang="ru-RU" sz="2000" dirty="0" smtClean="0"/>
              <a:t> дают 72 нуля. Чтобы получить 71 нуль, нужно отнять от 7</a:t>
            </a:r>
            <a:r>
              <a:rPr lang="ru-RU" sz="2000" baseline="30000" dirty="0" smtClean="0"/>
              <a:t>100 </a:t>
            </a:r>
            <a:r>
              <a:rPr lang="ru-RU" sz="2000" dirty="0" smtClean="0"/>
              <a:t>число </a:t>
            </a:r>
            <a:r>
              <a:rPr lang="ru-RU" sz="2000" dirty="0" smtClean="0"/>
              <a:t>5626</a:t>
            </a:r>
            <a:r>
              <a:rPr lang="ru-RU" sz="2000" baseline="-25000" dirty="0" smtClean="0"/>
              <a:t>7 </a:t>
            </a:r>
            <a:r>
              <a:rPr lang="ru-RU" sz="2000" dirty="0" smtClean="0"/>
              <a:t> </a:t>
            </a:r>
            <a:r>
              <a:rPr lang="ru-RU" sz="2000" dirty="0" smtClean="0"/>
              <a:t>= 2029</a:t>
            </a:r>
            <a:r>
              <a:rPr lang="ru-RU" sz="2000" baseline="-25000" dirty="0" smtClean="0"/>
              <a:t>10</a:t>
            </a:r>
            <a:endParaRPr lang="ru-RU" sz="2000" dirty="0" smtClean="0"/>
          </a:p>
          <a:p>
            <a:endParaRPr lang="ru-RU" sz="2000" dirty="0"/>
          </a:p>
          <a:p>
            <a:r>
              <a:rPr lang="ru-RU" sz="2000" dirty="0" smtClean="0"/>
              <a:t>Ответ: 2029</a:t>
            </a:r>
            <a:endParaRPr lang="ru-RU" sz="2000" dirty="0"/>
          </a:p>
        </p:txBody>
      </p:sp>
      <p:pic>
        <p:nvPicPr>
          <p:cNvPr id="11" name="Рисунок 10"/>
          <p:cNvPicPr>
            <a:picLocks noChangeAspect="1"/>
          </p:cNvPicPr>
          <p:nvPr/>
        </p:nvPicPr>
        <p:blipFill>
          <a:blip r:embed="rId7"/>
          <a:stretch>
            <a:fillRect/>
          </a:stretch>
        </p:blipFill>
        <p:spPr>
          <a:xfrm>
            <a:off x="7302790" y="2833150"/>
            <a:ext cx="4673843" cy="3000240"/>
          </a:xfrm>
          <a:prstGeom prst="rect">
            <a:avLst/>
          </a:prstGeom>
        </p:spPr>
      </p:pic>
    </p:spTree>
    <p:extLst>
      <p:ext uri="{BB962C8B-B14F-4D97-AF65-F5344CB8AC3E}">
        <p14:creationId xmlns:p14="http://schemas.microsoft.com/office/powerpoint/2010/main" val="753614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677" y="210353"/>
            <a:ext cx="12051323" cy="2554545"/>
          </a:xfrm>
          <a:prstGeom prst="rect">
            <a:avLst/>
          </a:prstGeom>
        </p:spPr>
        <p:txBody>
          <a:bodyPr wrap="square">
            <a:spAutoFit/>
          </a:bodyPr>
          <a:lstStyle/>
          <a:p>
            <a:r>
              <a:rPr lang="ru-RU" sz="2000" dirty="0" smtClean="0"/>
              <a:t>508)	*(А. Богданов) Арифметическое выражение</a:t>
            </a:r>
          </a:p>
          <a:p>
            <a:r>
              <a:rPr lang="ru-RU" sz="2000" dirty="0" err="1" smtClean="0"/>
              <a:t>SIRIUSp</a:t>
            </a:r>
            <a:r>
              <a:rPr lang="ru-RU" sz="2000" dirty="0" smtClean="0"/>
              <a:t> + </a:t>
            </a:r>
            <a:r>
              <a:rPr lang="ru-RU" sz="2000" dirty="0" err="1" smtClean="0"/>
              <a:t>LYCEUMq</a:t>
            </a:r>
            <a:endParaRPr lang="ru-RU" sz="2000" dirty="0" smtClean="0"/>
          </a:p>
          <a:p>
            <a:r>
              <a:rPr lang="ru-RU" sz="2000" dirty="0" smtClean="0"/>
              <a:t>содержит числа, записанные в системах счисления с основаниями р и q. Заглавные латинские буквы от A до Z обозначают цифры со значениями от 10 до 35 соответственно. Найдите минимальную сумму </a:t>
            </a:r>
            <a:r>
              <a:rPr lang="ru-RU" sz="2000" dirty="0" err="1" smtClean="0"/>
              <a:t>p+q</a:t>
            </a:r>
            <a:r>
              <a:rPr lang="ru-RU" sz="2000" dirty="0" smtClean="0"/>
              <a:t>, при которых значение этого выражения кратно 2025. Запишите в ответе частное от деления значения этого выражения на 2025 в десятичной системе счисления. Примечание: значения p и q могут быть больше, чем 36. </a:t>
            </a:r>
          </a:p>
          <a:p>
            <a:endParaRPr lang="ru-RU" sz="2000" dirty="0"/>
          </a:p>
        </p:txBody>
      </p:sp>
      <p:pic>
        <p:nvPicPr>
          <p:cNvPr id="5" name="Рисунок 4"/>
          <p:cNvPicPr>
            <a:picLocks noChangeAspect="1"/>
          </p:cNvPicPr>
          <p:nvPr/>
        </p:nvPicPr>
        <p:blipFill>
          <a:blip r:embed="rId2"/>
          <a:stretch>
            <a:fillRect/>
          </a:stretch>
        </p:blipFill>
        <p:spPr>
          <a:xfrm>
            <a:off x="140677" y="2549769"/>
            <a:ext cx="1230923" cy="4308231"/>
          </a:xfrm>
          <a:prstGeom prst="rect">
            <a:avLst/>
          </a:prstGeom>
        </p:spPr>
      </p:pic>
      <p:sp>
        <p:nvSpPr>
          <p:cNvPr id="6" name="TextBox 5"/>
          <p:cNvSpPr txBox="1"/>
          <p:nvPr/>
        </p:nvSpPr>
        <p:spPr>
          <a:xfrm>
            <a:off x="1371601" y="2417465"/>
            <a:ext cx="10568354" cy="2246769"/>
          </a:xfrm>
          <a:prstGeom prst="rect">
            <a:avLst/>
          </a:prstGeom>
          <a:noFill/>
        </p:spPr>
        <p:txBody>
          <a:bodyPr wrap="square" rtlCol="0">
            <a:spAutoFit/>
          </a:bodyPr>
          <a:lstStyle/>
          <a:p>
            <a:r>
              <a:rPr lang="ru-RU" sz="2000" dirty="0" smtClean="0"/>
              <a:t>Решение.</a:t>
            </a:r>
          </a:p>
          <a:p>
            <a:r>
              <a:rPr lang="ru-RU" sz="2000" dirty="0" smtClean="0"/>
              <a:t>В первом числе наибольшая цифра </a:t>
            </a:r>
            <a:r>
              <a:rPr lang="en-US" sz="2000" dirty="0" smtClean="0"/>
              <a:t>U</a:t>
            </a:r>
            <a:r>
              <a:rPr lang="ru-RU" sz="2000" dirty="0" smtClean="0"/>
              <a:t> – значение 30. Система счисления </a:t>
            </a:r>
            <a:r>
              <a:rPr lang="en-US" sz="2000" dirty="0" smtClean="0"/>
              <a:t>p</a:t>
            </a:r>
            <a:r>
              <a:rPr lang="ru-RU" sz="2000" dirty="0" smtClean="0"/>
              <a:t> – от 31.</a:t>
            </a:r>
          </a:p>
          <a:p>
            <a:r>
              <a:rPr lang="ru-RU" sz="2000" dirty="0" smtClean="0"/>
              <a:t>Во втором числе наибольшая цифра </a:t>
            </a:r>
            <a:r>
              <a:rPr lang="en-US" sz="2000" dirty="0" smtClean="0"/>
              <a:t>Y</a:t>
            </a:r>
            <a:r>
              <a:rPr lang="ru-RU" sz="2000" dirty="0" smtClean="0"/>
              <a:t> – значение 34. Система счисления </a:t>
            </a:r>
            <a:r>
              <a:rPr lang="en-US" sz="2000" dirty="0" smtClean="0"/>
              <a:t>q</a:t>
            </a:r>
            <a:r>
              <a:rPr lang="ru-RU" sz="2000" dirty="0" smtClean="0"/>
              <a:t> – от 35.</a:t>
            </a:r>
          </a:p>
          <a:p>
            <a:r>
              <a:rPr lang="ru-RU" sz="2000" dirty="0" smtClean="0"/>
              <a:t>Запишем числа в развернутом виде и найдем сумму.</a:t>
            </a:r>
          </a:p>
          <a:p>
            <a:r>
              <a:rPr lang="ru-RU" sz="2000" dirty="0" smtClean="0"/>
              <a:t>Если значение выражения кратно 2025, занесем в список </a:t>
            </a:r>
            <a:r>
              <a:rPr lang="en-US" sz="2000" dirty="0" err="1" smtClean="0"/>
              <a:t>ans</a:t>
            </a:r>
            <a:r>
              <a:rPr lang="ru-RU" sz="2000" dirty="0" smtClean="0"/>
              <a:t> сумму </a:t>
            </a:r>
            <a:r>
              <a:rPr lang="en-US" sz="2000" dirty="0" err="1" smtClean="0"/>
              <a:t>p+q</a:t>
            </a:r>
            <a:r>
              <a:rPr lang="en-US" sz="2000" dirty="0" smtClean="0"/>
              <a:t> </a:t>
            </a:r>
            <a:r>
              <a:rPr lang="ru-RU" sz="2000" dirty="0" smtClean="0"/>
              <a:t>и частное от деления .</a:t>
            </a:r>
          </a:p>
          <a:p>
            <a:endParaRPr lang="ru-RU" sz="2000" dirty="0"/>
          </a:p>
        </p:txBody>
      </p:sp>
      <p:pic>
        <p:nvPicPr>
          <p:cNvPr id="7" name="Рисунок 6"/>
          <p:cNvPicPr>
            <a:picLocks noChangeAspect="1"/>
          </p:cNvPicPr>
          <p:nvPr/>
        </p:nvPicPr>
        <p:blipFill>
          <a:blip r:embed="rId3"/>
          <a:stretch>
            <a:fillRect/>
          </a:stretch>
        </p:blipFill>
        <p:spPr>
          <a:xfrm>
            <a:off x="1717236" y="4383865"/>
            <a:ext cx="8898203" cy="2474135"/>
          </a:xfrm>
          <a:prstGeom prst="rect">
            <a:avLst/>
          </a:prstGeom>
        </p:spPr>
      </p:pic>
    </p:spTree>
    <p:extLst>
      <p:ext uri="{BB962C8B-B14F-4D97-AF65-F5344CB8AC3E}">
        <p14:creationId xmlns:p14="http://schemas.microsoft.com/office/powerpoint/2010/main" val="1314350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588" y="1123837"/>
            <a:ext cx="3422541" cy="4601183"/>
          </a:xfrm>
        </p:spPr>
        <p:txBody>
          <a:bodyPr/>
          <a:lstStyle/>
          <a:p>
            <a:r>
              <a:rPr lang="ru-RU" dirty="0" smtClean="0"/>
              <a:t>Тематический раздел «</a:t>
            </a:r>
            <a:r>
              <a:rPr lang="ru-RU" dirty="0"/>
              <a:t>Теоретические основы информатики</a:t>
            </a:r>
            <a:r>
              <a:rPr lang="ru-RU" dirty="0" smtClean="0"/>
              <a:t>» </a:t>
            </a:r>
            <a:endParaRPr lang="ru-RU" dirty="0"/>
          </a:p>
        </p:txBody>
      </p:sp>
      <p:sp>
        <p:nvSpPr>
          <p:cNvPr id="24" name="Прямоугольник 23"/>
          <p:cNvSpPr/>
          <p:nvPr/>
        </p:nvSpPr>
        <p:spPr>
          <a:xfrm>
            <a:off x="3862386" y="111389"/>
            <a:ext cx="3630481"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Спецификация КИМ ЕГЭ 2025 г.</a:t>
            </a:r>
          </a:p>
        </p:txBody>
      </p:sp>
      <p:pic>
        <p:nvPicPr>
          <p:cNvPr id="5" name="Рисунок 4"/>
          <p:cNvPicPr>
            <a:picLocks noChangeAspect="1"/>
          </p:cNvPicPr>
          <p:nvPr/>
        </p:nvPicPr>
        <p:blipFill>
          <a:blip r:embed="rId2"/>
          <a:stretch>
            <a:fillRect/>
          </a:stretch>
        </p:blipFill>
        <p:spPr>
          <a:xfrm>
            <a:off x="3831090" y="527772"/>
            <a:ext cx="7559695" cy="1652159"/>
          </a:xfrm>
          <a:prstGeom prst="rect">
            <a:avLst/>
          </a:prstGeom>
        </p:spPr>
      </p:pic>
      <p:pic>
        <p:nvPicPr>
          <p:cNvPr id="3" name="Рисунок 2"/>
          <p:cNvPicPr>
            <a:picLocks noChangeAspect="1"/>
          </p:cNvPicPr>
          <p:nvPr/>
        </p:nvPicPr>
        <p:blipFill>
          <a:blip r:embed="rId3"/>
          <a:stretch>
            <a:fillRect/>
          </a:stretch>
        </p:blipFill>
        <p:spPr>
          <a:xfrm>
            <a:off x="3831089" y="2156003"/>
            <a:ext cx="7560000" cy="696774"/>
          </a:xfrm>
          <a:prstGeom prst="rect">
            <a:avLst/>
          </a:prstGeom>
        </p:spPr>
      </p:pic>
      <p:pic>
        <p:nvPicPr>
          <p:cNvPr id="4" name="Рисунок 3"/>
          <p:cNvPicPr>
            <a:picLocks noChangeAspect="1"/>
          </p:cNvPicPr>
          <p:nvPr/>
        </p:nvPicPr>
        <p:blipFill>
          <a:blip r:embed="rId4"/>
          <a:stretch>
            <a:fillRect/>
          </a:stretch>
        </p:blipFill>
        <p:spPr>
          <a:xfrm>
            <a:off x="3831087" y="2786417"/>
            <a:ext cx="7560000" cy="1126452"/>
          </a:xfrm>
          <a:prstGeom prst="rect">
            <a:avLst/>
          </a:prstGeom>
        </p:spPr>
      </p:pic>
      <p:pic>
        <p:nvPicPr>
          <p:cNvPr id="7" name="Рисунок 6"/>
          <p:cNvPicPr>
            <a:picLocks noChangeAspect="1"/>
          </p:cNvPicPr>
          <p:nvPr/>
        </p:nvPicPr>
        <p:blipFill>
          <a:blip r:embed="rId5"/>
          <a:stretch>
            <a:fillRect/>
          </a:stretch>
        </p:blipFill>
        <p:spPr>
          <a:xfrm>
            <a:off x="3814753" y="3876946"/>
            <a:ext cx="7576031" cy="2149642"/>
          </a:xfrm>
          <a:prstGeom prst="rect">
            <a:avLst/>
          </a:prstGeom>
        </p:spPr>
      </p:pic>
    </p:spTree>
    <p:extLst>
      <p:ext uri="{BB962C8B-B14F-4D97-AF65-F5344CB8AC3E}">
        <p14:creationId xmlns:p14="http://schemas.microsoft.com/office/powerpoint/2010/main" val="1029889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6700" y="203538"/>
            <a:ext cx="11506200" cy="1631216"/>
          </a:xfrm>
          <a:prstGeom prst="rect">
            <a:avLst/>
          </a:prstGeom>
        </p:spPr>
        <p:txBody>
          <a:bodyPr wrap="square">
            <a:spAutoFit/>
          </a:bodyPr>
          <a:lstStyle/>
          <a:p>
            <a:r>
              <a:rPr lang="ru-RU" sz="2000" dirty="0" smtClean="0"/>
              <a:t>507)	*(О. Лысенков) Значение арифметического выражения</a:t>
            </a:r>
          </a:p>
          <a:p>
            <a:r>
              <a:rPr lang="ru-RU" sz="2000" dirty="0" smtClean="0"/>
              <a:t>3⋅4</a:t>
            </a:r>
            <a:r>
              <a:rPr lang="ru-RU" sz="2000" baseline="30000" dirty="0" smtClean="0"/>
              <a:t>233</a:t>
            </a:r>
            <a:r>
              <a:rPr lang="ru-RU" sz="2000" dirty="0" smtClean="0"/>
              <a:t> + 2⋅8</a:t>
            </a:r>
            <a:r>
              <a:rPr lang="ru-RU" sz="2000" baseline="30000" dirty="0" smtClean="0"/>
              <a:t>10</a:t>
            </a:r>
            <a:r>
              <a:rPr lang="ru-RU" sz="2000" dirty="0" smtClean="0"/>
              <a:t> + 321 − x,</a:t>
            </a:r>
          </a:p>
          <a:p>
            <a:r>
              <a:rPr lang="ru-RU" sz="2000" dirty="0" smtClean="0"/>
              <a:t>где x – натуральное число, записали в системе счисления с основанием 8. Найдите значение x, при котором значение выражения положительно и сумма значений цифр в этой записи наибольшая. </a:t>
            </a:r>
            <a:endParaRPr lang="ru-RU" sz="2000" dirty="0"/>
          </a:p>
        </p:txBody>
      </p:sp>
      <p:sp>
        <p:nvSpPr>
          <p:cNvPr id="4" name="TextBox 3"/>
          <p:cNvSpPr txBox="1"/>
          <p:nvPr/>
        </p:nvSpPr>
        <p:spPr>
          <a:xfrm>
            <a:off x="482598" y="1808721"/>
            <a:ext cx="7654981" cy="1015663"/>
          </a:xfrm>
          <a:prstGeom prst="rect">
            <a:avLst/>
          </a:prstGeom>
          <a:noFill/>
        </p:spPr>
        <p:txBody>
          <a:bodyPr wrap="none" rtlCol="0">
            <a:spAutoFit/>
          </a:bodyPr>
          <a:lstStyle/>
          <a:p>
            <a:r>
              <a:rPr lang="ru-RU" sz="2000" dirty="0" smtClean="0"/>
              <a:t>Решение.</a:t>
            </a:r>
          </a:p>
          <a:p>
            <a:r>
              <a:rPr lang="ru-RU" sz="2000" dirty="0" smtClean="0"/>
              <a:t>Найдем число 3⋅4</a:t>
            </a:r>
            <a:r>
              <a:rPr lang="ru-RU" sz="2000" baseline="30000" dirty="0" smtClean="0"/>
              <a:t>233</a:t>
            </a:r>
            <a:r>
              <a:rPr lang="ru-RU" sz="2000" dirty="0" smtClean="0"/>
              <a:t> + 2⋅8</a:t>
            </a:r>
            <a:r>
              <a:rPr lang="ru-RU" sz="2000" baseline="30000" dirty="0" smtClean="0"/>
              <a:t>10</a:t>
            </a:r>
            <a:r>
              <a:rPr lang="ru-RU" sz="2000" dirty="0" smtClean="0"/>
              <a:t> + 321 в 8-чной системе счисления:</a:t>
            </a:r>
          </a:p>
          <a:p>
            <a:endParaRPr lang="ru-RU" sz="2000" dirty="0"/>
          </a:p>
        </p:txBody>
      </p:sp>
      <p:pic>
        <p:nvPicPr>
          <p:cNvPr id="5" name="Рисунок 4"/>
          <p:cNvPicPr>
            <a:picLocks noChangeAspect="1"/>
          </p:cNvPicPr>
          <p:nvPr/>
        </p:nvPicPr>
        <p:blipFill>
          <a:blip r:embed="rId2"/>
          <a:stretch>
            <a:fillRect/>
          </a:stretch>
        </p:blipFill>
        <p:spPr>
          <a:xfrm>
            <a:off x="482598" y="2645766"/>
            <a:ext cx="10420167" cy="2144713"/>
          </a:xfrm>
          <a:prstGeom prst="rect">
            <a:avLst/>
          </a:prstGeom>
        </p:spPr>
      </p:pic>
      <p:sp>
        <p:nvSpPr>
          <p:cNvPr id="6" name="TextBox 5"/>
          <p:cNvSpPr txBox="1"/>
          <p:nvPr/>
        </p:nvSpPr>
        <p:spPr>
          <a:xfrm>
            <a:off x="482598" y="4966139"/>
            <a:ext cx="9789347" cy="707886"/>
          </a:xfrm>
          <a:prstGeom prst="rect">
            <a:avLst/>
          </a:prstGeom>
          <a:noFill/>
        </p:spPr>
        <p:txBody>
          <a:bodyPr wrap="none" rtlCol="0">
            <a:spAutoFit/>
          </a:bodyPr>
          <a:lstStyle/>
          <a:p>
            <a:r>
              <a:rPr lang="ru-RU" sz="2000" dirty="0" smtClean="0"/>
              <a:t>Чтобы сумма цифр выражения была наибольшей, нужно вычесть 20000000502</a:t>
            </a:r>
            <a:r>
              <a:rPr lang="ru-RU" sz="2000" baseline="-25000" dirty="0" smtClean="0"/>
              <a:t>8</a:t>
            </a:r>
          </a:p>
          <a:p>
            <a:r>
              <a:rPr lang="ru-RU" sz="2000" dirty="0" smtClean="0"/>
              <a:t>В десятичной системе счисления это число </a:t>
            </a:r>
            <a:endParaRPr lang="ru-RU" sz="2000" dirty="0"/>
          </a:p>
        </p:txBody>
      </p:sp>
      <p:pic>
        <p:nvPicPr>
          <p:cNvPr id="7" name="Рисунок 6"/>
          <p:cNvPicPr>
            <a:picLocks noChangeAspect="1"/>
          </p:cNvPicPr>
          <p:nvPr/>
        </p:nvPicPr>
        <p:blipFill>
          <a:blip r:embed="rId3"/>
          <a:stretch>
            <a:fillRect/>
          </a:stretch>
        </p:blipFill>
        <p:spPr>
          <a:xfrm>
            <a:off x="482598" y="5849685"/>
            <a:ext cx="3380354" cy="673576"/>
          </a:xfrm>
          <a:prstGeom prst="rect">
            <a:avLst/>
          </a:prstGeom>
        </p:spPr>
      </p:pic>
    </p:spTree>
    <p:extLst>
      <p:ext uri="{BB962C8B-B14F-4D97-AF65-F5344CB8AC3E}">
        <p14:creationId xmlns:p14="http://schemas.microsoft.com/office/powerpoint/2010/main" val="2195411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900" y="204738"/>
            <a:ext cx="11722100" cy="1631216"/>
          </a:xfrm>
          <a:prstGeom prst="rect">
            <a:avLst/>
          </a:prstGeom>
        </p:spPr>
        <p:txBody>
          <a:bodyPr wrap="square">
            <a:spAutoFit/>
          </a:bodyPr>
          <a:lstStyle/>
          <a:p>
            <a:r>
              <a:rPr lang="ru-RU" sz="2000" dirty="0" smtClean="0"/>
              <a:t>506)	*В системе счисления с основанием p выполняется равенство </a:t>
            </a:r>
          </a:p>
          <a:p>
            <a:r>
              <a:rPr lang="ru-RU" sz="2000" dirty="0" smtClean="0"/>
              <a:t>y07x + wy9z = </a:t>
            </a:r>
            <a:r>
              <a:rPr lang="ru-RU" sz="2000" dirty="0" err="1" smtClean="0"/>
              <a:t>zxyxy</a:t>
            </a:r>
            <a:r>
              <a:rPr lang="ru-RU" sz="2000" dirty="0" smtClean="0"/>
              <a:t> .</a:t>
            </a:r>
          </a:p>
          <a:p>
            <a:r>
              <a:rPr lang="ru-RU" sz="2000" dirty="0" smtClean="0"/>
              <a:t>Буквами x, y, z и w обозначены некоторые цифры из алфавита системы счисления с основанием p, все эти цифры различные. Определите наименьшее возможное значение p и вычислите </a:t>
            </a:r>
            <a:r>
              <a:rPr lang="ru-RU" sz="2000" dirty="0" err="1" smtClean="0"/>
              <a:t>xyzw</a:t>
            </a:r>
            <a:r>
              <a:rPr lang="ru-RU" sz="2000" baseline="-25000" dirty="0" err="1" smtClean="0"/>
              <a:t>p</a:t>
            </a:r>
            <a:r>
              <a:rPr lang="ru-RU" sz="2000" dirty="0" smtClean="0"/>
              <a:t>; запишите в ответе десятичное значение этого числа.</a:t>
            </a:r>
            <a:endParaRPr lang="ru-RU" sz="2000" dirty="0"/>
          </a:p>
        </p:txBody>
      </p:sp>
      <p:sp>
        <p:nvSpPr>
          <p:cNvPr id="3" name="TextBox 2"/>
          <p:cNvSpPr txBox="1"/>
          <p:nvPr/>
        </p:nvSpPr>
        <p:spPr>
          <a:xfrm>
            <a:off x="215900" y="2077420"/>
            <a:ext cx="8351838" cy="1015663"/>
          </a:xfrm>
          <a:prstGeom prst="rect">
            <a:avLst/>
          </a:prstGeom>
          <a:noFill/>
        </p:spPr>
        <p:txBody>
          <a:bodyPr wrap="none" rtlCol="0">
            <a:spAutoFit/>
          </a:bodyPr>
          <a:lstStyle/>
          <a:p>
            <a:r>
              <a:rPr lang="ru-RU" sz="2000" dirty="0" smtClean="0"/>
              <a:t>Решение.</a:t>
            </a:r>
          </a:p>
          <a:p>
            <a:r>
              <a:rPr lang="ru-RU" sz="2000" dirty="0" smtClean="0"/>
              <a:t>В составе чисел есть цифра 9, значит система счисления </a:t>
            </a:r>
            <a:r>
              <a:rPr lang="en-US" sz="2000" dirty="0" smtClean="0"/>
              <a:t>p &gt; 9.</a:t>
            </a:r>
          </a:p>
          <a:p>
            <a:r>
              <a:rPr lang="ru-RU" sz="2000" dirty="0" smtClean="0"/>
              <a:t>С цифр </a:t>
            </a:r>
            <a:r>
              <a:rPr lang="en-US" sz="2000" dirty="0" smtClean="0"/>
              <a:t>y, w, z </a:t>
            </a:r>
            <a:r>
              <a:rPr lang="ru-RU" sz="2000" dirty="0" smtClean="0"/>
              <a:t>начинаются числа, значит они не могут быть равны 0.</a:t>
            </a:r>
            <a:endParaRPr lang="ru-RU" sz="2000" dirty="0"/>
          </a:p>
        </p:txBody>
      </p:sp>
      <p:pic>
        <p:nvPicPr>
          <p:cNvPr id="4" name="Рисунок 3"/>
          <p:cNvPicPr>
            <a:picLocks noChangeAspect="1"/>
          </p:cNvPicPr>
          <p:nvPr/>
        </p:nvPicPr>
        <p:blipFill>
          <a:blip r:embed="rId2"/>
          <a:stretch>
            <a:fillRect/>
          </a:stretch>
        </p:blipFill>
        <p:spPr>
          <a:xfrm>
            <a:off x="215900" y="3244165"/>
            <a:ext cx="11233904" cy="2915335"/>
          </a:xfrm>
          <a:prstGeom prst="rect">
            <a:avLst/>
          </a:prstGeom>
        </p:spPr>
      </p:pic>
      <p:sp>
        <p:nvSpPr>
          <p:cNvPr id="5" name="TextBox 4"/>
          <p:cNvSpPr txBox="1"/>
          <p:nvPr/>
        </p:nvSpPr>
        <p:spPr>
          <a:xfrm>
            <a:off x="215900" y="6310582"/>
            <a:ext cx="1863011" cy="400110"/>
          </a:xfrm>
          <a:prstGeom prst="rect">
            <a:avLst/>
          </a:prstGeom>
          <a:noFill/>
        </p:spPr>
        <p:txBody>
          <a:bodyPr wrap="none" rtlCol="0">
            <a:spAutoFit/>
          </a:bodyPr>
          <a:lstStyle/>
          <a:p>
            <a:r>
              <a:rPr lang="ru-RU" sz="2000" dirty="0" smtClean="0"/>
              <a:t>Ответ: 115918</a:t>
            </a:r>
            <a:endParaRPr lang="ru-RU" sz="2000" dirty="0"/>
          </a:p>
        </p:txBody>
      </p:sp>
    </p:spTree>
    <p:extLst>
      <p:ext uri="{BB962C8B-B14F-4D97-AF65-F5344CB8AC3E}">
        <p14:creationId xmlns:p14="http://schemas.microsoft.com/office/powerpoint/2010/main" val="3438128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a:t>
            </a:r>
            <a:r>
              <a:rPr lang="en-US" dirty="0" smtClean="0"/>
              <a:t>15</a:t>
            </a:r>
            <a:r>
              <a:rPr lang="ru-RU" dirty="0" smtClean="0"/>
              <a:t/>
            </a:r>
            <a:br>
              <a:rPr lang="ru-RU" dirty="0" smtClean="0"/>
            </a:br>
            <a:r>
              <a:rPr lang="ru-RU" dirty="0"/>
              <a:t>проверяет </a:t>
            </a:r>
            <a:r>
              <a:rPr lang="ru-RU" dirty="0" smtClean="0"/>
              <a:t>знание </a:t>
            </a:r>
            <a:r>
              <a:rPr lang="ru-RU" dirty="0"/>
              <a:t>основных </a:t>
            </a:r>
            <a:r>
              <a:rPr lang="ru-RU" dirty="0" smtClean="0"/>
              <a:t>понятий </a:t>
            </a:r>
            <a:r>
              <a:rPr lang="ru-RU" dirty="0"/>
              <a:t>и законов </a:t>
            </a:r>
            <a:r>
              <a:rPr lang="ru-RU" sz="2500" dirty="0" smtClean="0"/>
              <a:t>математической</a:t>
            </a:r>
            <a:r>
              <a:rPr lang="ru-RU" dirty="0" smtClean="0"/>
              <a:t> </a:t>
            </a:r>
            <a:r>
              <a:rPr lang="ru-RU" dirty="0"/>
              <a:t>логики</a:t>
            </a:r>
          </a:p>
        </p:txBody>
      </p:sp>
      <mc:AlternateContent xmlns:mc="http://schemas.openxmlformats.org/markup-compatibility/2006" xmlns:a14="http://schemas.microsoft.com/office/drawing/2010/main">
        <mc:Choice Requires="a14">
          <p:sp>
            <p:nvSpPr>
              <p:cNvPr id="4" name="Прямоугольник 3"/>
              <p:cNvSpPr/>
              <p:nvPr/>
            </p:nvSpPr>
            <p:spPr>
              <a:xfrm>
                <a:off x="3258584" y="1123837"/>
                <a:ext cx="8208000" cy="2901948"/>
              </a:xfrm>
              <a:prstGeom prst="rect">
                <a:avLst/>
              </a:prstGeom>
            </p:spPr>
            <p:txBody>
              <a:bodyPr wrap="square">
                <a:spAutoFit/>
              </a:bodyPr>
              <a:lstStyle/>
              <a:p>
                <a:r>
                  <a:rPr lang="ru-RU" sz="2000" b="1" dirty="0" smtClean="0"/>
                  <a:t>Пример задания.</a:t>
                </a:r>
                <a:r>
                  <a:rPr lang="ru-RU" sz="2000" dirty="0" smtClean="0"/>
                  <a:t> На числовой прямой даны два отрезка </a:t>
                </a:r>
                <a:br>
                  <a:rPr lang="ru-RU" sz="2000" dirty="0" smtClean="0"/>
                </a:br>
                <a:r>
                  <a:rPr lang="en-US" sz="2000" dirty="0" smtClean="0"/>
                  <a:t>P = [17, 58]</a:t>
                </a:r>
                <a:r>
                  <a:rPr lang="ru-RU" sz="2000" dirty="0" smtClean="0"/>
                  <a:t> и </a:t>
                </a:r>
                <a:r>
                  <a:rPr lang="en-US" sz="2000" dirty="0" smtClean="0"/>
                  <a:t>Q = [29, 80]</a:t>
                </a:r>
                <a:r>
                  <a:rPr lang="ru-RU" sz="2000" dirty="0" smtClean="0"/>
                  <a:t>. Укажите наименьшую возможную длину такого отрезка А, для которого логическое выражение</a:t>
                </a:r>
              </a:p>
              <a:p>
                <a:pPr/>
                <a14:m>
                  <m:oMathPara xmlns:m="http://schemas.openxmlformats.org/officeDocument/2006/math">
                    <m:oMathParaPr>
                      <m:jc m:val="centerGroup"/>
                    </m:oMathParaPr>
                    <m:oMath xmlns:m="http://schemas.openxmlformats.org/officeDocument/2006/math">
                      <m:d>
                        <m:dPr>
                          <m:ctrlPr>
                            <a:rPr lang="ru-RU"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𝑄</m:t>
                              </m:r>
                            </m:e>
                          </m:d>
                          <m:r>
                            <a:rPr lang="en-US" sz="2000" b="0" i="1" smtClean="0">
                              <a:latin typeface="Cambria Math" panose="02040503050406030204" pitchFamily="18" charset="0"/>
                              <a:ea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e>
                          </m:d>
                        </m:e>
                      </m:d>
                      <m:r>
                        <a:rPr lang="en-US" sz="2000" b="0" i="1" smtClean="0">
                          <a:latin typeface="Cambria Math" panose="02040503050406030204" pitchFamily="18" charset="0"/>
                          <a:ea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𝑃</m:t>
                          </m:r>
                        </m:e>
                      </m:d>
                      <m:r>
                        <a:rPr lang="en-US" sz="2000" b="0" i="1" smtClean="0">
                          <a:latin typeface="Cambria Math" panose="02040503050406030204" pitchFamily="18" charset="0"/>
                          <a:ea typeface="Cambria Math" panose="02040503050406030204" pitchFamily="18" charset="0"/>
                        </a:rPr>
                        <m:t>)</m:t>
                      </m:r>
                    </m:oMath>
                  </m:oMathPara>
                </a14:m>
                <a:endParaRPr lang="ru-RU" sz="2000" dirty="0"/>
              </a:p>
              <a:p>
                <a:r>
                  <a:rPr lang="ru-RU" sz="2000" dirty="0" smtClean="0"/>
                  <a:t>истинно (т.е. принимает значение 1) при любых переменных х.</a:t>
                </a:r>
              </a:p>
              <a:p>
                <a:endParaRPr lang="ru-RU" sz="2000" dirty="0" smtClean="0"/>
              </a:p>
              <a:p>
                <a:r>
                  <a:rPr lang="ru-RU" sz="2000" b="1" dirty="0" smtClean="0"/>
                  <a:t>Типичные </a:t>
                </a:r>
                <a:r>
                  <a:rPr lang="ru-RU" sz="2000" b="1" dirty="0"/>
                  <a:t>ошибки</a:t>
                </a:r>
                <a:r>
                  <a:rPr lang="ru-RU" sz="2000" b="1" dirty="0" smtClean="0"/>
                  <a:t>:</a:t>
                </a:r>
                <a:r>
                  <a:rPr lang="en-US" sz="2000" b="1" dirty="0" smtClean="0"/>
                  <a:t> </a:t>
                </a:r>
                <a:r>
                  <a:rPr lang="ru-RU" sz="2000" dirty="0" smtClean="0"/>
                  <a:t>неверно раскрытая импликация, ошибки в преобразовании </a:t>
                </a:r>
                <a:r>
                  <a:rPr lang="ru-RU" sz="2000" dirty="0"/>
                  <a:t>выражения, </a:t>
                </a:r>
                <a:r>
                  <a:rPr lang="ru-RU" sz="2000" dirty="0" smtClean="0"/>
                  <a:t>неверная интерпретация графического изображения числовых отрезков.</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258584" y="1123837"/>
                <a:ext cx="8208000" cy="2901948"/>
              </a:xfrm>
              <a:prstGeom prst="rect">
                <a:avLst/>
              </a:prstGeom>
              <a:blipFill rotWithShape="0">
                <a:blip r:embed="rId2"/>
                <a:stretch>
                  <a:fillRect l="-817" t="-840" b="-2941"/>
                </a:stretch>
              </a:blipFill>
            </p:spPr>
            <p:txBody>
              <a:bodyPr/>
              <a:lstStyle/>
              <a:p>
                <a:r>
                  <a:rPr lang="ru-RU">
                    <a:noFill/>
                  </a:rPr>
                  <a:t> </a:t>
                </a:r>
              </a:p>
            </p:txBody>
          </p:sp>
        </mc:Fallback>
      </mc:AlternateContent>
    </p:spTree>
    <p:extLst>
      <p:ext uri="{BB962C8B-B14F-4D97-AF65-F5344CB8AC3E}">
        <p14:creationId xmlns:p14="http://schemas.microsoft.com/office/powerpoint/2010/main" val="1188923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21334" y="0"/>
            <a:ext cx="9949331" cy="6858000"/>
          </a:xfrm>
          <a:prstGeom prst="rect">
            <a:avLst/>
          </a:prstGeom>
        </p:spPr>
      </p:pic>
    </p:spTree>
    <p:extLst>
      <p:ext uri="{BB962C8B-B14F-4D97-AF65-F5344CB8AC3E}">
        <p14:creationId xmlns:p14="http://schemas.microsoft.com/office/powerpoint/2010/main" val="1583873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86869" y="210110"/>
            <a:ext cx="9739880" cy="2271078"/>
          </a:xfrm>
          <a:prstGeom prst="rect">
            <a:avLst/>
          </a:prstGeom>
        </p:spPr>
      </p:pic>
      <mc:AlternateContent xmlns:mc="http://schemas.openxmlformats.org/markup-compatibility/2006" xmlns:a14="http://schemas.microsoft.com/office/drawing/2010/main">
        <mc:Choice Requires="a14">
          <p:sp>
            <p:nvSpPr>
              <p:cNvPr id="4" name="Прямоугольник 3"/>
              <p:cNvSpPr/>
              <p:nvPr/>
            </p:nvSpPr>
            <p:spPr>
              <a:xfrm>
                <a:off x="286869" y="2849992"/>
                <a:ext cx="11582402" cy="4004814"/>
              </a:xfrm>
              <a:prstGeom prst="rect">
                <a:avLst/>
              </a:prstGeom>
            </p:spPr>
            <p:txBody>
              <a:bodyPr wrap="square">
                <a:spAutoFit/>
              </a:bodyPr>
              <a:lstStyle/>
              <a:p>
                <a:r>
                  <a:rPr lang="ru-RU" sz="2000" dirty="0" smtClean="0"/>
                  <a:t>Решение.</a:t>
                </a:r>
              </a:p>
              <a:p>
                <a:endParaRPr lang="ru-RU" sz="2000" dirty="0" smtClean="0"/>
              </a:p>
              <a:p>
                <a:r>
                  <a:rPr lang="ru-RU" sz="2000" dirty="0" smtClean="0"/>
                  <a:t>Введем обозначения: </a:t>
                </a:r>
                <a:r>
                  <a:rPr lang="en-US" sz="2000" dirty="0" smtClean="0"/>
                  <a:t>P = </a:t>
                </a:r>
                <a14:m>
                  <m:oMath xmlns:m="http://schemas.openxmlformats.org/officeDocument/2006/math">
                    <m:r>
                      <m:rPr>
                        <m:sty m:val="p"/>
                      </m:rPr>
                      <a:rPr lang="en-US" sz="2000" i="0">
                        <a:latin typeface="Cambria Math" panose="02040503050406030204" pitchFamily="18" charset="0"/>
                      </a:rPr>
                      <m:t>x</m:t>
                    </m:r>
                    <m:r>
                      <a:rPr lang="en-US" sz="2000" i="0">
                        <a:latin typeface="Cambria Math" panose="02040503050406030204" pitchFamily="18" charset="0"/>
                        <a:ea typeface="Cambria Math" panose="02040503050406030204" pitchFamily="18" charset="0"/>
                      </a:rPr>
                      <m:t>∈</m:t>
                    </m:r>
                    <m:r>
                      <m:rPr>
                        <m:sty m:val="p"/>
                      </m:rPr>
                      <a:rPr lang="en-US" sz="2000" i="0">
                        <a:latin typeface="Cambria Math" panose="02040503050406030204" pitchFamily="18" charset="0"/>
                        <a:ea typeface="Cambria Math" panose="02040503050406030204" pitchFamily="18" charset="0"/>
                      </a:rPr>
                      <m:t>P</m:t>
                    </m:r>
                  </m:oMath>
                </a14:m>
                <a:r>
                  <a:rPr lang="en-US" sz="2000" dirty="0" smtClean="0"/>
                  <a:t>, Q = </a:t>
                </a:r>
                <a14:m>
                  <m:oMath xmlns:m="http://schemas.openxmlformats.org/officeDocument/2006/math">
                    <m:r>
                      <m:rPr>
                        <m:sty m:val="p"/>
                      </m:rPr>
                      <a:rPr lang="en-US" sz="2000" i="0">
                        <a:latin typeface="Cambria Math" panose="02040503050406030204" pitchFamily="18" charset="0"/>
                        <a:ea typeface="Cambria Math" panose="02040503050406030204" pitchFamily="18" charset="0"/>
                      </a:rPr>
                      <m:t>x</m:t>
                    </m:r>
                    <m:r>
                      <a:rPr lang="en-US" sz="2000" i="0">
                        <a:latin typeface="Cambria Math" panose="02040503050406030204" pitchFamily="18" charset="0"/>
                        <a:ea typeface="Cambria Math" panose="02040503050406030204" pitchFamily="18" charset="0"/>
                      </a:rPr>
                      <m:t> ∈</m:t>
                    </m:r>
                    <m:r>
                      <m:rPr>
                        <m:sty m:val="p"/>
                      </m:rPr>
                      <a:rPr lang="en-US" sz="2000" i="0">
                        <a:latin typeface="Cambria Math" panose="02040503050406030204" pitchFamily="18" charset="0"/>
                        <a:ea typeface="Cambria Math" panose="02040503050406030204" pitchFamily="18" charset="0"/>
                      </a:rPr>
                      <m:t>Q</m:t>
                    </m:r>
                  </m:oMath>
                </a14:m>
                <a:r>
                  <a:rPr lang="en-US" sz="2000" dirty="0" smtClean="0"/>
                  <a:t>, A = </a:t>
                </a:r>
                <a14:m>
                  <m:oMath xmlns:m="http://schemas.openxmlformats.org/officeDocument/2006/math">
                    <m:r>
                      <m:rPr>
                        <m:sty m:val="p"/>
                      </m:rPr>
                      <a:rPr lang="en-US" sz="2000" i="0">
                        <a:latin typeface="Cambria Math" panose="02040503050406030204" pitchFamily="18" charset="0"/>
                        <a:ea typeface="Cambria Math" panose="02040503050406030204" pitchFamily="18" charset="0"/>
                      </a:rPr>
                      <m:t>x</m:t>
                    </m:r>
                    <m:r>
                      <a:rPr lang="en-US" sz="2000" i="0">
                        <a:latin typeface="Cambria Math" panose="02040503050406030204" pitchFamily="18" charset="0"/>
                        <a:ea typeface="Cambria Math" panose="02040503050406030204" pitchFamily="18" charset="0"/>
                      </a:rPr>
                      <m:t> ∈</m:t>
                    </m:r>
                    <m:r>
                      <m:rPr>
                        <m:sty m:val="p"/>
                      </m:rPr>
                      <a:rPr lang="en-US" sz="2000" i="0">
                        <a:latin typeface="Cambria Math" panose="02040503050406030204" pitchFamily="18" charset="0"/>
                        <a:ea typeface="Cambria Math" panose="02040503050406030204" pitchFamily="18" charset="0"/>
                      </a:rPr>
                      <m:t>A</m:t>
                    </m:r>
                  </m:oMath>
                </a14:m>
                <a:r>
                  <a:rPr lang="ru-RU" sz="2000" dirty="0" smtClean="0"/>
                  <a:t>. </a:t>
                </a:r>
              </a:p>
              <a:p>
                <a:r>
                  <a:rPr lang="ru-RU" sz="2000" dirty="0" smtClean="0"/>
                  <a:t>Перепишем условие с  учетом введенных обозначений.</a:t>
                </a:r>
              </a:p>
              <a:p>
                <a14:m>
                  <m:oMath xmlns:m="http://schemas.openxmlformats.org/officeDocument/2006/math">
                    <m:d>
                      <m:dPr>
                        <m:ctrlPr>
                          <a:rPr lang="ru-RU" sz="2000" i="1">
                            <a:latin typeface="Cambria Math" panose="02040503050406030204" pitchFamily="18" charset="0"/>
                          </a:rPr>
                        </m:ctrlPr>
                      </m:dPr>
                      <m:e>
                        <m:r>
                          <m:rPr>
                            <m:sty m:val="p"/>
                          </m:rPr>
                          <a:rPr lang="en-US" sz="2000" i="0">
                            <a:latin typeface="Cambria Math" panose="02040503050406030204" pitchFamily="18" charset="0"/>
                          </a:rPr>
                          <m:t>x</m:t>
                        </m:r>
                        <m:r>
                          <a:rPr lang="en-US" sz="2000" i="0">
                            <a:latin typeface="Cambria Math" panose="02040503050406030204" pitchFamily="18" charset="0"/>
                            <a:ea typeface="Cambria Math" panose="02040503050406030204" pitchFamily="18" charset="0"/>
                          </a:rPr>
                          <m:t>∈</m:t>
                        </m:r>
                        <m:r>
                          <m:rPr>
                            <m:sty m:val="p"/>
                          </m:rPr>
                          <a:rPr lang="en-US" sz="2000" i="0">
                            <a:latin typeface="Cambria Math" panose="02040503050406030204" pitchFamily="18" charset="0"/>
                            <a:ea typeface="Cambria Math" panose="02040503050406030204" pitchFamily="18" charset="0"/>
                          </a:rPr>
                          <m:t>P</m:t>
                        </m:r>
                      </m:e>
                    </m:d>
                    <m:r>
                      <a:rPr lang="en-US" sz="2000" i="0">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d>
                          <m:dPr>
                            <m:ctrlPr>
                              <a:rPr lang="en-US" sz="2000" i="1">
                                <a:latin typeface="Cambria Math" panose="02040503050406030204" pitchFamily="18" charset="0"/>
                                <a:ea typeface="Cambria Math" panose="02040503050406030204" pitchFamily="18" charset="0"/>
                              </a:rPr>
                            </m:ctrlPr>
                          </m:dPr>
                          <m:e>
                            <m:d>
                              <m:dPr>
                                <m:ctrlPr>
                                  <a:rPr lang="en-US" sz="2000" i="1">
                                    <a:latin typeface="Cambria Math" panose="02040503050406030204" pitchFamily="18" charset="0"/>
                                    <a:ea typeface="Cambria Math" panose="02040503050406030204" pitchFamily="18" charset="0"/>
                                  </a:rPr>
                                </m:ctrlPr>
                              </m:dPr>
                              <m:e>
                                <m:r>
                                  <m:rPr>
                                    <m:sty m:val="p"/>
                                  </m:rPr>
                                  <a:rPr lang="en-US" sz="2000" i="0">
                                    <a:latin typeface="Cambria Math" panose="02040503050406030204" pitchFamily="18" charset="0"/>
                                    <a:ea typeface="Cambria Math" panose="02040503050406030204" pitchFamily="18" charset="0"/>
                                  </a:rPr>
                                  <m:t>x</m:t>
                                </m:r>
                                <m:r>
                                  <a:rPr lang="en-US" sz="2000" i="0">
                                    <a:latin typeface="Cambria Math" panose="02040503050406030204" pitchFamily="18" charset="0"/>
                                    <a:ea typeface="Cambria Math" panose="02040503050406030204" pitchFamily="18" charset="0"/>
                                  </a:rPr>
                                  <m:t> ∈</m:t>
                                </m:r>
                                <m:r>
                                  <m:rPr>
                                    <m:sty m:val="p"/>
                                  </m:rPr>
                                  <a:rPr lang="en-US" sz="2000" i="0">
                                    <a:latin typeface="Cambria Math" panose="02040503050406030204" pitchFamily="18" charset="0"/>
                                    <a:ea typeface="Cambria Math" panose="02040503050406030204" pitchFamily="18" charset="0"/>
                                  </a:rPr>
                                  <m:t>Q</m:t>
                                </m:r>
                              </m:e>
                            </m:d>
                            <m:r>
                              <a:rPr lang="en-US" sz="2000" i="0">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r>
                                  <m:rPr>
                                    <m:sty m:val="p"/>
                                  </m:rPr>
                                  <a:rPr lang="en-US" sz="2000" i="0">
                                    <a:latin typeface="Cambria Math" panose="02040503050406030204" pitchFamily="18" charset="0"/>
                                    <a:ea typeface="Cambria Math" panose="02040503050406030204" pitchFamily="18" charset="0"/>
                                  </a:rPr>
                                  <m:t>x</m:t>
                                </m:r>
                                <m:r>
                                  <a:rPr lang="en-US" sz="2000" i="0">
                                    <a:latin typeface="Cambria Math" panose="02040503050406030204" pitchFamily="18" charset="0"/>
                                    <a:ea typeface="Cambria Math" panose="02040503050406030204" pitchFamily="18" charset="0"/>
                                  </a:rPr>
                                  <m:t> ∈</m:t>
                                </m:r>
                                <m:r>
                                  <m:rPr>
                                    <m:sty m:val="p"/>
                                  </m:rPr>
                                  <a:rPr lang="en-US" sz="2000" i="0">
                                    <a:latin typeface="Cambria Math" panose="02040503050406030204" pitchFamily="18" charset="0"/>
                                    <a:ea typeface="Cambria Math" panose="02040503050406030204" pitchFamily="18" charset="0"/>
                                  </a:rPr>
                                  <m:t>A</m:t>
                                </m:r>
                              </m:e>
                            </m:d>
                          </m:e>
                        </m:d>
                        <m:r>
                          <a:rPr lang="en-US" sz="2000" i="0">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r>
                              <m:rPr>
                                <m:sty m:val="p"/>
                              </m:rPr>
                              <a:rPr lang="en-US" sz="2000" i="0">
                                <a:latin typeface="Cambria Math" panose="02040503050406030204" pitchFamily="18" charset="0"/>
                                <a:ea typeface="Cambria Math" panose="02040503050406030204" pitchFamily="18" charset="0"/>
                              </a:rPr>
                              <m:t>x</m:t>
                            </m:r>
                            <m:r>
                              <a:rPr lang="en-US" sz="2000" i="0">
                                <a:latin typeface="Cambria Math" panose="02040503050406030204" pitchFamily="18" charset="0"/>
                                <a:ea typeface="Cambria Math" panose="02040503050406030204" pitchFamily="18" charset="0"/>
                              </a:rPr>
                              <m:t> ∈</m:t>
                            </m:r>
                            <m:r>
                              <m:rPr>
                                <m:sty m:val="p"/>
                              </m:rPr>
                              <a:rPr lang="en-US" sz="2000" i="0">
                                <a:latin typeface="Cambria Math" panose="02040503050406030204" pitchFamily="18" charset="0"/>
                                <a:ea typeface="Cambria Math" panose="02040503050406030204" pitchFamily="18" charset="0"/>
                              </a:rPr>
                              <m:t>P</m:t>
                            </m:r>
                          </m:e>
                        </m:d>
                      </m:e>
                    </m:d>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P</m:t>
                    </m:r>
                    <m: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𝑄</m:t>
                        </m:r>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𝐴</m:t>
                            </m:r>
                          </m:e>
                        </m:acc>
                      </m:e>
                    </m:d>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𝑃</m:t>
                        </m:r>
                      </m:e>
                    </m:acc>
                    <m:r>
                      <a:rPr lang="en-US" sz="2000" b="0" i="1" smtClean="0">
                        <a:latin typeface="Cambria Math" panose="02040503050406030204" pitchFamily="18" charset="0"/>
                      </a:rPr>
                      <m:t>)</m:t>
                    </m:r>
                  </m:oMath>
                </a14:m>
                <a:r>
                  <a:rPr lang="en-US" sz="2000" dirty="0" smtClean="0"/>
                  <a:t> </a:t>
                </a:r>
              </a:p>
              <a:p>
                <a:r>
                  <a:rPr lang="ru-RU" sz="2000" dirty="0" smtClean="0"/>
                  <a:t>Раскрываем импликацию:</a:t>
                </a:r>
                <a:endParaRPr lang="en-US" sz="2000" dirty="0" smtClean="0"/>
              </a:p>
              <a:p>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𝑄</m:t>
                            </m:r>
                            <m:r>
                              <a:rPr lang="en-US" sz="2000" b="0" i="1" smtClean="0">
                                <a:latin typeface="Cambria Math" panose="02040503050406030204" pitchFamily="18" charset="0"/>
                                <a:ea typeface="Cambria Math" panose="02040503050406030204" pitchFamily="18" charset="0"/>
                              </a:rPr>
                              <m:t> ∧ </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𝐴</m:t>
                                </m:r>
                              </m:e>
                            </m:acc>
                          </m:e>
                        </m:acc>
                      </m:e>
                    </m:d>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𝑃</m:t>
                        </m:r>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oMath>
                </a14:m>
                <a:r>
                  <a:rPr lang="en-US" sz="2000" dirty="0" smtClean="0"/>
                  <a:t> </a:t>
                </a:r>
                <a14:m>
                  <m:oMath xmlns:m="http://schemas.openxmlformats.org/officeDocument/2006/math">
                    <m:d>
                      <m:dPr>
                        <m:ctrlPr>
                          <a:rPr lang="en-US" sz="2000" i="1">
                            <a:latin typeface="Cambria Math" panose="02040503050406030204" pitchFamily="18" charset="0"/>
                            <a:ea typeface="Cambria Math" panose="02040503050406030204" pitchFamily="18" charset="0"/>
                          </a:rPr>
                        </m:ctrlPr>
                      </m:dPr>
                      <m:e>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𝑄</m:t>
                            </m:r>
                            <m:r>
                              <a:rPr lang="en-US" sz="2000" i="1">
                                <a:latin typeface="Cambria Math" panose="02040503050406030204" pitchFamily="18" charset="0"/>
                                <a:ea typeface="Cambria Math" panose="02040503050406030204" pitchFamily="18" charset="0"/>
                              </a:rPr>
                              <m:t> ∧ </m:t>
                            </m:r>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𝐴</m:t>
                                </m:r>
                              </m:e>
                            </m:acc>
                          </m:e>
                        </m:acc>
                      </m:e>
                    </m:d>
                    <m:r>
                      <a:rPr lang="en-US" sz="2000" i="1">
                        <a:latin typeface="Cambria Math" panose="02040503050406030204" pitchFamily="18" charset="0"/>
                        <a:ea typeface="Cambria Math" panose="02040503050406030204" pitchFamily="18" charset="0"/>
                      </a:rPr>
                      <m:t>∨ </m:t>
                    </m:r>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𝑃</m:t>
                        </m:r>
                      </m:e>
                    </m:acc>
                    <m:r>
                      <a:rPr lang="en-US" sz="2000" i="1">
                        <a:latin typeface="Cambria Math" panose="02040503050406030204" pitchFamily="18" charset="0"/>
                      </a:rPr>
                      <m:t>=</m:t>
                    </m:r>
                  </m:oMath>
                </a14:m>
                <a:r>
                  <a:rPr lang="en-US" sz="2000" dirty="0" smtClean="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𝑄</m:t>
                        </m:r>
                      </m:e>
                    </m:acc>
                    <m:r>
                      <a:rPr lang="en-US" sz="2000" b="0" i="1">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𝑃</m:t>
                        </m:r>
                        <m:r>
                          <a:rPr lang="en-US" sz="2000" i="1">
                            <a:latin typeface="Cambria Math" panose="02040503050406030204" pitchFamily="18" charset="0"/>
                            <a:ea typeface="Cambria Math" panose="02040503050406030204" pitchFamily="18" charset="0"/>
                          </a:rPr>
                          <m:t>𝑄</m:t>
                        </m:r>
                      </m:e>
                    </m:acc>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𝑃𝑄</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oMath>
                </a14:m>
                <a:endParaRPr lang="en-US" sz="2000" dirty="0" smtClean="0"/>
              </a:p>
              <a:p>
                <a:endParaRPr lang="ru-RU" sz="2000" dirty="0" smtClean="0"/>
              </a:p>
              <a:p>
                <a:r>
                  <a:rPr lang="ru-RU" sz="2000" dirty="0" smtClean="0"/>
                  <a:t>Если </a:t>
                </a:r>
                <a14:m>
                  <m:oMath xmlns:m="http://schemas.openxmlformats.org/officeDocument/2006/math">
                    <m:r>
                      <m:rPr>
                        <m:sty m:val="p"/>
                      </m:rPr>
                      <a:rPr lang="en-US" sz="2000">
                        <a:latin typeface="Cambria Math" panose="02040503050406030204" pitchFamily="18" charset="0"/>
                      </a:rPr>
                      <m:t>x</m:t>
                    </m:r>
                    <m:r>
                      <a:rPr lang="en-US" sz="2000">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ea typeface="Cambria Math" panose="02040503050406030204" pitchFamily="18" charset="0"/>
                      </a:rPr>
                      <m:t>P</m:t>
                    </m:r>
                  </m:oMath>
                </a14:m>
                <a:r>
                  <a:rPr lang="ru-RU" sz="2000" dirty="0" smtClean="0"/>
                  <a:t> и </a:t>
                </a:r>
                <a14:m>
                  <m:oMath xmlns:m="http://schemas.openxmlformats.org/officeDocument/2006/math">
                    <m:r>
                      <m:rPr>
                        <m:sty m:val="p"/>
                      </m:rPr>
                      <a:rPr lang="en-US" sz="2000">
                        <a:latin typeface="Cambria Math" panose="02040503050406030204" pitchFamily="18" charset="0"/>
                        <a:ea typeface="Cambria Math" panose="02040503050406030204" pitchFamily="18" charset="0"/>
                      </a:rPr>
                      <m:t>x</m:t>
                    </m:r>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Q</m:t>
                    </m:r>
                  </m:oMath>
                </a14:m>
                <a:r>
                  <a:rPr lang="ru-RU" sz="2000" dirty="0" smtClean="0"/>
                  <a:t>, то </a:t>
                </a:r>
                <a14:m>
                  <m:oMath xmlns:m="http://schemas.openxmlformats.org/officeDocument/2006/math">
                    <m:r>
                      <m:rPr>
                        <m:sty m:val="p"/>
                      </m:rPr>
                      <a:rPr lang="en-US" sz="2000">
                        <a:latin typeface="Cambria Math" panose="02040503050406030204" pitchFamily="18" charset="0"/>
                        <a:ea typeface="Cambria Math" panose="02040503050406030204" pitchFamily="18" charset="0"/>
                      </a:rPr>
                      <m:t>x</m:t>
                    </m:r>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A</m:t>
                    </m:r>
                  </m:oMath>
                </a14:m>
                <a:endParaRPr lang="ru-RU" sz="2000" dirty="0" smtClean="0"/>
              </a:p>
              <a:p>
                <a:r>
                  <a:rPr lang="ru-RU" sz="2000" dirty="0" smtClean="0"/>
                  <a:t>40 – 21 = 19</a:t>
                </a:r>
              </a:p>
              <a:p>
                <a:endParaRPr lang="ru-RU" sz="2000" dirty="0"/>
              </a:p>
              <a:p>
                <a:r>
                  <a:rPr lang="ru-RU" sz="2000" dirty="0" smtClean="0"/>
                  <a:t>Ответ: 19</a:t>
                </a:r>
                <a:endParaRPr lang="en-US" sz="2000"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286869" y="2849992"/>
                <a:ext cx="11582402" cy="4004814"/>
              </a:xfrm>
              <a:prstGeom prst="rect">
                <a:avLst/>
              </a:prstGeom>
              <a:blipFill rotWithShape="0">
                <a:blip r:embed="rId3"/>
                <a:stretch>
                  <a:fillRect l="-526" t="-762" b="-1982"/>
                </a:stretch>
              </a:blipFill>
            </p:spPr>
            <p:txBody>
              <a:bodyPr/>
              <a:lstStyle/>
              <a:p>
                <a:r>
                  <a:rPr lang="ru-RU">
                    <a:noFill/>
                  </a:rPr>
                  <a:t> </a:t>
                </a:r>
              </a:p>
            </p:txBody>
          </p:sp>
        </mc:Fallback>
      </mc:AlternateContent>
      <p:cxnSp>
        <p:nvCxnSpPr>
          <p:cNvPr id="6" name="Прямая соединительная линия 5"/>
          <p:cNvCxnSpPr/>
          <p:nvPr/>
        </p:nvCxnSpPr>
        <p:spPr>
          <a:xfrm>
            <a:off x="5020235" y="5931477"/>
            <a:ext cx="68490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5683624" y="5719482"/>
            <a:ext cx="2850776" cy="211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368988" y="5931477"/>
            <a:ext cx="3137647" cy="2541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Овал 10"/>
          <p:cNvSpPr/>
          <p:nvPr/>
        </p:nvSpPr>
        <p:spPr>
          <a:xfrm>
            <a:off x="10416989" y="5839897"/>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3" name="Овал 12"/>
          <p:cNvSpPr/>
          <p:nvPr/>
        </p:nvSpPr>
        <p:spPr>
          <a:xfrm>
            <a:off x="5611906" y="5859760"/>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4" name="Овал 13"/>
          <p:cNvSpPr/>
          <p:nvPr/>
        </p:nvSpPr>
        <p:spPr>
          <a:xfrm>
            <a:off x="7297270" y="5888232"/>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5" name="Овал 14"/>
          <p:cNvSpPr/>
          <p:nvPr/>
        </p:nvSpPr>
        <p:spPr>
          <a:xfrm>
            <a:off x="8480611" y="5850794"/>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2" name="TextBox 11"/>
          <p:cNvSpPr txBox="1"/>
          <p:nvPr/>
        </p:nvSpPr>
        <p:spPr>
          <a:xfrm>
            <a:off x="8534400" y="5452403"/>
            <a:ext cx="2448106" cy="400110"/>
          </a:xfrm>
          <a:prstGeom prst="rect">
            <a:avLst/>
          </a:prstGeom>
          <a:noFill/>
        </p:spPr>
        <p:txBody>
          <a:bodyPr wrap="none" rtlCol="0">
            <a:spAutoFit/>
          </a:bodyPr>
          <a:lstStyle/>
          <a:p>
            <a:r>
              <a:rPr lang="ru-RU" sz="2000" dirty="0" smtClean="0"/>
              <a:t>40                       63</a:t>
            </a:r>
            <a:endParaRPr lang="ru-RU" sz="2000" dirty="0"/>
          </a:p>
        </p:txBody>
      </p:sp>
      <p:sp>
        <p:nvSpPr>
          <p:cNvPr id="17" name="TextBox 16"/>
          <p:cNvSpPr txBox="1"/>
          <p:nvPr/>
        </p:nvSpPr>
        <p:spPr>
          <a:xfrm>
            <a:off x="5450541" y="5971889"/>
            <a:ext cx="1954381" cy="400110"/>
          </a:xfrm>
          <a:prstGeom prst="rect">
            <a:avLst/>
          </a:prstGeom>
          <a:noFill/>
        </p:spPr>
        <p:txBody>
          <a:bodyPr wrap="none" rtlCol="0">
            <a:spAutoFit/>
          </a:bodyPr>
          <a:lstStyle/>
          <a:p>
            <a:r>
              <a:rPr lang="ru-RU" sz="2000" dirty="0" smtClean="0"/>
              <a:t>15                 21</a:t>
            </a:r>
            <a:endParaRPr lang="ru-RU" sz="2000" dirty="0"/>
          </a:p>
        </p:txBody>
      </p:sp>
    </p:spTree>
    <p:extLst>
      <p:ext uri="{BB962C8B-B14F-4D97-AF65-F5344CB8AC3E}">
        <p14:creationId xmlns:p14="http://schemas.microsoft.com/office/powerpoint/2010/main" val="1705946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728" y="238943"/>
            <a:ext cx="11492753" cy="6555641"/>
          </a:xfrm>
          <a:prstGeom prst="rect">
            <a:avLst/>
          </a:prstGeom>
        </p:spPr>
        <p:txBody>
          <a:bodyPr wrap="square">
            <a:spAutoFit/>
          </a:bodyPr>
          <a:lstStyle/>
          <a:p>
            <a:r>
              <a:rPr lang="ru-RU" sz="2000" dirty="0"/>
              <a:t>585)	(О. Лысенков) Для какого наименьшего натурального числа А выражение</a:t>
            </a:r>
          </a:p>
          <a:p>
            <a:r>
              <a:rPr lang="ru-RU" sz="2000" dirty="0"/>
              <a:t> (5x + 15 &lt; 233345) ∧  (A &lt; 2x + 3325)</a:t>
            </a:r>
          </a:p>
          <a:p>
            <a:r>
              <a:rPr lang="ru-RU" sz="2000" dirty="0"/>
              <a:t>не тождественно истинно, т.е. принимает значение 0 хотя бы при одном положительном значении переменной x</a:t>
            </a:r>
            <a:r>
              <a:rPr lang="ru-RU" sz="2000" dirty="0" smtClean="0"/>
              <a:t>.</a:t>
            </a:r>
          </a:p>
          <a:p>
            <a:endParaRPr lang="ru-RU" sz="2000" dirty="0"/>
          </a:p>
          <a:p>
            <a:r>
              <a:rPr lang="ru-RU" sz="2000" dirty="0" smtClean="0"/>
              <a:t>Решение.</a:t>
            </a:r>
          </a:p>
          <a:p>
            <a:r>
              <a:rPr lang="ru-RU" sz="2000" dirty="0" smtClean="0"/>
              <a:t>Выражение из условия представляет собой конъюнкцию двух выражений. Первое от А не зависит. Нужно выбрать такое значение А, чтобы при истинном первом выражении второе было ложно. Тогда </a:t>
            </a:r>
            <a:r>
              <a:rPr lang="ru-RU" sz="2000" dirty="0" smtClean="0"/>
              <a:t>все выражение </a:t>
            </a:r>
            <a:r>
              <a:rPr lang="ru-RU" sz="2000" dirty="0" smtClean="0"/>
              <a:t>будет ложно.</a:t>
            </a:r>
          </a:p>
          <a:p>
            <a:endParaRPr lang="ru-RU" sz="2000" dirty="0" smtClean="0"/>
          </a:p>
          <a:p>
            <a:r>
              <a:rPr lang="ru-RU" sz="2000" dirty="0" smtClean="0"/>
              <a:t>Ограничения: А </a:t>
            </a:r>
            <a:r>
              <a:rPr lang="en-US" sz="2000" dirty="0" smtClean="0"/>
              <a:t>&gt; 0, x &gt; 0</a:t>
            </a:r>
            <a:r>
              <a:rPr lang="ru-RU" sz="2000" dirty="0" smtClean="0"/>
              <a:t>.</a:t>
            </a:r>
          </a:p>
          <a:p>
            <a:endParaRPr lang="ru-RU" sz="2000" dirty="0" smtClean="0"/>
          </a:p>
          <a:p>
            <a:r>
              <a:rPr lang="ru-RU" sz="2000" dirty="0" smtClean="0"/>
              <a:t>5x </a:t>
            </a:r>
            <a:r>
              <a:rPr lang="ru-RU" sz="2000" dirty="0"/>
              <a:t>+ 15 &lt; </a:t>
            </a:r>
            <a:r>
              <a:rPr lang="ru-RU" sz="2000" dirty="0" smtClean="0"/>
              <a:t>233345 = </a:t>
            </a:r>
            <a:r>
              <a:rPr lang="en-US" sz="2000" dirty="0" smtClean="0"/>
              <a:t>True </a:t>
            </a:r>
            <a:r>
              <a:rPr lang="ru-RU" sz="2000" dirty="0" smtClean="0"/>
              <a:t>при </a:t>
            </a:r>
            <a:r>
              <a:rPr lang="en-US" sz="2000" dirty="0" smtClean="0"/>
              <a:t>x &lt; 46666</a:t>
            </a:r>
          </a:p>
          <a:p>
            <a:endParaRPr lang="en-US" sz="2000" dirty="0"/>
          </a:p>
          <a:p>
            <a:r>
              <a:rPr lang="ru-RU" sz="2000" dirty="0"/>
              <a:t>A &lt; 2x + </a:t>
            </a:r>
            <a:r>
              <a:rPr lang="ru-RU" sz="2000" dirty="0" smtClean="0"/>
              <a:t>3325</a:t>
            </a:r>
            <a:r>
              <a:rPr lang="en-US" sz="2000" dirty="0" smtClean="0"/>
              <a:t> = False </a:t>
            </a:r>
            <a:r>
              <a:rPr lang="ru-RU" sz="2000" dirty="0" smtClean="0"/>
              <a:t>при </a:t>
            </a:r>
          </a:p>
          <a:p>
            <a:r>
              <a:rPr lang="ru-RU" sz="2000" dirty="0" smtClean="0"/>
              <a:t>A </a:t>
            </a:r>
            <a:r>
              <a:rPr lang="ru-RU" sz="2000" dirty="0"/>
              <a:t>&lt; </a:t>
            </a:r>
            <a:r>
              <a:rPr lang="ru-RU" sz="2000" dirty="0" smtClean="0"/>
              <a:t>2 ∙ 46665 </a:t>
            </a:r>
            <a:r>
              <a:rPr lang="ru-RU" sz="2000" dirty="0"/>
              <a:t>+ </a:t>
            </a:r>
            <a:r>
              <a:rPr lang="ru-RU" sz="2000" dirty="0" smtClean="0"/>
              <a:t>3325 и </a:t>
            </a:r>
            <a:r>
              <a:rPr lang="ru-RU" sz="2000" dirty="0"/>
              <a:t>A &lt; 2 ∙ </a:t>
            </a:r>
            <a:r>
              <a:rPr lang="ru-RU" sz="2000" dirty="0" smtClean="0"/>
              <a:t>1 </a:t>
            </a:r>
            <a:r>
              <a:rPr lang="ru-RU" sz="2000" dirty="0"/>
              <a:t>+ </a:t>
            </a:r>
            <a:r>
              <a:rPr lang="ru-RU" sz="2000" dirty="0" smtClean="0"/>
              <a:t>3325. </a:t>
            </a:r>
          </a:p>
          <a:p>
            <a:endParaRPr lang="ru-RU" sz="2000" dirty="0" smtClean="0"/>
          </a:p>
          <a:p>
            <a:r>
              <a:rPr lang="ru-RU" sz="2000" dirty="0" smtClean="0"/>
              <a:t>0 </a:t>
            </a:r>
            <a:r>
              <a:rPr lang="en-US" sz="2000" dirty="0" smtClean="0"/>
              <a:t>&lt; A &lt; 3327</a:t>
            </a:r>
            <a:r>
              <a:rPr lang="ru-RU" sz="2000" dirty="0" smtClean="0"/>
              <a:t>. </a:t>
            </a:r>
          </a:p>
          <a:p>
            <a:r>
              <a:rPr lang="ru-RU" sz="2000" dirty="0" smtClean="0"/>
              <a:t>В этом интервале наименьшее значение для А: 1.</a:t>
            </a:r>
          </a:p>
          <a:p>
            <a:endParaRPr lang="ru-RU" sz="2000" dirty="0"/>
          </a:p>
          <a:p>
            <a:r>
              <a:rPr lang="ru-RU" sz="2000" dirty="0" smtClean="0"/>
              <a:t>Ответ: 1 </a:t>
            </a:r>
            <a:endParaRPr lang="ru-RU" sz="2000" dirty="0"/>
          </a:p>
        </p:txBody>
      </p:sp>
      <p:pic>
        <p:nvPicPr>
          <p:cNvPr id="3" name="Рисунок 2"/>
          <p:cNvPicPr>
            <a:picLocks noChangeAspect="1"/>
          </p:cNvPicPr>
          <p:nvPr/>
        </p:nvPicPr>
        <p:blipFill>
          <a:blip r:embed="rId2"/>
          <a:stretch>
            <a:fillRect/>
          </a:stretch>
        </p:blipFill>
        <p:spPr>
          <a:xfrm>
            <a:off x="5719481" y="3367726"/>
            <a:ext cx="6293224" cy="1867382"/>
          </a:xfrm>
          <a:prstGeom prst="rect">
            <a:avLst/>
          </a:prstGeom>
        </p:spPr>
      </p:pic>
    </p:spTree>
    <p:extLst>
      <p:ext uri="{BB962C8B-B14F-4D97-AF65-F5344CB8AC3E}">
        <p14:creationId xmlns:p14="http://schemas.microsoft.com/office/powerpoint/2010/main" val="1031851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153" y="356391"/>
            <a:ext cx="11707906" cy="3170099"/>
          </a:xfrm>
          <a:prstGeom prst="rect">
            <a:avLst/>
          </a:prstGeom>
        </p:spPr>
        <p:txBody>
          <a:bodyPr wrap="square">
            <a:spAutoFit/>
          </a:bodyPr>
          <a:lstStyle/>
          <a:p>
            <a:r>
              <a:rPr lang="ru-RU" sz="2000" dirty="0"/>
              <a:t>584)	*(О. Лысенков) На числовой прямой даны два отрезка: A=[645; 1632] и  B=[0; 700]. Укажите наименьшую возможную длину такого отрезка T, для которого логическое выражение</a:t>
            </a:r>
          </a:p>
          <a:p>
            <a:r>
              <a:rPr lang="ru-RU" sz="2000" dirty="0"/>
              <a:t>((x ∈ A) ∨  (x ∈ B) ∨ ((x + 800)·(x – 1500) </a:t>
            </a:r>
            <a:r>
              <a:rPr lang="ru-RU" sz="2000" dirty="0" smtClean="0">
                <a:sym typeface="Symbol" panose="05050102010706020507" pitchFamily="18" charset="2"/>
              </a:rPr>
              <a:t> </a:t>
            </a:r>
            <a:r>
              <a:rPr lang="ru-RU" sz="2000" dirty="0" smtClean="0"/>
              <a:t>0</a:t>
            </a:r>
            <a:r>
              <a:rPr lang="ru-RU" sz="2000" dirty="0"/>
              <a:t>)) → (¬(x ∈ T) ∧ (x &lt; 1568))</a:t>
            </a:r>
          </a:p>
          <a:p>
            <a:r>
              <a:rPr lang="ru-RU" sz="2000" dirty="0"/>
              <a:t>тождественно ложно (т.е. принимает значение 0) при любом неотрицательном значении переменной x</a:t>
            </a:r>
            <a:r>
              <a:rPr lang="ru-RU" sz="2000" dirty="0" smtClean="0"/>
              <a:t>.</a:t>
            </a:r>
            <a:endParaRPr lang="en-US" sz="2000" dirty="0" smtClean="0"/>
          </a:p>
          <a:p>
            <a:endParaRPr lang="en-US" sz="2000" dirty="0"/>
          </a:p>
          <a:p>
            <a:r>
              <a:rPr lang="ru-RU" sz="2000" dirty="0" smtClean="0"/>
              <a:t>Решение.</a:t>
            </a:r>
          </a:p>
          <a:p>
            <a:endParaRPr lang="ru-RU" sz="2000" dirty="0"/>
          </a:p>
          <a:p>
            <a:r>
              <a:rPr lang="ru-RU" sz="2000" dirty="0" smtClean="0"/>
              <a:t>Логическое выражение представляет собой импликацию, которая тождественно ложна, если </a:t>
            </a:r>
          </a:p>
          <a:p>
            <a:r>
              <a:rPr lang="ru-RU" sz="2000" dirty="0"/>
              <a:t>((x ∈ A) ∨  (x ∈ B) ∨ ((x + 800)·(x – 1500) </a:t>
            </a:r>
            <a:r>
              <a:rPr lang="ru-RU" sz="2000" dirty="0">
                <a:sym typeface="Symbol" panose="05050102010706020507" pitchFamily="18" charset="2"/>
              </a:rPr>
              <a:t> </a:t>
            </a:r>
            <a:r>
              <a:rPr lang="ru-RU" sz="2000" dirty="0"/>
              <a:t>0</a:t>
            </a:r>
            <a:r>
              <a:rPr lang="ru-RU" sz="2000" dirty="0" smtClean="0"/>
              <a:t>)) = </a:t>
            </a:r>
            <a:r>
              <a:rPr lang="en-US" sz="2000" dirty="0" smtClean="0"/>
              <a:t>True</a:t>
            </a:r>
            <a:r>
              <a:rPr lang="ru-RU" sz="2000" dirty="0" smtClean="0"/>
              <a:t> </a:t>
            </a:r>
            <a:r>
              <a:rPr lang="en-US" sz="2000" dirty="0" smtClean="0"/>
              <a:t>     </a:t>
            </a:r>
            <a:r>
              <a:rPr lang="ru-RU" sz="2000" dirty="0" smtClean="0"/>
              <a:t>и</a:t>
            </a:r>
            <a:r>
              <a:rPr lang="en-US" sz="2000" dirty="0" smtClean="0"/>
              <a:t>       </a:t>
            </a:r>
            <a:r>
              <a:rPr lang="ru-RU" sz="2000" dirty="0" smtClean="0"/>
              <a:t> </a:t>
            </a:r>
            <a:r>
              <a:rPr lang="ru-RU" sz="2000" dirty="0"/>
              <a:t>(¬(x ∈ T) ∧ (x &lt; 1568</a:t>
            </a:r>
            <a:r>
              <a:rPr lang="ru-RU" sz="2000" dirty="0" smtClean="0"/>
              <a:t>))</a:t>
            </a:r>
            <a:r>
              <a:rPr lang="en-US" sz="2000" dirty="0" smtClean="0"/>
              <a:t> = False</a:t>
            </a:r>
            <a:endParaRPr lang="ru-RU" sz="2000" dirty="0"/>
          </a:p>
        </p:txBody>
      </p:sp>
      <p:cxnSp>
        <p:nvCxnSpPr>
          <p:cNvPr id="3" name="Прямая соединительная линия 2"/>
          <p:cNvCxnSpPr/>
          <p:nvPr/>
        </p:nvCxnSpPr>
        <p:spPr>
          <a:xfrm>
            <a:off x="5784" y="4005564"/>
            <a:ext cx="684903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669173" y="3793569"/>
            <a:ext cx="2850776" cy="211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354537" y="4005564"/>
            <a:ext cx="3137647" cy="2541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 name="Овал 5"/>
          <p:cNvSpPr/>
          <p:nvPr/>
        </p:nvSpPr>
        <p:spPr>
          <a:xfrm>
            <a:off x="5402538" y="3913984"/>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7" name="Овал 6"/>
          <p:cNvSpPr/>
          <p:nvPr/>
        </p:nvSpPr>
        <p:spPr>
          <a:xfrm>
            <a:off x="597455" y="3933847"/>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8" name="Овал 7"/>
          <p:cNvSpPr/>
          <p:nvPr/>
        </p:nvSpPr>
        <p:spPr>
          <a:xfrm>
            <a:off x="2282819" y="3962319"/>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Овал 8"/>
          <p:cNvSpPr/>
          <p:nvPr/>
        </p:nvSpPr>
        <p:spPr>
          <a:xfrm>
            <a:off x="3466160" y="3924881"/>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0" name="TextBox 9"/>
          <p:cNvSpPr txBox="1"/>
          <p:nvPr/>
        </p:nvSpPr>
        <p:spPr>
          <a:xfrm>
            <a:off x="3519949" y="3526490"/>
            <a:ext cx="2600392" cy="400110"/>
          </a:xfrm>
          <a:prstGeom prst="rect">
            <a:avLst/>
          </a:prstGeom>
          <a:noFill/>
        </p:spPr>
        <p:txBody>
          <a:bodyPr wrap="none" rtlCol="0">
            <a:spAutoFit/>
          </a:bodyPr>
          <a:lstStyle/>
          <a:p>
            <a:r>
              <a:rPr lang="en-US" sz="2000" dirty="0"/>
              <a:t>7</a:t>
            </a:r>
            <a:r>
              <a:rPr lang="en-US" sz="2000" dirty="0" smtClean="0"/>
              <a:t>00</a:t>
            </a:r>
            <a:r>
              <a:rPr lang="ru-RU" sz="2000" dirty="0" smtClean="0"/>
              <a:t>        </a:t>
            </a:r>
            <a:r>
              <a:rPr lang="en-US" sz="2000" dirty="0" smtClean="0"/>
              <a:t>1500</a:t>
            </a:r>
            <a:r>
              <a:rPr lang="ru-RU" sz="2000" dirty="0" smtClean="0"/>
              <a:t>    </a:t>
            </a:r>
            <a:r>
              <a:rPr lang="en-US" sz="2000" dirty="0" smtClean="0"/>
              <a:t>1632</a:t>
            </a:r>
            <a:endParaRPr lang="ru-RU" sz="2000" dirty="0"/>
          </a:p>
        </p:txBody>
      </p:sp>
      <p:sp>
        <p:nvSpPr>
          <p:cNvPr id="11" name="TextBox 10"/>
          <p:cNvSpPr txBox="1"/>
          <p:nvPr/>
        </p:nvSpPr>
        <p:spPr>
          <a:xfrm>
            <a:off x="436090" y="4045976"/>
            <a:ext cx="1954381" cy="400110"/>
          </a:xfrm>
          <a:prstGeom prst="rect">
            <a:avLst/>
          </a:prstGeom>
          <a:noFill/>
        </p:spPr>
        <p:txBody>
          <a:bodyPr wrap="none" rtlCol="0">
            <a:spAutoFit/>
          </a:bodyPr>
          <a:lstStyle/>
          <a:p>
            <a:r>
              <a:rPr lang="en-US" sz="2000" dirty="0" smtClean="0"/>
              <a:t>0</a:t>
            </a:r>
            <a:r>
              <a:rPr lang="ru-RU" sz="2000" dirty="0" smtClean="0"/>
              <a:t>                 </a:t>
            </a:r>
            <a:r>
              <a:rPr lang="en-US" sz="2000" dirty="0" smtClean="0"/>
              <a:t>645</a:t>
            </a:r>
            <a:endParaRPr lang="ru-RU" sz="2000" dirty="0"/>
          </a:p>
        </p:txBody>
      </p:sp>
      <p:sp>
        <p:nvSpPr>
          <p:cNvPr id="12" name="Овал 11"/>
          <p:cNvSpPr/>
          <p:nvPr/>
        </p:nvSpPr>
        <p:spPr>
          <a:xfrm>
            <a:off x="4559855" y="3913397"/>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3" name="Хорда 12"/>
          <p:cNvSpPr/>
          <p:nvPr/>
        </p:nvSpPr>
        <p:spPr>
          <a:xfrm>
            <a:off x="4559855" y="3793569"/>
            <a:ext cx="2850776" cy="466165"/>
          </a:xfrm>
          <a:prstGeom prst="chord">
            <a:avLst>
              <a:gd name="adj1" fmla="val 2700000"/>
              <a:gd name="adj2" fmla="val 20823517"/>
            </a:avLst>
          </a:prstGeom>
          <a:solidFill>
            <a:schemeClr val="accent2">
              <a:alpha val="31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4" name="TextBox 13"/>
          <p:cNvSpPr txBox="1"/>
          <p:nvPr/>
        </p:nvSpPr>
        <p:spPr>
          <a:xfrm>
            <a:off x="2094561" y="4403955"/>
            <a:ext cx="1465466" cy="400110"/>
          </a:xfrm>
          <a:prstGeom prst="rect">
            <a:avLst/>
          </a:prstGeom>
          <a:noFill/>
        </p:spPr>
        <p:txBody>
          <a:bodyPr wrap="none" rtlCol="0">
            <a:spAutoFit/>
          </a:bodyPr>
          <a:lstStyle/>
          <a:p>
            <a:r>
              <a:rPr lang="en-US" sz="2000" dirty="0" smtClean="0"/>
              <a:t>x </a:t>
            </a:r>
            <a:r>
              <a:rPr lang="ru-RU" sz="2000" dirty="0"/>
              <a:t>∈ </a:t>
            </a:r>
            <a:r>
              <a:rPr lang="en-US" sz="2000" dirty="0" smtClean="0"/>
              <a:t>[0;+</a:t>
            </a:r>
            <a:r>
              <a:rPr lang="en-US" sz="2000" dirty="0" smtClean="0">
                <a:latin typeface="Calibri" panose="020F0502020204030204" pitchFamily="34" charset="0"/>
              </a:rPr>
              <a:t>ꝏ]</a:t>
            </a:r>
            <a:r>
              <a:rPr lang="en-US" sz="2000" dirty="0" smtClean="0"/>
              <a:t> </a:t>
            </a:r>
            <a:endParaRPr lang="ru-RU" sz="2000" dirty="0"/>
          </a:p>
        </p:txBody>
      </p:sp>
      <p:cxnSp>
        <p:nvCxnSpPr>
          <p:cNvPr id="15" name="Прямая соединительная линия 14"/>
          <p:cNvCxnSpPr/>
          <p:nvPr/>
        </p:nvCxnSpPr>
        <p:spPr>
          <a:xfrm>
            <a:off x="7157948" y="4005564"/>
            <a:ext cx="42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7821337" y="3793569"/>
            <a:ext cx="2850776" cy="211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7749619" y="3933847"/>
            <a:ext cx="143435" cy="1434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21" name="Овал 20"/>
          <p:cNvSpPr/>
          <p:nvPr/>
        </p:nvSpPr>
        <p:spPr>
          <a:xfrm>
            <a:off x="10618324" y="3924881"/>
            <a:ext cx="143435" cy="143435"/>
          </a:xfrm>
          <a:prstGeom prst="ellipse">
            <a:avLst/>
          </a:prstGeom>
          <a:solidFill>
            <a:srgbClr val="EE700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22" name="TextBox 21"/>
          <p:cNvSpPr txBox="1"/>
          <p:nvPr/>
        </p:nvSpPr>
        <p:spPr>
          <a:xfrm>
            <a:off x="10672113" y="3526490"/>
            <a:ext cx="755335" cy="400110"/>
          </a:xfrm>
          <a:prstGeom prst="rect">
            <a:avLst/>
          </a:prstGeom>
          <a:noFill/>
        </p:spPr>
        <p:txBody>
          <a:bodyPr wrap="none" rtlCol="0">
            <a:spAutoFit/>
          </a:bodyPr>
          <a:lstStyle/>
          <a:p>
            <a:r>
              <a:rPr lang="en-US" sz="2000" dirty="0" smtClean="0"/>
              <a:t>1568</a:t>
            </a:r>
            <a:endParaRPr lang="ru-RU" sz="2000" dirty="0"/>
          </a:p>
        </p:txBody>
      </p:sp>
      <p:sp>
        <p:nvSpPr>
          <p:cNvPr id="24" name="TextBox 23"/>
          <p:cNvSpPr txBox="1"/>
          <p:nvPr/>
        </p:nvSpPr>
        <p:spPr>
          <a:xfrm>
            <a:off x="7534148" y="3580630"/>
            <a:ext cx="327334" cy="400110"/>
          </a:xfrm>
          <a:prstGeom prst="rect">
            <a:avLst/>
          </a:prstGeom>
          <a:noFill/>
        </p:spPr>
        <p:txBody>
          <a:bodyPr wrap="none" rtlCol="0">
            <a:spAutoFit/>
          </a:bodyPr>
          <a:lstStyle/>
          <a:p>
            <a:r>
              <a:rPr lang="en-US" sz="2000" dirty="0" smtClean="0"/>
              <a:t>0</a:t>
            </a:r>
            <a:endParaRPr lang="ru-RU" sz="2000" dirty="0"/>
          </a:p>
        </p:txBody>
      </p:sp>
      <p:sp>
        <p:nvSpPr>
          <p:cNvPr id="25" name="TextBox 24"/>
          <p:cNvSpPr txBox="1"/>
          <p:nvPr/>
        </p:nvSpPr>
        <p:spPr>
          <a:xfrm>
            <a:off x="8260674" y="4403955"/>
            <a:ext cx="2042547" cy="400110"/>
          </a:xfrm>
          <a:prstGeom prst="rect">
            <a:avLst/>
          </a:prstGeom>
          <a:noFill/>
        </p:spPr>
        <p:txBody>
          <a:bodyPr wrap="none" rtlCol="0">
            <a:spAutoFit/>
          </a:bodyPr>
          <a:lstStyle/>
          <a:p>
            <a:r>
              <a:rPr lang="en-US" sz="2000" dirty="0" smtClean="0"/>
              <a:t>1568 – 0 = 1568</a:t>
            </a:r>
            <a:endParaRPr lang="ru-RU" sz="2000" dirty="0"/>
          </a:p>
        </p:txBody>
      </p:sp>
      <p:sp>
        <p:nvSpPr>
          <p:cNvPr id="26" name="TextBox 25"/>
          <p:cNvSpPr txBox="1"/>
          <p:nvPr/>
        </p:nvSpPr>
        <p:spPr>
          <a:xfrm>
            <a:off x="5186883" y="5131424"/>
            <a:ext cx="1596719" cy="400110"/>
          </a:xfrm>
          <a:prstGeom prst="rect">
            <a:avLst/>
          </a:prstGeom>
          <a:noFill/>
        </p:spPr>
        <p:txBody>
          <a:bodyPr wrap="none" rtlCol="0">
            <a:spAutoFit/>
          </a:bodyPr>
          <a:lstStyle/>
          <a:p>
            <a:r>
              <a:rPr lang="ru-RU" sz="2000" dirty="0" smtClean="0"/>
              <a:t>Ответ: </a:t>
            </a:r>
            <a:r>
              <a:rPr lang="en-US" sz="2000" dirty="0" smtClean="0"/>
              <a:t>1568</a:t>
            </a:r>
            <a:endParaRPr lang="ru-RU" sz="2000" dirty="0"/>
          </a:p>
        </p:txBody>
      </p:sp>
    </p:spTree>
    <p:extLst>
      <p:ext uri="{BB962C8B-B14F-4D97-AF65-F5344CB8AC3E}">
        <p14:creationId xmlns:p14="http://schemas.microsoft.com/office/powerpoint/2010/main" val="1640476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p:cNvSpPr/>
              <p:nvPr/>
            </p:nvSpPr>
            <p:spPr>
              <a:xfrm>
                <a:off x="176010" y="181918"/>
                <a:ext cx="11801341" cy="6289542"/>
              </a:xfrm>
              <a:prstGeom prst="rect">
                <a:avLst/>
              </a:prstGeom>
            </p:spPr>
            <p:txBody>
              <a:bodyPr wrap="square">
                <a:spAutoFit/>
              </a:bodyPr>
              <a:lstStyle/>
              <a:p>
                <a:r>
                  <a:rPr lang="ru-RU" sz="2000" dirty="0" smtClean="0"/>
                  <a:t>581)	*(О. Лысенков) Элементами множеств А, P, Q, R являются целые неотрицательные числа, причём P = {3, 6, 9, 12, 15, 18, 21, 24, 27, 30}, Q = {2, 4, 6, 8, 10, 12, 14, 16, 18, 20}, R = {0, 30, 31, 32, 33, 34, 35, 36, 37, 38, 39, 40}. Известно, что выражение </a:t>
                </a:r>
              </a:p>
              <a:p>
                <a:r>
                  <a:rPr lang="ru-RU" sz="2000" dirty="0"/>
                  <a:t>(¬(x ∈ A)) → (((x ∈ Q) → (x ∈ P)) → (x ∈ R)) ∨ (x &gt; 500))</a:t>
                </a:r>
              </a:p>
              <a:p>
                <a:r>
                  <a:rPr lang="ru-RU" sz="2000" dirty="0"/>
                  <a:t>тождественно истинно (т.е. принимает значение 1 при любом неотрицательном значении переменной x). Определите наименьшее возможное произведение элементов в множестве А</a:t>
                </a:r>
                <a:r>
                  <a:rPr lang="ru-RU" sz="2000" dirty="0" smtClean="0"/>
                  <a:t>.</a:t>
                </a:r>
              </a:p>
              <a:p>
                <a:endParaRPr lang="ru-RU" sz="2000" dirty="0"/>
              </a:p>
              <a:p>
                <a:r>
                  <a:rPr lang="ru-RU" sz="2000" dirty="0" smtClean="0"/>
                  <a:t>Решение.</a:t>
                </a:r>
              </a:p>
              <a:p>
                <a:r>
                  <a:rPr lang="ru-RU" sz="2000" dirty="0" smtClean="0"/>
                  <a:t>Логическое выражение представляет собой импликацию, </a:t>
                </a:r>
                <a:r>
                  <a:rPr lang="ru-RU" sz="2000" dirty="0" smtClean="0"/>
                  <a:t>которая </a:t>
                </a:r>
                <a:r>
                  <a:rPr lang="ru-RU" sz="2000" dirty="0" smtClean="0"/>
                  <a:t>тождественно </a:t>
                </a:r>
                <a:r>
                  <a:rPr lang="ru-RU" sz="2000" dirty="0" smtClean="0"/>
                  <a:t>истинна, </a:t>
                </a:r>
                <a:r>
                  <a:rPr lang="ru-RU" sz="2000" dirty="0" smtClean="0"/>
                  <a:t>если при </a:t>
                </a:r>
                <a:r>
                  <a:rPr lang="ru-RU" sz="2000" dirty="0"/>
                  <a:t>(¬(x ∈ A</a:t>
                </a:r>
                <a:r>
                  <a:rPr lang="ru-RU" sz="2000" dirty="0" smtClean="0"/>
                  <a:t>)) = </a:t>
                </a:r>
                <a:r>
                  <a:rPr lang="en-US" sz="2000" dirty="0" smtClean="0"/>
                  <a:t>True </a:t>
                </a:r>
                <a:r>
                  <a:rPr lang="ru-RU" sz="2000" dirty="0" smtClean="0"/>
                  <a:t>значение </a:t>
                </a:r>
                <a:r>
                  <a:rPr lang="ru-RU" sz="2000" dirty="0"/>
                  <a:t>(((x ∈ Q) → (x ∈ P)) → (x ∈ R)) ∨ (x &gt; 500</a:t>
                </a:r>
                <a:r>
                  <a:rPr lang="ru-RU" sz="2000" dirty="0" smtClean="0"/>
                  <a:t>)) = </a:t>
                </a:r>
                <a:r>
                  <a:rPr lang="en-US" sz="2000" dirty="0" smtClean="0"/>
                  <a:t>True</a:t>
                </a:r>
                <a:r>
                  <a:rPr lang="ru-RU" sz="2000" dirty="0" smtClean="0"/>
                  <a:t>.</a:t>
                </a:r>
              </a:p>
              <a:p>
                <a:endParaRPr lang="ru-RU" sz="2000" dirty="0"/>
              </a:p>
              <a:p>
                <a:r>
                  <a:rPr lang="ru-RU" sz="2000" dirty="0" smtClean="0"/>
                  <a:t>Логическое выражение </a:t>
                </a:r>
                <a:r>
                  <a:rPr lang="ru-RU" sz="2000" dirty="0"/>
                  <a:t>(((x ∈ Q) → (x ∈ P)) → (x ∈ R)) ∨ (x &gt; 500)) = </a:t>
                </a:r>
                <a:r>
                  <a:rPr lang="en-US" sz="2000" dirty="0" smtClean="0"/>
                  <a:t>True</a:t>
                </a:r>
                <a:r>
                  <a:rPr lang="ru-RU" sz="2000" dirty="0" smtClean="0"/>
                  <a:t>, если (x </a:t>
                </a:r>
                <a:r>
                  <a:rPr lang="ru-RU" sz="2000" dirty="0"/>
                  <a:t>&gt; </a:t>
                </a:r>
                <a:r>
                  <a:rPr lang="ru-RU" sz="2000" dirty="0" smtClean="0"/>
                  <a:t>500) или </a:t>
                </a:r>
              </a:p>
              <a:p>
                <a:r>
                  <a:rPr lang="ru-RU" sz="2000" dirty="0" smtClean="0"/>
                  <a:t>((</a:t>
                </a:r>
                <a:r>
                  <a:rPr lang="ru-RU" sz="2000" dirty="0"/>
                  <a:t>x ∈ Q) → (x ∈ P)) → (x ∈ R</a:t>
                </a:r>
                <a:r>
                  <a:rPr lang="ru-RU" sz="2000" dirty="0" smtClean="0"/>
                  <a:t>) = </a:t>
                </a:r>
                <a14:m>
                  <m:oMath xmlns:m="http://schemas.openxmlformats.org/officeDocument/2006/math">
                    <m:d>
                      <m:dPr>
                        <m:ctrlPr>
                          <a:rPr lang="ru-RU" sz="2000" b="0" i="1" smtClean="0">
                            <a:latin typeface="Cambria Math" panose="02040503050406030204" pitchFamily="18" charset="0"/>
                          </a:rPr>
                        </m:ctrlPr>
                      </m:dPr>
                      <m:e>
                        <m:r>
                          <m:rPr>
                            <m:sty m:val="p"/>
                          </m:rPr>
                          <a:rPr lang="en-US" sz="2000" b="0" i="0" smtClean="0">
                            <a:latin typeface="Cambria Math" panose="02040503050406030204" pitchFamily="18" charset="0"/>
                          </a:rPr>
                          <m:t>Q</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P</m:t>
                        </m:r>
                      </m:e>
                    </m:d>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R</m:t>
                    </m:r>
                    <m:r>
                      <a:rPr lang="en-US" sz="2000" b="0" i="0"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acc>
                          <m:accPr>
                            <m:chr m:val="̅"/>
                            <m:ctrlPr>
                              <a:rPr lang="en-US" sz="2000" b="0" i="1" smtClean="0">
                                <a:latin typeface="Cambria Math" panose="02040503050406030204" pitchFamily="18" charset="0"/>
                                <a:ea typeface="Cambria Math" panose="02040503050406030204" pitchFamily="18" charset="0"/>
                              </a:rPr>
                            </m:ctrlPr>
                          </m:accPr>
                          <m:e>
                            <m:r>
                              <m:rPr>
                                <m:sty m:val="p"/>
                              </m:rPr>
                              <a:rPr lang="en-US" sz="2000" b="0" i="0" smtClean="0">
                                <a:latin typeface="Cambria Math" panose="02040503050406030204" pitchFamily="18" charset="0"/>
                                <a:ea typeface="Cambria Math" panose="02040503050406030204" pitchFamily="18" charset="0"/>
                              </a:rPr>
                              <m:t>Q</m:t>
                            </m:r>
                          </m:e>
                        </m:acc>
                        <m:r>
                          <a:rPr lang="ru-RU" sz="2000" b="0" i="1"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P</m:t>
                        </m:r>
                      </m:e>
                    </m:acc>
                    <m:r>
                      <a:rPr lang="ru-RU"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R</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Q</m:t>
                    </m:r>
                    <m:r>
                      <a:rPr lang="en-US" sz="2000" b="0" i="0"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m:rPr>
                            <m:sty m:val="p"/>
                          </m:rPr>
                          <a:rPr lang="en-US" sz="2000" b="0" i="0" smtClean="0">
                            <a:latin typeface="Cambria Math" panose="02040503050406030204" pitchFamily="18" charset="0"/>
                            <a:ea typeface="Cambria Math" panose="02040503050406030204" pitchFamily="18" charset="0"/>
                          </a:rPr>
                          <m:t>P</m:t>
                        </m:r>
                      </m:e>
                    </m:acc>
                    <m:r>
                      <a:rPr lang="ru-RU"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R</m:t>
                    </m:r>
                  </m:oMath>
                </a14:m>
                <a:r>
                  <a:rPr lang="en-US" sz="2000" dirty="0" smtClean="0"/>
                  <a:t> = {0, </a:t>
                </a:r>
                <a:r>
                  <a:rPr lang="ru-RU" sz="2000" dirty="0" smtClean="0"/>
                  <a:t>2</a:t>
                </a:r>
                <a:r>
                  <a:rPr lang="ru-RU" sz="2000" dirty="0"/>
                  <a:t>, 4, </a:t>
                </a:r>
                <a:r>
                  <a:rPr lang="ru-RU" sz="2000" dirty="0" smtClean="0"/>
                  <a:t>8</a:t>
                </a:r>
                <a:r>
                  <a:rPr lang="ru-RU" sz="2000" dirty="0"/>
                  <a:t>, 10, </a:t>
                </a:r>
                <a:r>
                  <a:rPr lang="ru-RU" sz="2000" dirty="0" smtClean="0"/>
                  <a:t>14</a:t>
                </a:r>
                <a:r>
                  <a:rPr lang="ru-RU" sz="2000" dirty="0"/>
                  <a:t>, 16, </a:t>
                </a:r>
                <a:r>
                  <a:rPr lang="ru-RU" sz="2000" dirty="0" smtClean="0"/>
                  <a:t>20</a:t>
                </a:r>
                <a:r>
                  <a:rPr lang="en-US" sz="2000" dirty="0" smtClean="0"/>
                  <a:t>, </a:t>
                </a:r>
                <a:r>
                  <a:rPr lang="ru-RU" sz="2000" dirty="0"/>
                  <a:t>30, 31, 32, 33, 34, 35, 36, 37, 38, 39, 40</a:t>
                </a:r>
                <a:r>
                  <a:rPr lang="en-US" sz="2000" dirty="0" smtClean="0"/>
                  <a:t>}</a:t>
                </a:r>
                <a:r>
                  <a:rPr lang="ru-RU" sz="2000" dirty="0" smtClean="0"/>
                  <a:t> (*)</a:t>
                </a:r>
              </a:p>
              <a:p>
                <a:endParaRPr lang="ru-RU" sz="2000" dirty="0"/>
              </a:p>
              <a:p>
                <a:r>
                  <a:rPr lang="ru-RU" sz="2000" dirty="0" smtClean="0"/>
                  <a:t>х не принадлежит множеству А при (</a:t>
                </a:r>
                <a:r>
                  <a:rPr lang="en-US" sz="2000" dirty="0" smtClean="0"/>
                  <a:t>x &gt; 500 </a:t>
                </a:r>
                <a:r>
                  <a:rPr lang="ru-RU" sz="2000" dirty="0" smtClean="0"/>
                  <a:t>или х принадлежит множеству (*)), </a:t>
                </a:r>
              </a:p>
              <a:p>
                <a:r>
                  <a:rPr lang="ru-RU" sz="2000" dirty="0" smtClean="0"/>
                  <a:t>значит </a:t>
                </a:r>
                <a:r>
                  <a:rPr lang="ru-RU" sz="2000" dirty="0"/>
                  <a:t>х </a:t>
                </a:r>
                <a:r>
                  <a:rPr lang="ru-RU" sz="2000" dirty="0" smtClean="0"/>
                  <a:t>принадлежит </a:t>
                </a:r>
                <a:r>
                  <a:rPr lang="ru-RU" sz="2000" dirty="0"/>
                  <a:t>множеству </a:t>
                </a:r>
                <a:r>
                  <a:rPr lang="ru-RU" sz="2000" dirty="0" smtClean="0"/>
                  <a:t>А </a:t>
                </a:r>
                <a:r>
                  <a:rPr lang="ru-RU" sz="2000" dirty="0"/>
                  <a:t>при </a:t>
                </a:r>
                <a:r>
                  <a:rPr lang="ru-RU" sz="2000" dirty="0" smtClean="0"/>
                  <a:t>(</a:t>
                </a:r>
                <a:r>
                  <a:rPr lang="en-US" sz="2000" dirty="0" smtClean="0"/>
                  <a:t>x ≤ 500</a:t>
                </a:r>
                <a:r>
                  <a:rPr lang="ru-RU" sz="2000" dirty="0"/>
                  <a:t> или х </a:t>
                </a:r>
                <a:r>
                  <a:rPr lang="ru-RU" sz="2000" dirty="0" smtClean="0"/>
                  <a:t>не принадлежит </a:t>
                </a:r>
                <a:r>
                  <a:rPr lang="ru-RU" sz="2000" dirty="0"/>
                  <a:t>множеству </a:t>
                </a:r>
                <a:r>
                  <a:rPr lang="ru-RU" sz="2000" dirty="0" smtClean="0"/>
                  <a:t>(*)). </a:t>
                </a:r>
              </a:p>
              <a:p>
                <a:r>
                  <a:rPr lang="ru-RU" sz="2000" dirty="0" smtClean="0"/>
                  <a:t>Наименьшее значение х = 0 (первое неотрицательное число).</a:t>
                </a:r>
                <a:r>
                  <a:rPr lang="en-US" sz="2000" dirty="0" smtClean="0"/>
                  <a:t> </a:t>
                </a:r>
                <a:r>
                  <a:rPr lang="ru-RU" sz="2000" dirty="0" smtClean="0"/>
                  <a:t>Произведение на 0 даст 0.</a:t>
                </a:r>
              </a:p>
              <a:p>
                <a:endParaRPr lang="ru-RU" sz="2000" dirty="0" smtClean="0"/>
              </a:p>
              <a:p>
                <a:r>
                  <a:rPr lang="ru-RU" sz="2000" dirty="0" smtClean="0"/>
                  <a:t>Ответ: 0</a:t>
                </a:r>
                <a:endParaRPr lang="ru-RU" sz="2000" dirty="0"/>
              </a:p>
            </p:txBody>
          </p:sp>
        </mc:Choice>
        <mc:Fallback>
          <p:sp>
            <p:nvSpPr>
              <p:cNvPr id="2" name="Прямоугольник 1"/>
              <p:cNvSpPr>
                <a:spLocks noRot="1" noChangeAspect="1" noMove="1" noResize="1" noEditPoints="1" noAdjustHandles="1" noChangeArrowheads="1" noChangeShapeType="1" noTextEdit="1"/>
              </p:cNvSpPr>
              <p:nvPr/>
            </p:nvSpPr>
            <p:spPr>
              <a:xfrm>
                <a:off x="176010" y="181918"/>
                <a:ext cx="11801341" cy="6289542"/>
              </a:xfrm>
              <a:prstGeom prst="rect">
                <a:avLst/>
              </a:prstGeom>
              <a:blipFill rotWithShape="0">
                <a:blip r:embed="rId2"/>
                <a:stretch>
                  <a:fillRect l="-568" t="-484" r="-930" b="-775"/>
                </a:stretch>
              </a:blipFill>
            </p:spPr>
            <p:txBody>
              <a:bodyPr/>
              <a:lstStyle/>
              <a:p>
                <a:r>
                  <a:rPr lang="ru-RU">
                    <a:noFill/>
                  </a:rPr>
                  <a:t> </a:t>
                </a:r>
              </a:p>
            </p:txBody>
          </p:sp>
        </mc:Fallback>
      </mc:AlternateContent>
    </p:spTree>
    <p:extLst>
      <p:ext uri="{BB962C8B-B14F-4D97-AF65-F5344CB8AC3E}">
        <p14:creationId xmlns:p14="http://schemas.microsoft.com/office/powerpoint/2010/main" val="440171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7375" y="159535"/>
            <a:ext cx="11852856" cy="4401205"/>
          </a:xfrm>
          <a:prstGeom prst="rect">
            <a:avLst/>
          </a:prstGeom>
        </p:spPr>
        <p:txBody>
          <a:bodyPr wrap="square">
            <a:spAutoFit/>
          </a:bodyPr>
          <a:lstStyle/>
          <a:p>
            <a:r>
              <a:rPr lang="ru-RU" sz="2000" dirty="0" smtClean="0"/>
              <a:t>580)	(О. Лысенков) Обозначим через </a:t>
            </a:r>
            <a:r>
              <a:rPr lang="ru-RU" sz="2000" dirty="0" err="1"/>
              <a:t>mod</a:t>
            </a:r>
            <a:r>
              <a:rPr lang="ru-RU" sz="2000" dirty="0"/>
              <a:t>(a, b) остаток от деления натурального числа a  на натуральное число b. Для какого наименьшего неотрицательного числа A формула </a:t>
            </a:r>
          </a:p>
          <a:p>
            <a:r>
              <a:rPr lang="ru-RU" sz="2000" dirty="0"/>
              <a:t> (</a:t>
            </a:r>
            <a:r>
              <a:rPr lang="ru-RU" sz="2000" dirty="0" err="1"/>
              <a:t>mod</a:t>
            </a:r>
            <a:r>
              <a:rPr lang="ru-RU" sz="2000" dirty="0"/>
              <a:t>(x, 12) = A)) → ((</a:t>
            </a:r>
            <a:r>
              <a:rPr lang="ru-RU" sz="2000" dirty="0" err="1"/>
              <a:t>mod</a:t>
            </a:r>
            <a:r>
              <a:rPr lang="ru-RU" sz="2000" dirty="0"/>
              <a:t>(x, 8) </a:t>
            </a:r>
            <a:r>
              <a:rPr lang="ru-RU" sz="2000" dirty="0" smtClean="0"/>
              <a:t>≠ 7</a:t>
            </a:r>
            <a:r>
              <a:rPr lang="ru-RU" sz="2000" dirty="0"/>
              <a:t>) ∨ (</a:t>
            </a:r>
            <a:r>
              <a:rPr lang="ru-RU" sz="2000" dirty="0" err="1"/>
              <a:t>mod</a:t>
            </a:r>
            <a:r>
              <a:rPr lang="ru-RU" sz="2000" dirty="0"/>
              <a:t>(x, 9) ≠</a:t>
            </a:r>
            <a:r>
              <a:rPr lang="ru-RU" sz="2000" dirty="0" smtClean="0"/>
              <a:t> </a:t>
            </a:r>
            <a:r>
              <a:rPr lang="ru-RU" sz="2000" dirty="0"/>
              <a:t>2))</a:t>
            </a:r>
          </a:p>
          <a:p>
            <a:r>
              <a:rPr lang="ru-RU" sz="2000" dirty="0"/>
              <a:t>тождественно истинна (т.е. принимает значение 1 при любом неотрицательном значении переменной x</a:t>
            </a:r>
            <a:r>
              <a:rPr lang="ru-RU" sz="2000" dirty="0" smtClean="0"/>
              <a:t>).</a:t>
            </a:r>
          </a:p>
          <a:p>
            <a:endParaRPr lang="ru-RU" sz="2000" dirty="0"/>
          </a:p>
          <a:p>
            <a:r>
              <a:rPr lang="ru-RU" sz="2000" dirty="0" smtClean="0"/>
              <a:t>Решение.</a:t>
            </a:r>
          </a:p>
          <a:p>
            <a:r>
              <a:rPr lang="ru-RU" sz="2000" dirty="0" smtClean="0"/>
              <a:t>Числа, дающие при делении на 8 остаток 7: 7, 15, 23, 31, 39, 47, …</a:t>
            </a:r>
            <a:endParaRPr lang="ru-RU" sz="2000" dirty="0"/>
          </a:p>
          <a:p>
            <a:r>
              <a:rPr lang="ru-RU" sz="2000" dirty="0"/>
              <a:t>Числа, дающие при делении на </a:t>
            </a:r>
            <a:r>
              <a:rPr lang="ru-RU" sz="2000" dirty="0" smtClean="0"/>
              <a:t>9 </a:t>
            </a:r>
            <a:r>
              <a:rPr lang="ru-RU" sz="2000" dirty="0"/>
              <a:t>остаток </a:t>
            </a:r>
            <a:r>
              <a:rPr lang="ru-RU" sz="2000" dirty="0" smtClean="0"/>
              <a:t>2: 2, 11, 20, 29, 38, 47, …</a:t>
            </a:r>
          </a:p>
          <a:p>
            <a:r>
              <a:rPr lang="ru-RU" sz="2000" dirty="0" smtClean="0"/>
              <a:t>Исключим эти числа из множества натуральных чисел, останутся: 1, 3, 4, 5, 6, 8, 9, 10, 12, 13, …</a:t>
            </a:r>
          </a:p>
          <a:p>
            <a:r>
              <a:rPr lang="ru-RU" sz="2000" dirty="0" smtClean="0"/>
              <a:t>При делении на 12 эти числа дадут остатки: 1, 3, 4, 5, 6, 8, 9, 10, 0, 1, …</a:t>
            </a:r>
          </a:p>
          <a:p>
            <a:r>
              <a:rPr lang="ru-RU" sz="2000" dirty="0" smtClean="0"/>
              <a:t>Наименьшее значение 0.</a:t>
            </a:r>
          </a:p>
          <a:p>
            <a:endParaRPr lang="ru-RU" sz="2000" dirty="0"/>
          </a:p>
          <a:p>
            <a:r>
              <a:rPr lang="ru-RU" sz="2000" dirty="0" smtClean="0"/>
              <a:t>Ответ: 0</a:t>
            </a:r>
            <a:endParaRPr lang="ru-RU" sz="2000" dirty="0"/>
          </a:p>
        </p:txBody>
      </p:sp>
      <p:pic>
        <p:nvPicPr>
          <p:cNvPr id="4" name="Рисунок 3"/>
          <p:cNvPicPr>
            <a:picLocks noChangeAspect="1"/>
          </p:cNvPicPr>
          <p:nvPr/>
        </p:nvPicPr>
        <p:blipFill>
          <a:blip r:embed="rId2"/>
          <a:stretch>
            <a:fillRect/>
          </a:stretch>
        </p:blipFill>
        <p:spPr>
          <a:xfrm>
            <a:off x="1961613" y="4025788"/>
            <a:ext cx="8028133" cy="2310618"/>
          </a:xfrm>
          <a:prstGeom prst="rect">
            <a:avLst/>
          </a:prstGeom>
        </p:spPr>
      </p:pic>
    </p:spTree>
    <p:extLst>
      <p:ext uri="{BB962C8B-B14F-4D97-AF65-F5344CB8AC3E}">
        <p14:creationId xmlns:p14="http://schemas.microsoft.com/office/powerpoint/2010/main" val="2570318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Полезные ссылки</a:t>
            </a:r>
            <a:endParaRPr lang="ru-RU" dirty="0"/>
          </a:p>
        </p:txBody>
      </p:sp>
      <p:sp>
        <p:nvSpPr>
          <p:cNvPr id="3" name="Объект 2"/>
          <p:cNvSpPr>
            <a:spLocks noGrp="1"/>
          </p:cNvSpPr>
          <p:nvPr>
            <p:ph idx="1"/>
          </p:nvPr>
        </p:nvSpPr>
        <p:spPr>
          <a:xfrm>
            <a:off x="3251977" y="72426"/>
            <a:ext cx="4744380" cy="6491335"/>
          </a:xfrm>
        </p:spPr>
        <p:txBody>
          <a:bodyPr anchor="t">
            <a:normAutofit/>
          </a:bodyPr>
          <a:lstStyle/>
          <a:p>
            <a:r>
              <a:rPr lang="en-US" dirty="0" smtClean="0">
                <a:hlinkClick r:id="rId2"/>
              </a:rPr>
              <a:t>https</a:t>
            </a:r>
            <a:r>
              <a:rPr lang="en-US" dirty="0">
                <a:hlinkClick r:id="rId2"/>
              </a:rPr>
              <a:t>://kpolyakov.spb.ru</a:t>
            </a:r>
            <a:r>
              <a:rPr lang="en-US" dirty="0" smtClean="0">
                <a:hlinkClick r:id="rId2"/>
              </a:rPr>
              <a:t>/</a:t>
            </a:r>
            <a:endParaRPr lang="en-US" dirty="0" smtClean="0"/>
          </a:p>
          <a:p>
            <a:endParaRPr lang="en-US" dirty="0" smtClean="0"/>
          </a:p>
          <a:p>
            <a:endParaRPr lang="en-US" dirty="0"/>
          </a:p>
          <a:p>
            <a:pPr marL="0" indent="0">
              <a:buNone/>
            </a:pPr>
            <a:endParaRPr lang="en-US" dirty="0" smtClean="0"/>
          </a:p>
          <a:p>
            <a:r>
              <a:rPr lang="ru-RU" dirty="0" smtClean="0"/>
              <a:t> </a:t>
            </a:r>
            <a:r>
              <a:rPr lang="en-US" dirty="0">
                <a:hlinkClick r:id="rId3"/>
              </a:rPr>
              <a:t>https://openfipi.devinf.ru/tasks_ege</a:t>
            </a:r>
            <a:r>
              <a:rPr lang="en-US" dirty="0" smtClean="0">
                <a:hlinkClick r:id="rId3"/>
              </a:rPr>
              <a:t>/</a:t>
            </a:r>
            <a:endParaRPr lang="en-US" dirty="0" smtClean="0"/>
          </a:p>
          <a:p>
            <a:endParaRPr lang="en-US" dirty="0"/>
          </a:p>
          <a:p>
            <a:endParaRPr lang="en-US" sz="800" dirty="0" smtClean="0"/>
          </a:p>
          <a:p>
            <a:endParaRPr lang="en-US" dirty="0" smtClean="0"/>
          </a:p>
          <a:p>
            <a:endParaRPr lang="en-US" dirty="0" smtClean="0"/>
          </a:p>
          <a:p>
            <a:endParaRPr lang="en-US" dirty="0"/>
          </a:p>
          <a:p>
            <a:r>
              <a:rPr lang="en-US" dirty="0" smtClean="0">
                <a:hlinkClick r:id="rId4"/>
              </a:rPr>
              <a:t>https</a:t>
            </a:r>
            <a:r>
              <a:rPr lang="en-US" dirty="0">
                <a:hlinkClick r:id="rId4"/>
              </a:rPr>
              <a:t>://fipi.ru/ege</a:t>
            </a:r>
            <a:r>
              <a:rPr lang="en-US" dirty="0" smtClean="0">
                <a:hlinkClick r:id="rId4"/>
              </a:rPr>
              <a:t>/</a:t>
            </a:r>
            <a:endParaRPr lang="en-US" dirty="0" smtClean="0"/>
          </a:p>
          <a:p>
            <a:pPr marL="0" indent="0">
              <a:buNone/>
            </a:pPr>
            <a:endParaRPr lang="ru-RU" dirty="0" smtClean="0"/>
          </a:p>
          <a:p>
            <a:endParaRPr lang="ru-RU" dirty="0"/>
          </a:p>
        </p:txBody>
      </p:sp>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1683" y="459956"/>
            <a:ext cx="4101212" cy="1334552"/>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1683" y="2191920"/>
            <a:ext cx="4101212" cy="1901866"/>
          </a:xfrm>
          <a:prstGeom prst="rect">
            <a:avLst/>
          </a:prstGeom>
        </p:spPr>
      </p:pic>
      <p:sp>
        <p:nvSpPr>
          <p:cNvPr id="9" name="Прямоугольник 8"/>
          <p:cNvSpPr/>
          <p:nvPr/>
        </p:nvSpPr>
        <p:spPr>
          <a:xfrm>
            <a:off x="7565487" y="72426"/>
            <a:ext cx="3615157" cy="369332"/>
          </a:xfrm>
          <a:prstGeom prst="rect">
            <a:avLst/>
          </a:prstGeom>
        </p:spPr>
        <p:txBody>
          <a:bodyPr wrap="none">
            <a:spAutoFit/>
          </a:bodyPr>
          <a:lstStyle/>
          <a:p>
            <a:r>
              <a:rPr lang="en-US" dirty="0">
                <a:hlinkClick r:id="rId7"/>
              </a:rPr>
              <a:t>http://</a:t>
            </a:r>
            <a:r>
              <a:rPr lang="en-US" dirty="0" smtClean="0">
                <a:hlinkClick r:id="rId7"/>
              </a:rPr>
              <a:t>iro.yar.ru/index.php?id=512</a:t>
            </a:r>
            <a:r>
              <a:rPr lang="ru-RU" dirty="0" smtClean="0"/>
              <a:t> </a:t>
            </a:r>
            <a:endParaRPr lang="ru-RU" dirty="0"/>
          </a:p>
        </p:txBody>
      </p:sp>
      <p:pic>
        <p:nvPicPr>
          <p:cNvPr id="10" name="Рисунок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98399" y="495400"/>
            <a:ext cx="4107319" cy="5047331"/>
          </a:xfrm>
          <a:prstGeom prst="rect">
            <a:avLst/>
          </a:prstGeom>
        </p:spPr>
      </p:pic>
      <p:pic>
        <p:nvPicPr>
          <p:cNvPr id="6" name="Рисунок 5"/>
          <p:cNvPicPr>
            <a:picLocks noChangeAspect="1"/>
          </p:cNvPicPr>
          <p:nvPr/>
        </p:nvPicPr>
        <p:blipFill>
          <a:blip r:embed="rId9"/>
          <a:stretch>
            <a:fillRect/>
          </a:stretch>
        </p:blipFill>
        <p:spPr>
          <a:xfrm>
            <a:off x="3331683" y="4529132"/>
            <a:ext cx="3087224" cy="2245508"/>
          </a:xfrm>
          <a:prstGeom prst="rect">
            <a:avLst/>
          </a:prstGeom>
        </p:spPr>
      </p:pic>
    </p:spTree>
    <p:extLst>
      <p:ext uri="{BB962C8B-B14F-4D97-AF65-F5344CB8AC3E}">
        <p14:creationId xmlns:p14="http://schemas.microsoft.com/office/powerpoint/2010/main" val="2249331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714251049"/>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2337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Для получения сертификата</a:t>
            </a:r>
            <a:endParaRPr lang="ru-RU" dirty="0"/>
          </a:p>
        </p:txBody>
      </p:sp>
      <p:sp>
        <p:nvSpPr>
          <p:cNvPr id="3" name="Объект 2"/>
          <p:cNvSpPr>
            <a:spLocks noGrp="1"/>
          </p:cNvSpPr>
          <p:nvPr>
            <p:ph idx="1"/>
          </p:nvPr>
        </p:nvSpPr>
        <p:spPr/>
        <p:txBody>
          <a:bodyPr/>
          <a:lstStyle/>
          <a:p>
            <a:r>
              <a:rPr lang="ru-RU" dirty="0" smtClean="0"/>
              <a:t>Задание </a:t>
            </a:r>
            <a:r>
              <a:rPr lang="en-US" dirty="0">
                <a:hlinkClick r:id="rId2"/>
              </a:rPr>
              <a:t>https://disk.yandex.ru/i/S__</a:t>
            </a:r>
            <a:r>
              <a:rPr lang="en-US" dirty="0" smtClean="0">
                <a:hlinkClick r:id="rId2"/>
              </a:rPr>
              <a:t>0thV_ImS9zw</a:t>
            </a:r>
            <a:r>
              <a:rPr lang="ru-RU" dirty="0" smtClean="0"/>
              <a:t> </a:t>
            </a:r>
          </a:p>
          <a:p>
            <a:r>
              <a:rPr lang="ru-RU" dirty="0" smtClean="0"/>
              <a:t>Отправьте решения</a:t>
            </a:r>
          </a:p>
          <a:p>
            <a:pPr marL="0" indent="0">
              <a:buNone/>
            </a:pPr>
            <a:r>
              <a:rPr lang="en-US" dirty="0" smtClean="0">
                <a:hlinkClick r:id="rId3"/>
              </a:rPr>
              <a:t>https</a:t>
            </a:r>
            <a:r>
              <a:rPr lang="en-US" dirty="0">
                <a:hlinkClick r:id="rId3"/>
              </a:rPr>
              <a:t>://forms.yandex.ru/u/65f4084943f74f93fd3ec3bf/</a:t>
            </a:r>
            <a:r>
              <a:rPr lang="ru-RU" dirty="0"/>
              <a:t> </a:t>
            </a:r>
          </a:p>
          <a:p>
            <a:endParaRPr lang="ru-RU" dirty="0"/>
          </a:p>
        </p:txBody>
      </p:sp>
    </p:spTree>
    <p:extLst>
      <p:ext uri="{BB962C8B-B14F-4D97-AF65-F5344CB8AC3E}">
        <p14:creationId xmlns:p14="http://schemas.microsoft.com/office/powerpoint/2010/main" val="3893678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Задание 7 проверяет </a:t>
            </a:r>
            <a:r>
              <a:rPr lang="ru-RU" dirty="0"/>
              <a:t>умение определять объём памяти, необходимый для хранения графической и звуковой информации</a:t>
            </a:r>
          </a:p>
        </p:txBody>
      </p:sp>
      <p:sp>
        <p:nvSpPr>
          <p:cNvPr id="4" name="Прямоугольник 3"/>
          <p:cNvSpPr/>
          <p:nvPr/>
        </p:nvSpPr>
        <p:spPr>
          <a:xfrm>
            <a:off x="3094892" y="708262"/>
            <a:ext cx="8576241" cy="5324535"/>
          </a:xfrm>
          <a:prstGeom prst="rect">
            <a:avLst/>
          </a:prstGeom>
        </p:spPr>
        <p:txBody>
          <a:bodyPr wrap="square">
            <a:spAutoFit/>
          </a:bodyPr>
          <a:lstStyle/>
          <a:p>
            <a:r>
              <a:rPr lang="ru-RU" sz="2000" b="1" dirty="0"/>
              <a:t>Пример </a:t>
            </a:r>
            <a:r>
              <a:rPr lang="ru-RU" sz="2000" b="1" dirty="0" smtClean="0"/>
              <a:t>задания</a:t>
            </a:r>
            <a:endParaRPr lang="ru-RU" sz="2000" dirty="0"/>
          </a:p>
          <a:p>
            <a:r>
              <a:rPr lang="ru-RU" sz="2000" dirty="0"/>
              <a:t>Прибор автоматической фиксации нарушений правил дорожного движения делает цветные фотографии размером 1024×768 пикселей, используя палитру из 4096 цветов. Снимки сохраняются в памяти камеры, группируются в пакеты по несколько штук, а затем передаются в центр обработки информации со скоростью передачи данных 1310720 бит/с. Каково максимально возможное количество снимков в одном пакете, если на передачу одного пакета отводится не более 300 секунд? </a:t>
            </a:r>
            <a:endParaRPr lang="ru-RU" sz="2000" dirty="0" smtClean="0"/>
          </a:p>
          <a:p>
            <a:endParaRPr lang="ru-RU" sz="2000" dirty="0" smtClean="0"/>
          </a:p>
          <a:p>
            <a:r>
              <a:rPr lang="ru-RU" sz="2000" b="1" dirty="0" smtClean="0"/>
              <a:t>Типичные </a:t>
            </a:r>
            <a:r>
              <a:rPr lang="ru-RU" sz="2000" b="1" dirty="0"/>
              <a:t>ошибки:</a:t>
            </a:r>
            <a:r>
              <a:rPr lang="ru-RU" sz="2000" dirty="0"/>
              <a:t> </a:t>
            </a:r>
            <a:r>
              <a:rPr lang="ru-RU" sz="2000" dirty="0" smtClean="0"/>
              <a:t>допускают </a:t>
            </a:r>
            <a:r>
              <a:rPr lang="ru-RU" sz="2000" dirty="0"/>
              <a:t>элементарные арифметические ошибки при умножении/делении чисел, являющихся степенями двойки, оценивании значения простой дроби. Содержательная ошибка – подмена количества двоичных разрядов (битов), минимально необходимого для хранения целочисленных значений из заданной палитры количеством этих значений. </a:t>
            </a:r>
          </a:p>
          <a:p>
            <a:endParaRPr lang="ru-RU" sz="2000" dirty="0" smtClean="0"/>
          </a:p>
        </p:txBody>
      </p:sp>
    </p:spTree>
    <p:extLst>
      <p:ext uri="{BB962C8B-B14F-4D97-AF65-F5344CB8AC3E}">
        <p14:creationId xmlns:p14="http://schemas.microsoft.com/office/powerpoint/2010/main" val="30121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Кодирование </a:t>
            </a:r>
            <a:r>
              <a:rPr lang="ru-RU" dirty="0"/>
              <a:t>графической </a:t>
            </a:r>
            <a:r>
              <a:rPr lang="ru-RU" dirty="0" smtClean="0"/>
              <a:t> информации</a:t>
            </a:r>
            <a:endParaRPr lang="ru-RU" dirty="0"/>
          </a:p>
        </p:txBody>
      </p:sp>
      <p:sp>
        <p:nvSpPr>
          <p:cNvPr id="3" name="Скругленный прямоугольник 2"/>
          <p:cNvSpPr/>
          <p:nvPr/>
        </p:nvSpPr>
        <p:spPr>
          <a:xfrm>
            <a:off x="3823910" y="248356"/>
            <a:ext cx="2253343" cy="643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Растровая графика</a:t>
            </a:r>
            <a:endParaRPr lang="ru-RU" dirty="0"/>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7769" y="891823"/>
            <a:ext cx="2651441" cy="2585155"/>
          </a:xfrm>
          <a:prstGeom prst="rect">
            <a:avLst/>
          </a:prstGeom>
        </p:spPr>
      </p:pic>
      <p:sp>
        <p:nvSpPr>
          <p:cNvPr id="5" name="TextBox 4"/>
          <p:cNvSpPr txBox="1"/>
          <p:nvPr/>
        </p:nvSpPr>
        <p:spPr>
          <a:xfrm>
            <a:off x="6077253" y="891823"/>
            <a:ext cx="5725541" cy="3477875"/>
          </a:xfrm>
          <a:prstGeom prst="rect">
            <a:avLst/>
          </a:prstGeom>
          <a:noFill/>
        </p:spPr>
        <p:txBody>
          <a:bodyPr wrap="square" rtlCol="0">
            <a:spAutoFit/>
          </a:bodyPr>
          <a:lstStyle/>
          <a:p>
            <a:r>
              <a:rPr lang="ru-RU" sz="2000" b="1" dirty="0" smtClean="0"/>
              <a:t>Пиксель </a:t>
            </a:r>
            <a:r>
              <a:rPr lang="ru-RU" sz="2000" dirty="0"/>
              <a:t>– минимальный элемент изображения, обладающий цветом.</a:t>
            </a:r>
          </a:p>
          <a:p>
            <a:r>
              <a:rPr lang="ru-RU" sz="2000" b="1" dirty="0" smtClean="0"/>
              <a:t>Разрешение</a:t>
            </a:r>
            <a:r>
              <a:rPr lang="ru-RU" sz="2000" dirty="0" smtClean="0"/>
              <a:t> </a:t>
            </a:r>
            <a:r>
              <a:rPr lang="ru-RU" sz="2000" dirty="0"/>
              <a:t>– количество пикселей по ширине и высоте изображения, определяющее степень его детализации.</a:t>
            </a:r>
          </a:p>
          <a:p>
            <a:r>
              <a:rPr lang="ru-RU" sz="2000" b="1" dirty="0" smtClean="0"/>
              <a:t>Глубина </a:t>
            </a:r>
            <a:r>
              <a:rPr lang="ru-RU" sz="2000" b="1" dirty="0"/>
              <a:t>цвета </a:t>
            </a:r>
            <a:r>
              <a:rPr lang="ru-RU" sz="2000" dirty="0"/>
              <a:t>– количество бит, используемых для кодирования цвета одного пикселя.</a:t>
            </a:r>
          </a:p>
          <a:p>
            <a:r>
              <a:rPr lang="ru-RU" sz="2000" dirty="0"/>
              <a:t>Количество цветов в палитре = </a:t>
            </a:r>
            <a:r>
              <a:rPr lang="ru-RU" sz="2000" b="1" dirty="0"/>
              <a:t>2</a:t>
            </a:r>
            <a:r>
              <a:rPr lang="en-US" sz="2000" b="1" baseline="30000" dirty="0" err="1"/>
              <a:t>i</a:t>
            </a:r>
            <a:endParaRPr lang="ru-RU" sz="2000" b="1" baseline="30000" dirty="0"/>
          </a:p>
          <a:p>
            <a:endParaRPr lang="ru-RU" sz="2000" b="1" dirty="0" smtClean="0"/>
          </a:p>
          <a:p>
            <a:r>
              <a:rPr lang="ru-RU" sz="2000" dirty="0" smtClean="0"/>
              <a:t>Объем памяти = </a:t>
            </a:r>
            <a:r>
              <a:rPr lang="ru-RU" sz="2000" b="1" dirty="0" smtClean="0"/>
              <a:t>длина</a:t>
            </a:r>
            <a:r>
              <a:rPr lang="ru-RU" sz="2000" dirty="0" smtClean="0"/>
              <a:t> ∙ </a:t>
            </a:r>
            <a:r>
              <a:rPr lang="ru-RU" sz="2000" b="1" dirty="0" smtClean="0"/>
              <a:t>ширина ∙ </a:t>
            </a:r>
            <a:r>
              <a:rPr lang="en-US" sz="2000" b="1" dirty="0" err="1" smtClean="0"/>
              <a:t>i</a:t>
            </a:r>
            <a:endParaRPr lang="ru-RU" sz="2000" dirty="0" smtClean="0"/>
          </a:p>
        </p:txBody>
      </p:sp>
    </p:spTree>
    <p:extLst>
      <p:ext uri="{BB962C8B-B14F-4D97-AF65-F5344CB8AC3E}">
        <p14:creationId xmlns:p14="http://schemas.microsoft.com/office/powerpoint/2010/main" val="191586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Кодирование звуковой  </a:t>
            </a:r>
            <a:r>
              <a:rPr lang="ru-RU" dirty="0" smtClean="0"/>
              <a:t>информации</a:t>
            </a:r>
            <a:endParaRPr lang="ru-RU" dirty="0"/>
          </a:p>
        </p:txBody>
      </p:sp>
      <p:pic>
        <p:nvPicPr>
          <p:cNvPr id="9" name="Рисунок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2126" y="130442"/>
            <a:ext cx="3336471" cy="2354181"/>
          </a:xfrm>
          <a:prstGeom prst="rect">
            <a:avLst/>
          </a:prstGeom>
        </p:spPr>
      </p:pic>
      <p:sp>
        <p:nvSpPr>
          <p:cNvPr id="8" name="TextBox 7"/>
          <p:cNvSpPr txBox="1"/>
          <p:nvPr/>
        </p:nvSpPr>
        <p:spPr>
          <a:xfrm>
            <a:off x="5814647" y="130442"/>
            <a:ext cx="6072553" cy="2554545"/>
          </a:xfrm>
          <a:prstGeom prst="rect">
            <a:avLst/>
          </a:prstGeom>
          <a:noFill/>
        </p:spPr>
        <p:txBody>
          <a:bodyPr wrap="square" rtlCol="0">
            <a:spAutoFit/>
          </a:bodyPr>
          <a:lstStyle/>
          <a:p>
            <a:r>
              <a:rPr lang="ru-RU" sz="2000" b="1" dirty="0" smtClean="0"/>
              <a:t>Амплитуда </a:t>
            </a:r>
            <a:r>
              <a:rPr lang="ru-RU" sz="2000" dirty="0"/>
              <a:t>– характеризует громкость звука. Чем больше амплитуда, тем громче звук.</a:t>
            </a:r>
          </a:p>
          <a:p>
            <a:r>
              <a:rPr lang="ru-RU" sz="2000" b="1" dirty="0" smtClean="0"/>
              <a:t>Частота </a:t>
            </a:r>
            <a:r>
              <a:rPr lang="ru-RU" sz="2000" dirty="0"/>
              <a:t>– определяет высоту или тональность </a:t>
            </a:r>
            <a:r>
              <a:rPr lang="ru-RU" sz="2000" dirty="0" smtClean="0"/>
              <a:t>звука, показывает</a:t>
            </a:r>
            <a:r>
              <a:rPr lang="ru-RU" sz="2000" dirty="0"/>
              <a:t>, сколько колебаний происходит за одну </a:t>
            </a:r>
            <a:r>
              <a:rPr lang="ru-RU" sz="2000" dirty="0" smtClean="0"/>
              <a:t>секунду</a:t>
            </a:r>
            <a:r>
              <a:rPr lang="ru-RU" sz="2000" b="1" dirty="0" smtClean="0"/>
              <a:t> </a:t>
            </a:r>
            <a:r>
              <a:rPr lang="ru-RU" sz="2000" dirty="0" smtClean="0"/>
              <a:t>(Гц)</a:t>
            </a:r>
          </a:p>
          <a:p>
            <a:r>
              <a:rPr lang="ru-RU" sz="2000" b="1" dirty="0"/>
              <a:t>Частота дискретизации</a:t>
            </a:r>
            <a:r>
              <a:rPr lang="ru-RU" sz="2000" dirty="0"/>
              <a:t> определяет, сколько раз в секунду фиксируется значение сигнала (Гц).</a:t>
            </a:r>
          </a:p>
          <a:p>
            <a:endParaRPr lang="ru-RU" sz="2000" dirty="0" smtClean="0"/>
          </a:p>
        </p:txBody>
      </p:sp>
      <p:sp>
        <p:nvSpPr>
          <p:cNvPr id="10" name="Прямоугольник 9"/>
          <p:cNvSpPr/>
          <p:nvPr/>
        </p:nvSpPr>
        <p:spPr>
          <a:xfrm>
            <a:off x="3022126" y="2302051"/>
            <a:ext cx="8639990" cy="4401205"/>
          </a:xfrm>
          <a:prstGeom prst="rect">
            <a:avLst/>
          </a:prstGeom>
        </p:spPr>
        <p:txBody>
          <a:bodyPr wrap="square">
            <a:spAutoFit/>
          </a:bodyPr>
          <a:lstStyle/>
          <a:p>
            <a:r>
              <a:rPr lang="ru-RU" sz="2000" b="1" dirty="0" smtClean="0"/>
              <a:t>Квантование</a:t>
            </a:r>
            <a:r>
              <a:rPr lang="ru-RU" sz="2000" dirty="0" smtClean="0"/>
              <a:t> </a:t>
            </a:r>
            <a:r>
              <a:rPr lang="ru-RU" sz="2000" dirty="0"/>
              <a:t>– это процесс преобразования непрерывного диапазона амплитудных значений сигнала в конечное количество уровней. Каждый уровень амплитуды кодируется числом, которое затем представляется в виде двоичного кода и сохраняется в памяти.</a:t>
            </a:r>
          </a:p>
          <a:p>
            <a:r>
              <a:rPr lang="ru-RU" sz="2000" b="1" dirty="0"/>
              <a:t>Глубина кодирования</a:t>
            </a:r>
            <a:r>
              <a:rPr lang="ru-RU" sz="2000" dirty="0"/>
              <a:t> – это количество бит, которые выделяются для представления каждого уровня </a:t>
            </a:r>
            <a:r>
              <a:rPr lang="ru-RU" sz="2000" dirty="0" smtClean="0"/>
              <a:t>квантования</a:t>
            </a:r>
          </a:p>
          <a:p>
            <a:r>
              <a:rPr lang="ru-RU" sz="2000" b="1" dirty="0"/>
              <a:t>N = 2</a:t>
            </a:r>
            <a:r>
              <a:rPr lang="ru-RU" sz="2000" b="1" baseline="30000" dirty="0"/>
              <a:t>i</a:t>
            </a:r>
            <a:r>
              <a:rPr lang="ru-RU" sz="2000" dirty="0"/>
              <a:t>, где N – количество уровней, а i – количество бит, выделяемых для одного отсчёта.</a:t>
            </a:r>
          </a:p>
          <a:p>
            <a:r>
              <a:rPr lang="ru-RU" sz="2000" b="1" dirty="0"/>
              <a:t>Время звучания </a:t>
            </a:r>
            <a:r>
              <a:rPr lang="ru-RU" sz="2000" dirty="0"/>
              <a:t>(сек) – продолжительность звучания</a:t>
            </a:r>
          </a:p>
          <a:p>
            <a:r>
              <a:rPr lang="ru-RU" sz="2000" b="1" dirty="0"/>
              <a:t>Количество каналов</a:t>
            </a:r>
            <a:r>
              <a:rPr lang="ru-RU" sz="2000" dirty="0"/>
              <a:t> - это параметр, который указывает на число динамиков, используемых для воспроизведения звукового спектра.</a:t>
            </a:r>
          </a:p>
          <a:p>
            <a:endParaRPr lang="ru-RU" sz="2000" dirty="0"/>
          </a:p>
          <a:p>
            <a:r>
              <a:rPr lang="ru-RU" sz="2000" dirty="0"/>
              <a:t>Объем </a:t>
            </a:r>
            <a:r>
              <a:rPr lang="ru-RU" sz="2000" dirty="0" smtClean="0"/>
              <a:t>памяти= </a:t>
            </a:r>
            <a:r>
              <a:rPr lang="ru-RU" sz="2000" b="1" dirty="0"/>
              <a:t>частота </a:t>
            </a:r>
            <a:r>
              <a:rPr lang="ru-RU" sz="2000" b="1" dirty="0" smtClean="0"/>
              <a:t>дискретизации ∙ глубина кодирования ∙ время звучания ∙ количество </a:t>
            </a:r>
            <a:r>
              <a:rPr lang="ru-RU" sz="2000" b="1" dirty="0"/>
              <a:t>каналов</a:t>
            </a:r>
          </a:p>
        </p:txBody>
      </p:sp>
    </p:spTree>
    <p:extLst>
      <p:ext uri="{BB962C8B-B14F-4D97-AF65-F5344CB8AC3E}">
        <p14:creationId xmlns:p14="http://schemas.microsoft.com/office/powerpoint/2010/main" val="3084264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9549" y="126545"/>
            <a:ext cx="11797861" cy="2992211"/>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209549" y="3265713"/>
                <a:ext cx="10325775" cy="298216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ru-RU" sz="2000" i="1" smtClean="0">
                              <a:latin typeface="Cambria Math" panose="02040503050406030204" pitchFamily="18" charset="0"/>
                            </a:rPr>
                          </m:ctrlPr>
                        </m:dPr>
                        <m:e>
                          <m:m>
                            <m:mPr>
                              <m:mcs>
                                <m:mc>
                                  <m:mcPr>
                                    <m:count m:val="1"/>
                                    <m:mcJc m:val="center"/>
                                  </m:mcPr>
                                </m:mc>
                              </m:mcs>
                              <m:ctrlPr>
                                <a:rPr lang="ru-RU" sz="2000" i="1" smtClean="0">
                                  <a:latin typeface="Cambria Math" panose="02040503050406030204" pitchFamily="18" charset="0"/>
                                </a:rPr>
                              </m:ctrlPr>
                            </m:mPr>
                            <m:mr>
                              <m:e>
                                <m:r>
                                  <m:rPr>
                                    <m:nor/>
                                  </m:rPr>
                                  <a:rPr lang="en-US" sz="2000" dirty="0">
                                    <a:latin typeface="Arial Rounded MT Bold" panose="020F0704030504030204" pitchFamily="34" charset="0"/>
                                  </a:rPr>
                                  <m:t>v</m:t>
                                </m:r>
                                <m:r>
                                  <m:rPr>
                                    <m:nor/>
                                  </m:rPr>
                                  <a:rPr lang="en-US" sz="2000" dirty="0">
                                    <a:latin typeface="Arial Rounded MT Bold" panose="020F0704030504030204" pitchFamily="34" charset="0"/>
                                  </a:rPr>
                                  <m:t> = 1310720</m:t>
                                </m:r>
                                <m:r>
                                  <m:rPr>
                                    <m:nor/>
                                  </m:rPr>
                                  <a:rPr lang="ru-RU" sz="2000" dirty="0"/>
                                  <m:t> бит/с </m:t>
                                </m:r>
                              </m:e>
                            </m:mr>
                            <m:mr>
                              <m:e>
                                <m:r>
                                  <m:rPr>
                                    <m:nor/>
                                  </m:rPr>
                                  <a:rPr lang="en-US" sz="2000" dirty="0">
                                    <a:latin typeface="Arial Rounded MT Bold" panose="020F0704030504030204" pitchFamily="34" charset="0"/>
                                  </a:rPr>
                                  <m:t>t</m:t>
                                </m:r>
                                <m:r>
                                  <m:rPr>
                                    <m:nor/>
                                  </m:rPr>
                                  <a:rPr lang="en-US" sz="2000" dirty="0">
                                    <a:latin typeface="Arial Rounded MT Bold" panose="020F0704030504030204" pitchFamily="34" charset="0"/>
                                  </a:rPr>
                                  <m:t> = </m:t>
                                </m:r>
                                <m:r>
                                  <m:rPr>
                                    <m:nor/>
                                  </m:rPr>
                                  <a:rPr lang="ru-RU" sz="2000" dirty="0"/>
                                  <m:t>300 с </m:t>
                                </m:r>
                              </m:e>
                            </m:mr>
                          </m:m>
                        </m:e>
                      </m:d>
                      <m:r>
                        <a:rPr lang="ru-RU" sz="2000" i="1" smtClean="0">
                          <a:latin typeface="Cambria Math" panose="02040503050406030204" pitchFamily="18" charset="0"/>
                          <a:ea typeface="Cambria Math" panose="02040503050406030204" pitchFamily="18" charset="0"/>
                        </a:rPr>
                        <m:t>⟹</m:t>
                      </m:r>
                      <m:sSup>
                        <m:sSupPr>
                          <m:ctrlPr>
                            <a:rPr lang="ru-RU" sz="2000" i="1" smtClean="0">
                              <a:latin typeface="Cambria Math" panose="02040503050406030204" pitchFamily="18" charset="0"/>
                              <a:ea typeface="Cambria Math" panose="02040503050406030204" pitchFamily="18" charset="0"/>
                            </a:rPr>
                          </m:ctrlPr>
                        </m:sSupPr>
                        <m:e>
                          <m:r>
                            <m:rPr>
                              <m:nor/>
                            </m:rPr>
                            <a:rPr lang="en-US" sz="2000" dirty="0">
                              <a:latin typeface="Arial Rounded MT Bold" panose="020F0704030504030204" pitchFamily="34" charset="0"/>
                            </a:rPr>
                            <m:t>I</m:t>
                          </m:r>
                          <m:r>
                            <m:rPr>
                              <m:nor/>
                            </m:rPr>
                            <a:rPr lang="en-US" sz="2000" dirty="0">
                              <a:latin typeface="Arial Rounded MT Bold" panose="020F0704030504030204" pitchFamily="34" charset="0"/>
                            </a:rPr>
                            <m:t> = </m:t>
                          </m:r>
                          <m:r>
                            <m:rPr>
                              <m:nor/>
                            </m:rPr>
                            <a:rPr lang="ru-RU" sz="2000" dirty="0"/>
                            <m:t>1310720</m:t>
                          </m:r>
                          <m:r>
                            <a:rPr lang="ru-RU" sz="2000" i="1" dirty="0" smtClean="0">
                              <a:latin typeface="Cambria Math" panose="02040503050406030204" pitchFamily="18" charset="0"/>
                              <a:ea typeface="Cambria Math" panose="02040503050406030204" pitchFamily="18" charset="0"/>
                            </a:rPr>
                            <m:t>∙</m:t>
                          </m:r>
                          <m:r>
                            <m:rPr>
                              <m:nor/>
                            </m:rPr>
                            <a:rPr lang="ru-RU" sz="2000" dirty="0"/>
                            <m:t>300 =</m:t>
                          </m:r>
                          <m:r>
                            <m:rPr>
                              <m:nor/>
                            </m:rPr>
                            <a:rPr lang="en-US" sz="2000" dirty="0">
                              <a:latin typeface="Arial Rounded MT Bold" panose="020F0704030504030204" pitchFamily="34" charset="0"/>
                            </a:rPr>
                            <m:t> 393216000 </m:t>
                          </m:r>
                          <m:r>
                            <m:rPr>
                              <m:nor/>
                            </m:rPr>
                            <a:rPr lang="ru-RU" sz="2000" dirty="0"/>
                            <m:t>бит – объем пакета снимков </m:t>
                          </m:r>
                        </m:e>
                        <m:sup/>
                      </m:sSup>
                    </m:oMath>
                  </m:oMathPara>
                </a14:m>
                <a:endParaRPr lang="ru-RU" sz="2000" dirty="0" smtClean="0">
                  <a:latin typeface="Arial Rounded MT Bold" panose="020F0704030504030204" pitchFamily="34" charset="0"/>
                </a:endParaRPr>
              </a:p>
              <a:p>
                <a:endParaRPr lang="ru-RU" sz="2000" dirty="0"/>
              </a:p>
              <a:p>
                <a:r>
                  <a:rPr lang="en-US" sz="2000" dirty="0" smtClean="0">
                    <a:latin typeface="Arial Rounded MT Bold" panose="020F0704030504030204" pitchFamily="34" charset="0"/>
                  </a:rPr>
                  <a:t>N = 4096 </a:t>
                </a:r>
                <a:r>
                  <a:rPr lang="ru-RU" sz="2000" dirty="0" smtClean="0"/>
                  <a:t>(цветов) = 2</a:t>
                </a:r>
                <a:r>
                  <a:rPr lang="ru-RU" sz="2000" baseline="30000" dirty="0" smtClean="0"/>
                  <a:t>12 </a:t>
                </a:r>
                <a:r>
                  <a:rPr lang="ru-RU" sz="2000" dirty="0" smtClean="0"/>
                  <a:t>→ </a:t>
                </a:r>
                <a:r>
                  <a:rPr lang="en-US" sz="2000" dirty="0" err="1" smtClean="0">
                    <a:latin typeface="Arial Rounded MT Bold" panose="020F0704030504030204" pitchFamily="34" charset="0"/>
                  </a:rPr>
                  <a:t>i</a:t>
                </a:r>
                <a:r>
                  <a:rPr lang="en-US" sz="2000" dirty="0" smtClean="0">
                    <a:latin typeface="Arial Rounded MT Bold" panose="020F0704030504030204" pitchFamily="34" charset="0"/>
                  </a:rPr>
                  <a:t> = 12 </a:t>
                </a:r>
                <a:r>
                  <a:rPr lang="ru-RU" sz="2000" dirty="0" smtClean="0"/>
                  <a:t>бит для хранения 1 пикселя</a:t>
                </a:r>
              </a:p>
              <a:p>
                <a:endParaRPr lang="ru-RU" sz="2000" dirty="0"/>
              </a:p>
              <a:p>
                <a:r>
                  <a:rPr lang="en-US" sz="2000" dirty="0" smtClean="0">
                    <a:latin typeface="Arial Rounded MT Bold" panose="020F0704030504030204" pitchFamily="34" charset="0"/>
                  </a:rPr>
                  <a:t>I </a:t>
                </a:r>
                <a:r>
                  <a:rPr lang="en-US" sz="2000" dirty="0">
                    <a:latin typeface="Arial Rounded MT Bold" panose="020F0704030504030204" pitchFamily="34" charset="0"/>
                  </a:rPr>
                  <a:t>= </a:t>
                </a:r>
                <a:r>
                  <a:rPr lang="en-US" sz="2000" dirty="0" smtClean="0">
                    <a:latin typeface="Arial Rounded MT Bold" panose="020F0704030504030204" pitchFamily="34" charset="0"/>
                  </a:rPr>
                  <a:t>1024</a:t>
                </a:r>
                <a:r>
                  <a:rPr lang="ru-RU" sz="2000" dirty="0" smtClean="0">
                    <a:latin typeface="Arial Rounded MT Bold" panose="020F0704030504030204" pitchFamily="34" charset="0"/>
                  </a:rPr>
                  <a:t> </a:t>
                </a:r>
                <a:r>
                  <a:rPr lang="ru-RU" sz="2000" dirty="0" smtClean="0"/>
                  <a:t>∙ </a:t>
                </a:r>
                <a:r>
                  <a:rPr lang="en-US" sz="2000" dirty="0" smtClean="0">
                    <a:latin typeface="Arial Rounded MT Bold" panose="020F0704030504030204" pitchFamily="34" charset="0"/>
                  </a:rPr>
                  <a:t>768</a:t>
                </a:r>
                <a:r>
                  <a:rPr lang="ru-RU" sz="2000" dirty="0" smtClean="0">
                    <a:latin typeface="Arial Rounded MT Bold" panose="020F0704030504030204" pitchFamily="34" charset="0"/>
                  </a:rPr>
                  <a:t> </a:t>
                </a:r>
                <a:r>
                  <a:rPr lang="ru-RU" sz="2000" dirty="0"/>
                  <a:t>∙ </a:t>
                </a:r>
                <a:r>
                  <a:rPr lang="en-US" sz="2000" dirty="0" smtClean="0">
                    <a:latin typeface="Arial Rounded MT Bold" panose="020F0704030504030204" pitchFamily="34" charset="0"/>
                  </a:rPr>
                  <a:t>12 </a:t>
                </a:r>
                <a:r>
                  <a:rPr lang="en-US" sz="2000" dirty="0">
                    <a:latin typeface="Arial Rounded MT Bold" panose="020F0704030504030204" pitchFamily="34" charset="0"/>
                  </a:rPr>
                  <a:t>= </a:t>
                </a:r>
                <a:r>
                  <a:rPr lang="en-US" sz="2000" dirty="0" smtClean="0">
                    <a:latin typeface="Arial Rounded MT Bold" panose="020F0704030504030204" pitchFamily="34" charset="0"/>
                  </a:rPr>
                  <a:t>9437184</a:t>
                </a:r>
                <a:r>
                  <a:rPr lang="ru-RU" sz="2000" dirty="0" smtClean="0"/>
                  <a:t> бит</a:t>
                </a:r>
                <a:r>
                  <a:rPr lang="en-US" sz="2000" dirty="0" smtClean="0">
                    <a:latin typeface="Arial Rounded MT Bold" panose="020F0704030504030204" pitchFamily="34" charset="0"/>
                  </a:rPr>
                  <a:t> </a:t>
                </a:r>
                <a:r>
                  <a:rPr lang="ru-RU" sz="2000" dirty="0" smtClean="0"/>
                  <a:t>для хранения 1 фотографии</a:t>
                </a:r>
              </a:p>
              <a:p>
                <a:endParaRPr lang="ru-RU" sz="2000" dirty="0"/>
              </a:p>
              <a:p>
                <a14:m>
                  <m:oMath xmlns:m="http://schemas.openxmlformats.org/officeDocument/2006/math">
                    <m:f>
                      <m:fPr>
                        <m:ctrlPr>
                          <a:rPr lang="ru-RU" sz="2000" i="1" smtClean="0">
                            <a:latin typeface="Cambria Math" panose="02040503050406030204" pitchFamily="18" charset="0"/>
                          </a:rPr>
                        </m:ctrlPr>
                      </m:fPr>
                      <m:num>
                        <m:r>
                          <m:rPr>
                            <m:nor/>
                          </m:rPr>
                          <a:rPr lang="en-US" sz="2000" dirty="0">
                            <a:latin typeface="Arial Rounded MT Bold" panose="020F0704030504030204" pitchFamily="34" charset="0"/>
                          </a:rPr>
                          <m:t>393216000</m:t>
                        </m:r>
                      </m:num>
                      <m:den>
                        <m:r>
                          <m:rPr>
                            <m:nor/>
                          </m:rPr>
                          <a:rPr lang="en-US" sz="2000" dirty="0">
                            <a:latin typeface="Arial Rounded MT Bold" panose="020F0704030504030204" pitchFamily="34" charset="0"/>
                          </a:rPr>
                          <m:t>9437184</m:t>
                        </m:r>
                      </m:den>
                    </m:f>
                  </m:oMath>
                </a14:m>
                <a:r>
                  <a:rPr lang="ru-RU" sz="2000" dirty="0" smtClean="0"/>
                  <a:t> = </a:t>
                </a:r>
                <a:r>
                  <a:rPr lang="en-US" sz="2000" dirty="0" smtClean="0">
                    <a:latin typeface="Arial Rounded MT Bold" panose="020F0704030504030204" pitchFamily="34" charset="0"/>
                  </a:rPr>
                  <a:t>41,67</a:t>
                </a:r>
                <a:r>
                  <a:rPr lang="ru-RU" sz="2000" dirty="0" smtClean="0">
                    <a:latin typeface="Arial Rounded MT Bold" panose="020F0704030504030204" pitchFamily="34" charset="0"/>
                  </a:rPr>
                  <a:t> </a:t>
                </a:r>
                <a:r>
                  <a:rPr lang="en-US" sz="2000" dirty="0" smtClean="0">
                    <a:latin typeface="Arial Rounded MT Bold" panose="020F0704030504030204" pitchFamily="34" charset="0"/>
                  </a:rPr>
                  <a:t>≈</a:t>
                </a:r>
                <a:r>
                  <a:rPr lang="ru-RU" sz="2000" dirty="0" smtClean="0">
                    <a:latin typeface="Arial Rounded MT Bold" panose="020F0704030504030204" pitchFamily="34" charset="0"/>
                  </a:rPr>
                  <a:t> </a:t>
                </a:r>
                <a:r>
                  <a:rPr lang="en-US" sz="2000" dirty="0" smtClean="0">
                    <a:latin typeface="Arial Rounded MT Bold" panose="020F0704030504030204" pitchFamily="34" charset="0"/>
                  </a:rPr>
                  <a:t>4</a:t>
                </a:r>
                <a:r>
                  <a:rPr lang="ru-RU" sz="2000" dirty="0" smtClean="0">
                    <a:latin typeface="Arial Rounded MT Bold" panose="020F0704030504030204" pitchFamily="34" charset="0"/>
                  </a:rPr>
                  <a:t>1</a:t>
                </a:r>
                <a:r>
                  <a:rPr lang="en-US" sz="2000" dirty="0" smtClean="0">
                    <a:latin typeface="Arial Rounded MT Bold" panose="020F0704030504030204" pitchFamily="34" charset="0"/>
                  </a:rPr>
                  <a:t> </a:t>
                </a:r>
                <a:r>
                  <a:rPr lang="ru-RU" sz="2000" dirty="0" smtClean="0"/>
                  <a:t>в одном пакете</a:t>
                </a:r>
              </a:p>
              <a:p>
                <a:endParaRPr lang="ru-RU" sz="2000" dirty="0"/>
              </a:p>
            </p:txBody>
          </p:sp>
        </mc:Choice>
        <mc:Fallback>
          <p:sp>
            <p:nvSpPr>
              <p:cNvPr id="3" name="TextBox 2"/>
              <p:cNvSpPr txBox="1">
                <a:spLocks noRot="1" noChangeAspect="1" noMove="1" noResize="1" noEditPoints="1" noAdjustHandles="1" noChangeArrowheads="1" noChangeShapeType="1" noTextEdit="1"/>
              </p:cNvSpPr>
              <p:nvPr/>
            </p:nvSpPr>
            <p:spPr>
              <a:xfrm>
                <a:off x="209549" y="3265713"/>
                <a:ext cx="10325775" cy="2982163"/>
              </a:xfrm>
              <a:prstGeom prst="rect">
                <a:avLst/>
              </a:prstGeom>
              <a:blipFill rotWithShape="0">
                <a:blip r:embed="rId3"/>
                <a:stretch>
                  <a:fillRect l="-590"/>
                </a:stretch>
              </a:blipFill>
            </p:spPr>
            <p:txBody>
              <a:bodyPr/>
              <a:lstStyle/>
              <a:p>
                <a:r>
                  <a:rPr lang="ru-RU">
                    <a:noFill/>
                  </a:rPr>
                  <a:t> </a:t>
                </a:r>
              </a:p>
            </p:txBody>
          </p:sp>
        </mc:Fallback>
      </mc:AlternateContent>
    </p:spTree>
    <p:extLst>
      <p:ext uri="{BB962C8B-B14F-4D97-AF65-F5344CB8AC3E}">
        <p14:creationId xmlns:p14="http://schemas.microsoft.com/office/powerpoint/2010/main" val="3250865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ама">
  <a:themeElements>
    <a:clrScheme name="Рама">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Другая 1">
      <a:majorFont>
        <a:latin typeface="Arial"/>
        <a:ea typeface=""/>
        <a:cs typeface=""/>
      </a:majorFont>
      <a:minorFont>
        <a:latin typeface="Arial"/>
        <a:ea typeface=""/>
        <a:cs typeface=""/>
      </a:minorFont>
    </a:fontScheme>
    <a:fmtScheme name="Рам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Рамка</Template>
  <TotalTime>6964</TotalTime>
  <Words>2780</Words>
  <Application>Microsoft Office PowerPoint</Application>
  <PresentationFormat>Широкоэкранный</PresentationFormat>
  <Paragraphs>474</Paragraphs>
  <Slides>50</Slides>
  <Notes>0</Notes>
  <HiddenSlides>1</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50</vt:i4>
      </vt:variant>
    </vt:vector>
  </HeadingPairs>
  <TitlesOfParts>
    <vt:vector size="57" baseType="lpstr">
      <vt:lpstr>Arial</vt:lpstr>
      <vt:lpstr>Arial Rounded MT Bold</vt:lpstr>
      <vt:lpstr>Calibri</vt:lpstr>
      <vt:lpstr>Cambria Math</vt:lpstr>
      <vt:lpstr>Symbol</vt:lpstr>
      <vt:lpstr>Wingdings 2</vt:lpstr>
      <vt:lpstr>Рама</vt:lpstr>
      <vt:lpstr>Решение задач ЕГЭ из раздела «Теоретические основы информатики»</vt:lpstr>
      <vt:lpstr>Видео инструкция для участников ОГЭ по информатике.  Морох Евгений Александрович</vt:lpstr>
      <vt:lpstr>Тематический раздел «Теоретические основы информатики» </vt:lpstr>
      <vt:lpstr>Тематический раздел «Теоретические основы информатики» </vt:lpstr>
      <vt:lpstr>Презентация PowerPoint</vt:lpstr>
      <vt:lpstr>Задание 7 проверяет умение определять объём памяти, необходимый для хранения графической и звуковой информации</vt:lpstr>
      <vt:lpstr>Кодирование графической  информации</vt:lpstr>
      <vt:lpstr>Кодирование звуковой  информации</vt:lpstr>
      <vt:lpstr>Презентация PowerPoint</vt:lpstr>
      <vt:lpstr>Информационный объём изображений</vt:lpstr>
      <vt:lpstr>Разрешение и сжатие</vt:lpstr>
      <vt:lpstr>Снимки группируются в пакеты и скорость</vt:lpstr>
      <vt:lpstr>Информационный объём звуковых данных</vt:lpstr>
      <vt:lpstr>Информационный объём видео (изображения + звук)</vt:lpstr>
      <vt:lpstr>Видео и скорость</vt:lpstr>
      <vt:lpstr>Задание 8 проверяет знание основных понятий и методов, используемых при измерении количества информации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Задание 11 проверяет умение подсчитывать информационный объём сообщения</vt:lpstr>
      <vt:lpstr>Равномерное кодирование. Алфавитный подход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Задание 14 проверяет знание позиционных систем счисления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Задание 15 проверяет знание основных понятий и законов математической логики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Полезные ссылки</vt:lpstr>
      <vt:lpstr>Для получения сертификата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Решение задач ЕГЭ из разделов «Цифровая грамотность» и «Информационные технологии»</dc:title>
  <dc:creator>Светлана Юрьевна Белянчева</dc:creator>
  <cp:lastModifiedBy>Светлана Юрьевна Белянчева</cp:lastModifiedBy>
  <cp:revision>324</cp:revision>
  <dcterms:created xsi:type="dcterms:W3CDTF">2024-03-05T11:01:33Z</dcterms:created>
  <dcterms:modified xsi:type="dcterms:W3CDTF">2025-04-11T10:53:01Z</dcterms:modified>
</cp:coreProperties>
</file>