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57" r:id="rId4"/>
    <p:sldId id="263" r:id="rId5"/>
    <p:sldId id="264" r:id="rId6"/>
    <p:sldId id="269" r:id="rId7"/>
    <p:sldId id="266" r:id="rId8"/>
    <p:sldId id="265" r:id="rId9"/>
    <p:sldId id="267" r:id="rId10"/>
    <p:sldId id="262" r:id="rId11"/>
    <p:sldId id="268" r:id="rId12"/>
    <p:sldId id="258" r:id="rId13"/>
    <p:sldId id="272" r:id="rId14"/>
    <p:sldId id="270" r:id="rId15"/>
    <p:sldId id="273" r:id="rId16"/>
    <p:sldId id="274" r:id="rId17"/>
    <p:sldId id="276" r:id="rId18"/>
    <p:sldId id="277" r:id="rId19"/>
    <p:sldId id="279" r:id="rId20"/>
    <p:sldId id="280" r:id="rId21"/>
    <p:sldId id="281" r:id="rId22"/>
    <p:sldId id="282" r:id="rId23"/>
    <p:sldId id="284" r:id="rId24"/>
    <p:sldId id="285" r:id="rId25"/>
    <p:sldId id="283" r:id="rId26"/>
    <p:sldId id="286" r:id="rId27"/>
    <p:sldId id="275" r:id="rId28"/>
    <p:sldId id="287" r:id="rId29"/>
    <p:sldId id="288" r:id="rId30"/>
    <p:sldId id="289" r:id="rId31"/>
    <p:sldId id="302" r:id="rId32"/>
    <p:sldId id="291" r:id="rId33"/>
    <p:sldId id="305" r:id="rId34"/>
    <p:sldId id="303" r:id="rId35"/>
    <p:sldId id="300" r:id="rId36"/>
    <p:sldId id="292" r:id="rId37"/>
    <p:sldId id="301" r:id="rId38"/>
    <p:sldId id="293" r:id="rId39"/>
    <p:sldId id="306" r:id="rId40"/>
    <p:sldId id="294" r:id="rId41"/>
    <p:sldId id="307" r:id="rId42"/>
    <p:sldId id="299" r:id="rId43"/>
    <p:sldId id="308" r:id="rId44"/>
    <p:sldId id="309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75" autoAdjust="0"/>
    <p:restoredTop sz="94660"/>
  </p:normalViewPr>
  <p:slideViewPr>
    <p:cSldViewPr snapToGrid="0">
      <p:cViewPr varScale="1">
        <p:scale>
          <a:sx n="57" d="100"/>
          <a:sy n="57" d="100"/>
        </p:scale>
        <p:origin x="84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ioco.ru/Media/Default/Documents/%D0%92%D0%9F%D0%A0-2025/VPR_INF-7_DEMO_2025-1.pdf" TargetMode="External"/><Relationship Id="rId7" Type="http://schemas.openxmlformats.org/officeDocument/2006/relationships/hyperlink" Target="https://fioco.ru/Media/Default/Documents/%D0%92%D0%9F%D0%A0-2025/VPR_INF-8_Opisanie_2025.pdf" TargetMode="External"/><Relationship Id="rId2" Type="http://schemas.openxmlformats.org/officeDocument/2006/relationships/hyperlink" Target="https://fioco.ru/obraztsi_i_opisaniya_vpr_202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oco.ru/Media/Default/Documents/%D0%92%D0%9F%D0%A0-2025/VPR_INF-8_DEMO_2025-2.pdf" TargetMode="External"/><Relationship Id="rId5" Type="http://schemas.openxmlformats.org/officeDocument/2006/relationships/hyperlink" Target="https://fioco.ru/Media/Default/Documents/%D0%92%D0%9F%D0%A0-2025/VPR_INF-7_Opisanie_2025.pdf" TargetMode="External"/><Relationship Id="rId4" Type="http://schemas.openxmlformats.org/officeDocument/2006/relationships/hyperlink" Target="https://fioco.ru/Media/Default/Documents/%D0%92%D0%9F%D0%A0-2025/VPR_INF_7_%D0%94%D0%BE%D0%BF%D0%BE%D0%BB%D0%BD%D0%B8%D1%82%D0%B5%D0%BB%D1%8C%D0%BD%D1%8B%D0%B9%20%D0%BC%D0%B0%D1%82%D0%B5%D1%80%D0%B8%D0%B0%D0%BB_%D0%B7%D0%B0%D0%B4%D0%B0%D0%BD%D0%B8%D0%B5%2014.zip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ioco.ru/Media/Default/Documents/%D0%92%D0%9F%D0%A0-2025/VPR_INF-8_Opisanie_2025.pdf" TargetMode="External"/><Relationship Id="rId2" Type="http://schemas.openxmlformats.org/officeDocument/2006/relationships/hyperlink" Target="https://fioco.ru/Media/Default/Documents/%D0%92%D0%9F%D0%A0-2025/VPR_INF-7_Opisanie_2025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oco.ru/nav-vpr-o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ioco.ru/Media/Default/Documents/%D0%9F%D0%BE%D1%81%D1%82%D0%B0%D0%BD%D0%BE%D0%B2%D0%BB%D0%B5%D0%BD%D0%B8%D0%B5_%D0%9F%D1%80%D0%B0%D0%B2%D0%B8%D1%82%D0%B5%D0%BB%D1%8C%D1%81%D1%82%D0%B2%D0%B0_%D0%A0%D0%A4_%D0%BE%D1%82_5_%D0%B0%D0%B2%D0%B3%D1%83%D1%81%D1%82%D0%B0_2013_%D0%B3_N_662_%D0%9E%D0%B1_%D0%BE%D1%81%D1%83%D1%89%D0%B5%D1%81%D1%82%D0%B2%D0%BB%D0%B5%D0%BD%D0%B8%D0%B8.pdf" TargetMode="External"/><Relationship Id="rId2" Type="http://schemas.openxmlformats.org/officeDocument/2006/relationships/hyperlink" Target="https://fioco.ru/Media/Default/Documents/%D0%9F%D0%BE%D1%81%D1%82%D0%B0%D0%BD%D0%BE%D0%B2%D0%BB%D0%B5%D0%BD%D0%B8%D0%B5_%D0%9F%D1%80%D0%B0%D0%B2%D0%B8%D1%82%D0%B5%D0%BB%D1%8C%D1%81%D1%82%D0%B2%D0%B0_%D0%A0%D0%A4_%D0%BE%D1%82_30042024_%E2%84%96_556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hyperlink" Target="https://fioco.ru/Media/Default/Documents/%D0%9F%D1%80%D0%B8%D0%BA%D0%B0%D0%B7_%D0%A0%D0%BE%D1%81%D0%BE%D0%B1%D1%80%D0%BD%D0%B0%D0%B4%D0%B7%D0%BE%D1%80%D0%B0_%D0%BE%D1%82_13052024_%E2%84%96_1008.pd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fioco.ru/izd_exam" TargetMode="Externa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Подготовка к </a:t>
            </a:r>
            <a:r>
              <a:rPr lang="ru-RU" dirty="0" err="1" smtClean="0"/>
              <a:t>впр</a:t>
            </a:r>
            <a:r>
              <a:rPr lang="ru-RU" dirty="0" smtClean="0"/>
              <a:t> по информатике в 2025 году (7-8 класс)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Белянчева С.Ю.,</a:t>
            </a:r>
            <a:br>
              <a:rPr lang="ru-RU" dirty="0" smtClean="0"/>
            </a:br>
            <a:r>
              <a:rPr lang="ru-RU" dirty="0" smtClean="0"/>
              <a:t>старший методист ЦИТ </a:t>
            </a:r>
            <a:br>
              <a:rPr lang="ru-RU" dirty="0" smtClean="0"/>
            </a:br>
            <a:r>
              <a:rPr lang="ru-RU" dirty="0" smtClean="0"/>
              <a:t>ГАУ ДПО ЯО ИРО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87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4459" y="585216"/>
            <a:ext cx="11107711" cy="6272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* Приказ </a:t>
            </a:r>
            <a:r>
              <a:rPr lang="ru-RU" dirty="0" err="1"/>
              <a:t>Рособрнадзора</a:t>
            </a:r>
            <a:r>
              <a:rPr lang="ru-RU" dirty="0"/>
              <a:t> от 13.05.2024 </a:t>
            </a:r>
            <a:r>
              <a:rPr lang="ru-RU" dirty="0" smtClean="0"/>
              <a:t>№1006 «Об </a:t>
            </a:r>
            <a:r>
              <a:rPr lang="ru-RU" dirty="0"/>
              <a:t>утверждении </a:t>
            </a:r>
            <a:r>
              <a:rPr lang="ru-RU" dirty="0" smtClean="0"/>
              <a:t>состава участников</a:t>
            </a:r>
            <a:r>
              <a:rPr lang="ru-RU" dirty="0"/>
              <a:t>, сроков </a:t>
            </a:r>
            <a:r>
              <a:rPr lang="ru-RU" dirty="0" smtClean="0"/>
              <a:t>и продолжительности </a:t>
            </a:r>
            <a:r>
              <a:rPr lang="ru-RU" dirty="0"/>
              <a:t>проведения</a:t>
            </a:r>
            <a:br>
              <a:rPr lang="ru-RU" dirty="0"/>
            </a:br>
            <a:r>
              <a:rPr lang="ru-RU" dirty="0"/>
              <a:t>национальных сопоставительных</a:t>
            </a:r>
            <a:br>
              <a:rPr lang="ru-RU" dirty="0"/>
            </a:br>
            <a:r>
              <a:rPr lang="ru-RU" dirty="0"/>
              <a:t>исследований качества общего образования </a:t>
            </a:r>
            <a:r>
              <a:rPr lang="ru-RU" dirty="0" smtClean="0"/>
              <a:t>в образовательных организациях, осуществляющих образовательную деятельность</a:t>
            </a:r>
            <a:r>
              <a:rPr lang="ru-RU" dirty="0"/>
              <a:t>, в 2024/2025 учебном </a:t>
            </a:r>
            <a:r>
              <a:rPr lang="ru-RU" dirty="0" smtClean="0"/>
              <a:t>году» </a:t>
            </a:r>
            <a:br>
              <a:rPr lang="ru-RU" dirty="0" smtClean="0"/>
            </a:br>
            <a:r>
              <a:rPr lang="ru-RU" sz="2700" dirty="0" smtClean="0"/>
              <a:t>(</a:t>
            </a:r>
            <a:r>
              <a:rPr lang="ru-RU" sz="2700" dirty="0"/>
              <a:t>Зарегистрировано в Минюсте </a:t>
            </a:r>
            <a:r>
              <a:rPr lang="ru-RU" sz="2700" dirty="0" smtClean="0"/>
              <a:t>России 29.05.2024 </a:t>
            </a:r>
            <a:r>
              <a:rPr lang="ru-RU" sz="2700" dirty="0"/>
              <a:t>N 78325)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645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1946" y="2084832"/>
            <a:ext cx="115124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Сроки проведения: 15 октября 2024 года, 17 октября 2024 года</a:t>
            </a:r>
          </a:p>
          <a:p>
            <a:r>
              <a:rPr lang="ru-RU" sz="2400" dirty="0" smtClean="0"/>
              <a:t>8, 10 классы</a:t>
            </a:r>
          </a:p>
          <a:p>
            <a:r>
              <a:rPr lang="ru-RU" sz="2400" dirty="0" smtClean="0"/>
              <a:t>Ярославская область: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МОУ </a:t>
            </a:r>
            <a:r>
              <a:rPr lang="ru-RU" sz="2400" dirty="0" err="1" smtClean="0"/>
              <a:t>Семибратовская</a:t>
            </a:r>
            <a:r>
              <a:rPr lang="ru-RU" sz="2400" dirty="0" smtClean="0"/>
              <a:t> средняя </a:t>
            </a:r>
            <a:r>
              <a:rPr lang="ru-RU" sz="2400" dirty="0"/>
              <a:t>общеобразовательная </a:t>
            </a:r>
            <a:r>
              <a:rPr lang="ru-RU" sz="2400" dirty="0" smtClean="0"/>
              <a:t>школа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МОУ </a:t>
            </a:r>
            <a:r>
              <a:rPr lang="ru-RU" sz="2400" dirty="0"/>
              <a:t>"</a:t>
            </a:r>
            <a:r>
              <a:rPr lang="ru-RU" sz="2400" dirty="0" err="1" smtClean="0"/>
              <a:t>Ананьинская</a:t>
            </a:r>
            <a:r>
              <a:rPr lang="ru-RU" sz="2400" dirty="0" smtClean="0"/>
              <a:t> основная </a:t>
            </a:r>
            <a:r>
              <a:rPr lang="ru-RU" sz="2400" dirty="0"/>
              <a:t>школа" Ярославского </a:t>
            </a:r>
            <a:r>
              <a:rPr lang="ru-RU" sz="2400" dirty="0" smtClean="0"/>
              <a:t>МР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МОУ </a:t>
            </a:r>
            <a:r>
              <a:rPr lang="ru-RU" sz="2400" dirty="0"/>
              <a:t>"Средняя Школа </a:t>
            </a:r>
            <a:r>
              <a:rPr lang="ru-RU" sz="2400" dirty="0" smtClean="0"/>
              <a:t>№60</a:t>
            </a:r>
            <a:r>
              <a:rPr lang="ru-RU" sz="2400" dirty="0"/>
              <a:t>", г. Ярославль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МОУ </a:t>
            </a:r>
            <a:r>
              <a:rPr lang="ru-RU" sz="2400" dirty="0"/>
              <a:t>"Средняя Школа </a:t>
            </a:r>
            <a:r>
              <a:rPr lang="ru-RU" sz="2400" dirty="0" smtClean="0"/>
              <a:t>№83</a:t>
            </a:r>
            <a:r>
              <a:rPr lang="ru-RU" sz="2400" dirty="0"/>
              <a:t>", г. Ярославль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МОУ Борисоглебская СОШ №1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МОУ </a:t>
            </a:r>
            <a:r>
              <a:rPr lang="ru-RU" sz="2400" dirty="0"/>
              <a:t>"Средняя Школа </a:t>
            </a:r>
            <a:r>
              <a:rPr lang="ru-RU" sz="2400" dirty="0" smtClean="0"/>
              <a:t>№59</a:t>
            </a:r>
            <a:r>
              <a:rPr lang="ru-RU" sz="2400" dirty="0"/>
              <a:t>", г. </a:t>
            </a:r>
            <a:r>
              <a:rPr lang="ru-RU" sz="2400" dirty="0" smtClean="0"/>
              <a:t>Ярославль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МОУ Коптевская основная общеобразовательная школа, </a:t>
            </a:r>
            <a:r>
              <a:rPr lang="ru-RU" sz="2400" dirty="0" err="1"/>
              <a:t>Мышкинский</a:t>
            </a:r>
            <a:r>
              <a:rPr lang="ru-RU" sz="2400" dirty="0"/>
              <a:t> </a:t>
            </a:r>
            <a:r>
              <a:rPr lang="ru-RU" sz="2400" dirty="0" smtClean="0"/>
              <a:t>МР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МОУ СОШ </a:t>
            </a:r>
            <a:r>
              <a:rPr lang="ru-RU" sz="2400" dirty="0"/>
              <a:t>N 2, </a:t>
            </a:r>
            <a:r>
              <a:rPr lang="ru-RU" sz="2400" dirty="0" smtClean="0"/>
              <a:t>г</a:t>
            </a:r>
            <a:r>
              <a:rPr lang="ru-RU" sz="2400" dirty="0"/>
              <a:t>. Углич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848082" cy="1499616"/>
          </a:xfrm>
        </p:spPr>
        <p:txBody>
          <a:bodyPr/>
          <a:lstStyle/>
          <a:p>
            <a:r>
              <a:rPr lang="ru-RU" dirty="0"/>
              <a:t>Приказ </a:t>
            </a:r>
            <a:r>
              <a:rPr lang="ru-RU" dirty="0" err="1"/>
              <a:t>Рособрнадзора</a:t>
            </a:r>
            <a:r>
              <a:rPr lang="ru-RU" dirty="0"/>
              <a:t> от 13.05.2024 №1006</a:t>
            </a:r>
          </a:p>
        </p:txBody>
      </p:sp>
    </p:spTree>
    <p:extLst>
      <p:ext uri="{BB962C8B-B14F-4D97-AF65-F5344CB8AC3E}">
        <p14:creationId xmlns:p14="http://schemas.microsoft.com/office/powerpoint/2010/main" val="1166604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479" y="585216"/>
            <a:ext cx="11017769" cy="1499616"/>
          </a:xfrm>
        </p:spPr>
        <p:txBody>
          <a:bodyPr>
            <a:normAutofit/>
          </a:bodyPr>
          <a:lstStyle/>
          <a:p>
            <a:r>
              <a:rPr lang="ru-RU" dirty="0" smtClean="0"/>
              <a:t>стоит учесть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4479" y="2084832"/>
            <a:ext cx="10455907" cy="4224528"/>
          </a:xfrm>
        </p:spPr>
        <p:txBody>
          <a:bodyPr>
            <a:normAutofit/>
          </a:bodyPr>
          <a:lstStyle/>
          <a:p>
            <a:r>
              <a:rPr lang="ru-RU" sz="2400" dirty="0"/>
              <a:t>ВПР по информатике проводятся по образцам и описаниям проверочных работ, представленным на сайте ФГБУ «ФИОКО</a:t>
            </a:r>
            <a:r>
              <a:rPr lang="ru-RU" sz="2400" dirty="0" smtClean="0"/>
              <a:t>» </a:t>
            </a:r>
          </a:p>
          <a:p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fioco.ru/obraztsi_i_opisaniya_vpr_2025</a:t>
            </a:r>
            <a:r>
              <a:rPr lang="ru-RU" sz="2400" dirty="0" smtClean="0"/>
              <a:t>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2400" u="sng" dirty="0">
                <a:hlinkClick r:id="rId3"/>
              </a:rPr>
              <a:t>Образец проверочной работы по информатике. 7 класс. 2025 г.</a:t>
            </a:r>
            <a:endParaRPr lang="ru-RU" sz="24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2400" u="sng" dirty="0">
                <a:hlinkClick r:id="rId4"/>
              </a:rPr>
              <a:t>Дополнительный материал к образцу проверочной работы по информатике 7 класс (задание 14)</a:t>
            </a:r>
            <a:endParaRPr lang="ru-RU" sz="24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2400" u="sng" dirty="0">
                <a:hlinkClick r:id="rId5"/>
              </a:rPr>
              <a:t>Описание проверочной работы по информатике. 7 класс. 2025 г.</a:t>
            </a:r>
            <a:endParaRPr lang="ru-RU" sz="24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2400" u="sng" dirty="0">
                <a:hlinkClick r:id="rId6"/>
              </a:rPr>
              <a:t>Образец проверочной работы по информатике. 8 класс. 2025 г.</a:t>
            </a:r>
            <a:endParaRPr lang="ru-RU" sz="24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2400" u="sng" dirty="0">
                <a:hlinkClick r:id="rId7"/>
              </a:rPr>
              <a:t>Описание проверочной работы по информатике. 8 класс. 2025 г</a:t>
            </a:r>
            <a:r>
              <a:rPr lang="ru-RU" sz="2400" u="sng" dirty="0" smtClean="0">
                <a:hlinkClick r:id="rId7"/>
              </a:rPr>
              <a:t>.</a:t>
            </a:r>
            <a:r>
              <a:rPr lang="ru-RU" sz="2400" dirty="0" smtClean="0"/>
              <a:t> </a:t>
            </a:r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64835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479" y="585216"/>
            <a:ext cx="11017769" cy="1499616"/>
          </a:xfrm>
        </p:spPr>
        <p:txBody>
          <a:bodyPr>
            <a:normAutofit/>
          </a:bodyPr>
          <a:lstStyle/>
          <a:p>
            <a:r>
              <a:rPr lang="ru-RU" dirty="0" smtClean="0"/>
              <a:t>стоит учесть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4479" y="2084832"/>
            <a:ext cx="10455907" cy="422452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Работы </a:t>
            </a:r>
            <a:r>
              <a:rPr lang="ru-RU" sz="2400" dirty="0"/>
              <a:t>состоят из </a:t>
            </a:r>
            <a:r>
              <a:rPr lang="ru-RU" sz="2400" b="1" dirty="0"/>
              <a:t>двух частей</a:t>
            </a:r>
            <a:r>
              <a:rPr lang="ru-RU" sz="2400" dirty="0"/>
              <a:t>. На выполнение заданий каждой части отводится </a:t>
            </a:r>
            <a:r>
              <a:rPr lang="ru-RU" sz="2400" b="1" dirty="0"/>
              <a:t>не более 45 минут</a:t>
            </a:r>
            <a:r>
              <a:rPr lang="ru-RU" sz="2400" dirty="0"/>
              <a:t>. Задания первой и второй части могут выполняться </a:t>
            </a:r>
            <a:r>
              <a:rPr lang="ru-RU" sz="2400" b="1" dirty="0"/>
              <a:t>в один день с перерывом не менее 10 минут</a:t>
            </a:r>
            <a:r>
              <a:rPr lang="ru-RU" sz="2400" dirty="0"/>
              <a:t> или </a:t>
            </a:r>
            <a:r>
              <a:rPr lang="ru-RU" sz="2400" b="1" dirty="0"/>
              <a:t>в разные дни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ВПР по информатике проводится на бумажном носителе.</a:t>
            </a:r>
          </a:p>
          <a:p>
            <a:r>
              <a:rPr lang="ru-RU" sz="2400" dirty="0"/>
              <a:t>Распределение конкретных предметов на основе случайного выбора по конкретным классам осуществляется федеральным организатором </a:t>
            </a:r>
            <a:r>
              <a:rPr lang="ru-RU" sz="2400" b="1" dirty="0"/>
              <a:t>не ранее чем за семь дней</a:t>
            </a:r>
            <a:r>
              <a:rPr lang="ru-RU" sz="2400" dirty="0"/>
              <a:t> до дня проведения </a:t>
            </a:r>
            <a:r>
              <a:rPr lang="ru-RU" sz="2400" dirty="0" smtClean="0"/>
              <a:t>ВПР. </a:t>
            </a:r>
            <a:endParaRPr lang="ru-RU" sz="2400" dirty="0"/>
          </a:p>
          <a:p>
            <a:r>
              <a:rPr lang="ru-RU" sz="2400" dirty="0"/>
              <a:t>Сбор и обработку результатов ВПР осуществляет Федеральная служба по надзору в сфере образования и науки </a:t>
            </a:r>
            <a:r>
              <a:rPr lang="ru-RU" sz="2400" b="1" dirty="0"/>
              <a:t>не позднее 2 месяцев</a:t>
            </a:r>
            <a:r>
              <a:rPr lang="ru-RU" sz="2400" dirty="0"/>
              <a:t> со дня завершения соответствующих </a:t>
            </a:r>
            <a:r>
              <a:rPr lang="ru-RU" sz="2400" dirty="0" smtClean="0"/>
              <a:t>мероприятий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50275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Формы </a:t>
            </a:r>
            <a:r>
              <a:rPr lang="ru-RU" dirty="0"/>
              <a:t>подготовки к ВПР </a:t>
            </a:r>
            <a:br>
              <a:rPr lang="ru-RU" dirty="0"/>
            </a:br>
            <a:r>
              <a:rPr lang="ru-RU" dirty="0"/>
              <a:t>и варианты учебных </a:t>
            </a:r>
            <a:r>
              <a:rPr lang="ru-RU" dirty="0" smtClean="0"/>
              <a:t>материалов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35106" y="2084831"/>
            <a:ext cx="10703859" cy="294846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 Интенсивная </a:t>
            </a:r>
            <a:r>
              <a:rPr lang="ru-RU" sz="2400" dirty="0"/>
              <a:t>подготовка: не обращаем внимание на ВПР до последнего момента. За 1 месяц до ВПР </a:t>
            </a:r>
            <a:r>
              <a:rPr lang="ru-RU" sz="2400" dirty="0" smtClean="0"/>
              <a:t>решаем </a:t>
            </a:r>
            <a:r>
              <a:rPr lang="ru-RU" sz="2400" dirty="0"/>
              <a:t>демонстрационные варианты.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 </a:t>
            </a:r>
            <a:r>
              <a:rPr lang="ru-RU" sz="2400" dirty="0" smtClean="0"/>
              <a:t>Пошаговая подготовка: </a:t>
            </a:r>
            <a:r>
              <a:rPr lang="ru-RU" sz="2400" dirty="0"/>
              <a:t>небольшими порциями в течение учебного года </a:t>
            </a:r>
            <a:r>
              <a:rPr lang="ru-RU" sz="2400" dirty="0" smtClean="0"/>
              <a:t>используем </a:t>
            </a:r>
            <a:r>
              <a:rPr lang="ru-RU" sz="2400" dirty="0"/>
              <a:t>задания </a:t>
            </a:r>
            <a:r>
              <a:rPr lang="ru-RU" sz="2400" dirty="0" smtClean="0"/>
              <a:t>на уроках, </a:t>
            </a:r>
            <a:r>
              <a:rPr lang="ru-RU" sz="2400" dirty="0"/>
              <a:t>в соответствии с программным содержанием.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 Пошаговая </a:t>
            </a:r>
            <a:r>
              <a:rPr lang="ru-RU" sz="2400" dirty="0"/>
              <a:t>подготовка в ходе домашних работ: не тратим время на уроках, но дозированно формируем задания </a:t>
            </a:r>
            <a:r>
              <a:rPr lang="ru-RU" sz="2400" dirty="0" smtClean="0"/>
              <a:t>ВПР, </a:t>
            </a:r>
            <a:r>
              <a:rPr lang="ru-RU" sz="2400" dirty="0"/>
              <a:t>как часть домашнего задания.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3083" y="5033292"/>
            <a:ext cx="11689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ВАЖНО постоянно </a:t>
            </a:r>
            <a:r>
              <a:rPr lang="ru-RU" sz="2400" dirty="0" smtClean="0"/>
              <a:t>контролировать, </a:t>
            </a:r>
            <a:r>
              <a:rPr lang="ru-RU" sz="2400" dirty="0"/>
              <a:t>какие трудности возникают.</a:t>
            </a:r>
          </a:p>
          <a:p>
            <a:pPr algn="just"/>
            <a:r>
              <a:rPr lang="ru-RU" sz="2400" dirty="0"/>
              <a:t>В любом случае подготовка к ВПР – это систематизированное повторение учебного материала, которое любой учитель организует вне зависимости от того, кто и как проводит итоговое оценивание.</a:t>
            </a:r>
          </a:p>
        </p:txBody>
      </p:sp>
    </p:spTree>
    <p:extLst>
      <p:ext uri="{BB962C8B-B14F-4D97-AF65-F5344CB8AC3E}">
        <p14:creationId xmlns:p14="http://schemas.microsoft.com/office/powerpoint/2010/main" val="2332368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6733" y="118534"/>
            <a:ext cx="11235266" cy="1388534"/>
          </a:xfrm>
        </p:spPr>
        <p:txBody>
          <a:bodyPr>
            <a:normAutofit/>
          </a:bodyPr>
          <a:lstStyle/>
          <a:p>
            <a:r>
              <a:rPr lang="ru-RU" dirty="0"/>
              <a:t>Описание контрольных измерительных </a:t>
            </a:r>
            <a:r>
              <a:rPr lang="ru-RU" dirty="0" smtClean="0"/>
              <a:t>материалов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868" y="2167467"/>
            <a:ext cx="6011332" cy="5147733"/>
          </a:xfrm>
        </p:spPr>
        <p:txBody>
          <a:bodyPr>
            <a:noAutofit/>
          </a:bodyPr>
          <a:lstStyle/>
          <a:p>
            <a:r>
              <a:rPr lang="ru-RU" dirty="0" smtClean="0"/>
              <a:t>1</a:t>
            </a:r>
            <a:r>
              <a:rPr lang="ru-RU" dirty="0"/>
              <a:t>. Назначение всероссийской проверочной работы</a:t>
            </a:r>
          </a:p>
          <a:p>
            <a:r>
              <a:rPr lang="ru-RU" dirty="0"/>
              <a:t>2. Документы, определяющие содержание проверочной работы</a:t>
            </a:r>
          </a:p>
          <a:p>
            <a:r>
              <a:rPr lang="ru-RU" dirty="0"/>
              <a:t>3. Подходы к отбору содержания проверочной работы</a:t>
            </a:r>
          </a:p>
          <a:p>
            <a:r>
              <a:rPr lang="ru-RU" dirty="0"/>
              <a:t>4. Структура проверочной работы</a:t>
            </a:r>
          </a:p>
          <a:p>
            <a:r>
              <a:rPr lang="ru-RU" dirty="0"/>
              <a:t>5. Кодификатор проверяемых элементов содержания и требований к уровню подготовки </a:t>
            </a:r>
            <a:r>
              <a:rPr lang="ru-RU" dirty="0" smtClean="0"/>
              <a:t>обучающихся</a:t>
            </a:r>
          </a:p>
          <a:p>
            <a:r>
              <a:rPr lang="ru-RU" dirty="0"/>
              <a:t>6. Распределение заданий проверочной работы по позициям </a:t>
            </a:r>
            <a:r>
              <a:rPr lang="ru-RU" dirty="0" smtClean="0"/>
              <a:t>кодификатора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299200" y="2167467"/>
            <a:ext cx="5757334" cy="5147733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7</a:t>
            </a:r>
            <a:r>
              <a:rPr lang="ru-RU" dirty="0"/>
              <a:t>. Распределение заданий проверочной работы по уровню сложности</a:t>
            </a:r>
          </a:p>
          <a:p>
            <a:r>
              <a:rPr lang="ru-RU" dirty="0"/>
              <a:t>8. Типы заданий, сценарии выполнения заданий</a:t>
            </a:r>
          </a:p>
          <a:p>
            <a:r>
              <a:rPr lang="ru-RU" dirty="0"/>
              <a:t>9. Система оценивания выполнения отдельных заданий и проверочной работы в целом</a:t>
            </a:r>
          </a:p>
          <a:p>
            <a:r>
              <a:rPr lang="ru-RU" dirty="0"/>
              <a:t>10. Продолжительность проверочной работы</a:t>
            </a:r>
          </a:p>
          <a:p>
            <a:r>
              <a:rPr lang="ru-RU" dirty="0"/>
              <a:t>11. Описание дополнительных материалов и оборудования, необходимых для проведения проверочной работы</a:t>
            </a:r>
          </a:p>
          <a:p>
            <a:r>
              <a:rPr lang="ru-RU" dirty="0"/>
              <a:t>12. Рекомендации по подготовке к работе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6733" y="1507068"/>
            <a:ext cx="10684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https://fioco.ru/Media/Default/Documents/%D0%92%D0%9F%D0%A0-2025/VPR_INF-7_Opisanie_2025.pdf</a:t>
            </a:r>
            <a:endParaRPr lang="ru-RU" dirty="0"/>
          </a:p>
          <a:p>
            <a:r>
              <a:rPr lang="en-US" dirty="0">
                <a:hlinkClick r:id="rId3"/>
              </a:rPr>
              <a:t>https://fioco.ru/Media/Default/Documents/%D0%92%D0%9F%D0%A0-2025/VPR_INF-8_Opisanie_2025.pdf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807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55496" cy="1499616"/>
          </a:xfrm>
        </p:spPr>
        <p:txBody>
          <a:bodyPr/>
          <a:lstStyle/>
          <a:p>
            <a:r>
              <a:rPr lang="ru-RU" dirty="0"/>
              <a:t>Проверочная работа по ИНФОРМАТИКЕ 7 </a:t>
            </a:r>
            <a:r>
              <a:rPr lang="ru-RU" dirty="0" smtClean="0"/>
              <a:t>класс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3034" y="2286523"/>
            <a:ext cx="105783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Работа состоит из двух частей и включает в себя </a:t>
            </a:r>
            <a:r>
              <a:rPr lang="ru-RU" sz="2400" b="1" dirty="0"/>
              <a:t>16 заданий</a:t>
            </a:r>
            <a:r>
              <a:rPr lang="ru-RU" sz="2400" dirty="0"/>
              <a:t>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b="1" dirty="0"/>
              <a:t>части 1 </a:t>
            </a:r>
            <a:r>
              <a:rPr lang="ru-RU" sz="2400" dirty="0"/>
              <a:t>содержатся задания 1–13; </a:t>
            </a:r>
            <a:r>
              <a:rPr lang="ru-RU" sz="2400" b="1" dirty="0"/>
              <a:t>в части 2 </a:t>
            </a:r>
            <a:r>
              <a:rPr lang="ru-RU" sz="2400" dirty="0"/>
              <a:t>– задания 14–16.</a:t>
            </a:r>
          </a:p>
          <a:p>
            <a:endParaRPr lang="ru-RU" sz="2400" dirty="0" smtClean="0"/>
          </a:p>
          <a:p>
            <a:r>
              <a:rPr lang="ru-RU" sz="2400" dirty="0" smtClean="0"/>
              <a:t>Задания </a:t>
            </a:r>
            <a:r>
              <a:rPr lang="ru-RU" sz="2400" b="1" dirty="0"/>
              <a:t>2, 12, 13</a:t>
            </a:r>
            <a:r>
              <a:rPr lang="ru-RU" sz="2400" dirty="0"/>
              <a:t> – задания с выбором ответа; задания </a:t>
            </a:r>
            <a:r>
              <a:rPr lang="ru-RU" sz="2400" b="1" dirty="0"/>
              <a:t>1, 3–11</a:t>
            </a:r>
            <a:r>
              <a:rPr lang="ru-RU" sz="2400" dirty="0"/>
              <a:t> и </a:t>
            </a:r>
            <a:r>
              <a:rPr lang="ru-RU" sz="2400" b="1" dirty="0"/>
              <a:t>14</a:t>
            </a:r>
          </a:p>
          <a:p>
            <a:r>
              <a:rPr lang="ru-RU" sz="2400" dirty="0"/>
              <a:t>требуют краткого ответа.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Задания </a:t>
            </a:r>
            <a:r>
              <a:rPr lang="ru-RU" sz="2400" b="1" dirty="0"/>
              <a:t>15, 16</a:t>
            </a:r>
            <a:r>
              <a:rPr lang="ru-RU" sz="2400" dirty="0"/>
              <a:t> предполагают развернутый ответ </a:t>
            </a:r>
            <a:r>
              <a:rPr lang="ru-RU" sz="2400" dirty="0" smtClean="0"/>
              <a:t>– файл </a:t>
            </a:r>
            <a:r>
              <a:rPr lang="ru-RU" sz="2400" dirty="0"/>
              <a:t>на компьютере. </a:t>
            </a:r>
          </a:p>
        </p:txBody>
      </p:sp>
    </p:spTree>
    <p:extLst>
      <p:ext uri="{BB962C8B-B14F-4D97-AF65-F5344CB8AC3E}">
        <p14:creationId xmlns:p14="http://schemas.microsoft.com/office/powerpoint/2010/main" val="1275294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заданий, сценарии выполнения заданий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940" y="2084832"/>
            <a:ext cx="5456882" cy="4636810"/>
          </a:xfrm>
        </p:spPr>
        <p:txBody>
          <a:bodyPr>
            <a:normAutofit/>
          </a:bodyPr>
          <a:lstStyle/>
          <a:p>
            <a:r>
              <a:rPr lang="ru-RU" sz="2400" b="1" dirty="0"/>
              <a:t>Задание 1</a:t>
            </a:r>
            <a:r>
              <a:rPr lang="ru-RU" sz="2400" dirty="0"/>
              <a:t> нацелено на проверку знания основных </a:t>
            </a:r>
            <a:r>
              <a:rPr lang="ru-RU" sz="2400" dirty="0" smtClean="0"/>
              <a:t>устройств компьютера </a:t>
            </a:r>
            <a:r>
              <a:rPr lang="ru-RU" sz="2400" dirty="0"/>
              <a:t>(ввода, вывода, памяти, обработки информации).</a:t>
            </a:r>
          </a:p>
          <a:p>
            <a:r>
              <a:rPr lang="ru-RU" sz="2400" b="1" dirty="0"/>
              <a:t>Задание 2</a:t>
            </a:r>
            <a:r>
              <a:rPr lang="ru-RU" sz="2400" dirty="0"/>
              <a:t> направлено на понимание файловой системы </a:t>
            </a:r>
            <a:r>
              <a:rPr lang="ru-RU" sz="2400" dirty="0" smtClean="0"/>
              <a:t>компьютера и </a:t>
            </a:r>
            <a:r>
              <a:rPr lang="ru-RU" sz="2400" dirty="0"/>
              <a:t>проверку умения строить полный путь к файлам.</a:t>
            </a:r>
          </a:p>
          <a:p>
            <a:r>
              <a:rPr lang="ru-RU" sz="2400" b="1" dirty="0"/>
              <a:t>Задание 3</a:t>
            </a:r>
            <a:r>
              <a:rPr lang="ru-RU" sz="2400" dirty="0"/>
              <a:t> нацелено на проверку знания основных типов файлов и </a:t>
            </a:r>
            <a:r>
              <a:rPr lang="ru-RU" sz="2400" dirty="0" smtClean="0"/>
              <a:t>их расширений.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059" y="2084832"/>
            <a:ext cx="6336520" cy="2640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822" y="3576714"/>
            <a:ext cx="6838950" cy="2647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22" y="5019675"/>
            <a:ext cx="687705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46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заданий, сценарии выполнения заданий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20" y="2286000"/>
            <a:ext cx="5123591" cy="4023360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Задание </a:t>
            </a:r>
            <a:r>
              <a:rPr lang="ru-RU" b="1" dirty="0"/>
              <a:t>4</a:t>
            </a:r>
            <a:r>
              <a:rPr lang="ru-RU" dirty="0"/>
              <a:t> проверяет понимание структуры веб-адресов</a:t>
            </a:r>
          </a:p>
          <a:p>
            <a:r>
              <a:rPr lang="ru-RU" b="1" dirty="0"/>
              <a:t>Задание 5</a:t>
            </a:r>
            <a:r>
              <a:rPr lang="ru-RU" dirty="0"/>
              <a:t> проверяет умения работать с поисковыми запросами в </a:t>
            </a:r>
            <a:r>
              <a:rPr lang="ru-RU" dirty="0" smtClean="0"/>
              <a:t>сети Интернет</a:t>
            </a:r>
            <a:r>
              <a:rPr lang="ru-RU" dirty="0"/>
              <a:t>, оценивать количество найденных страниц.</a:t>
            </a:r>
          </a:p>
          <a:p>
            <a:r>
              <a:rPr lang="ru-RU" b="1" dirty="0"/>
              <a:t>Задание 6</a:t>
            </a:r>
            <a:r>
              <a:rPr lang="ru-RU" dirty="0"/>
              <a:t> нацелено на проверку умения решать несложные </a:t>
            </a:r>
            <a:r>
              <a:rPr lang="ru-RU" dirty="0" smtClean="0"/>
              <a:t>логические задачи </a:t>
            </a:r>
            <a:r>
              <a:rPr lang="ru-RU" dirty="0"/>
              <a:t>путем составления таблиц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650" y="1968026"/>
            <a:ext cx="6991350" cy="2876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739" y="3057024"/>
            <a:ext cx="6972300" cy="2933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324" y="4844575"/>
            <a:ext cx="6924675" cy="298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09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заданий, сценарии выполнения заданий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713" y="2252949"/>
            <a:ext cx="5773277" cy="4522423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Задание </a:t>
            </a:r>
            <a:r>
              <a:rPr lang="ru-RU" b="1" dirty="0"/>
              <a:t>7</a:t>
            </a:r>
            <a:r>
              <a:rPr lang="ru-RU" dirty="0"/>
              <a:t> проверяет умение декодировать сообщения, </a:t>
            </a:r>
            <a:r>
              <a:rPr lang="ru-RU" dirty="0" smtClean="0"/>
              <a:t>используя кодовые </a:t>
            </a:r>
            <a:r>
              <a:rPr lang="ru-RU" dirty="0"/>
              <a:t>слова.</a:t>
            </a:r>
          </a:p>
          <a:p>
            <a:r>
              <a:rPr lang="ru-RU" b="1" dirty="0"/>
              <a:t>Задание 8</a:t>
            </a:r>
            <a:r>
              <a:rPr lang="ru-RU" dirty="0"/>
              <a:t> проверяет владение основными единицами </a:t>
            </a:r>
            <a:r>
              <a:rPr lang="ru-RU" dirty="0" smtClean="0"/>
              <a:t>измерения информации</a:t>
            </a:r>
            <a:r>
              <a:rPr lang="ru-RU" dirty="0"/>
              <a:t>.</a:t>
            </a:r>
          </a:p>
          <a:p>
            <a:r>
              <a:rPr lang="ru-RU" b="1" dirty="0"/>
              <a:t>Задание 9</a:t>
            </a:r>
            <a:r>
              <a:rPr lang="ru-RU" dirty="0"/>
              <a:t> проверяет владение понятиями «мощность алфавита</a:t>
            </a:r>
            <a:r>
              <a:rPr lang="ru-RU" dirty="0" smtClean="0"/>
              <a:t>», «</a:t>
            </a:r>
            <a:r>
              <a:rPr lang="ru-RU" dirty="0"/>
              <a:t>количество символов в сообщении», «глубина кодирования</a:t>
            </a:r>
            <a:r>
              <a:rPr lang="ru-RU" dirty="0" smtClean="0"/>
              <a:t>», «</a:t>
            </a:r>
            <a:r>
              <a:rPr lang="ru-RU" dirty="0"/>
              <a:t>информационный объем сообщения», знание формул и умение </a:t>
            </a:r>
            <a:r>
              <a:rPr lang="ru-RU" dirty="0" smtClean="0"/>
              <a:t>производить вычисления </a:t>
            </a:r>
            <a:r>
              <a:rPr lang="ru-RU" dirty="0"/>
              <a:t>по формулам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773" y="2164585"/>
            <a:ext cx="6421227" cy="2546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773" y="4315633"/>
            <a:ext cx="6421227" cy="9685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773" y="5554114"/>
            <a:ext cx="6421227" cy="102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25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187" y="0"/>
            <a:ext cx="629362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9858" y="3244334"/>
            <a:ext cx="2752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fioco.ru/nav-vpr-oo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212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заданий, сценарии выполнения заданий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713" y="2252949"/>
            <a:ext cx="5773277" cy="4522423"/>
          </a:xfrm>
        </p:spPr>
        <p:txBody>
          <a:bodyPr>
            <a:normAutofit/>
          </a:bodyPr>
          <a:lstStyle/>
          <a:p>
            <a:r>
              <a:rPr lang="ru-RU" b="1" dirty="0"/>
              <a:t>Задание 10 </a:t>
            </a:r>
            <a:r>
              <a:rPr lang="ru-RU" dirty="0"/>
              <a:t>проверяет владение понятием «скорость </a:t>
            </a:r>
            <a:r>
              <a:rPr lang="ru-RU" dirty="0" smtClean="0"/>
              <a:t>передачи информации</a:t>
            </a:r>
            <a:r>
              <a:rPr lang="ru-RU" dirty="0"/>
              <a:t>», владение основными единицами измерения.</a:t>
            </a:r>
          </a:p>
          <a:p>
            <a:r>
              <a:rPr lang="ru-RU" b="1" dirty="0"/>
              <a:t>Задание 11 </a:t>
            </a:r>
            <a:r>
              <a:rPr lang="ru-RU" dirty="0"/>
              <a:t>нацелено на проверку знания основных кодировок </a:t>
            </a:r>
            <a:r>
              <a:rPr lang="ru-RU" dirty="0" smtClean="0"/>
              <a:t>текста и </a:t>
            </a:r>
            <a:r>
              <a:rPr lang="ru-RU" dirty="0"/>
              <a:t>умения вычислять объем сообщений в данной кодировке.</a:t>
            </a:r>
          </a:p>
          <a:p>
            <a:r>
              <a:rPr lang="ru-RU" b="1" dirty="0"/>
              <a:t>Задание 12 </a:t>
            </a:r>
            <a:r>
              <a:rPr lang="ru-RU" dirty="0"/>
              <a:t>нацелено на понимание структуры цветовой модели </a:t>
            </a:r>
            <a:r>
              <a:rPr lang="ru-RU" dirty="0" smtClean="0"/>
              <a:t>RGB и </a:t>
            </a:r>
            <a:r>
              <a:rPr lang="ru-RU" dirty="0"/>
              <a:t>умение определять цвета в этой модели.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402" y="2084832"/>
            <a:ext cx="6505598" cy="434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57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заданий, сценарии выполнения заданий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713" y="2252949"/>
            <a:ext cx="5773277" cy="4522423"/>
          </a:xfrm>
        </p:spPr>
        <p:txBody>
          <a:bodyPr>
            <a:normAutofit/>
          </a:bodyPr>
          <a:lstStyle/>
          <a:p>
            <a:r>
              <a:rPr lang="ru-RU" b="1" dirty="0"/>
              <a:t>Задание 13 </a:t>
            </a:r>
            <a:r>
              <a:rPr lang="ru-RU" dirty="0"/>
              <a:t>проверяет знание основных свойств символа (</a:t>
            </a:r>
            <a:r>
              <a:rPr lang="ru-RU" dirty="0" smtClean="0"/>
              <a:t>шрифта) и </a:t>
            </a:r>
            <a:r>
              <a:rPr lang="ru-RU" dirty="0"/>
              <a:t>абзаца, умение определять эти свойства на примере абзаца текста.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741" y="2084832"/>
            <a:ext cx="6336413" cy="507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16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заданий, сценарии выполнения заданий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713" y="2252949"/>
            <a:ext cx="5773277" cy="4522423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Задание </a:t>
            </a:r>
            <a:r>
              <a:rPr lang="ru-RU" b="1" dirty="0"/>
              <a:t>14 </a:t>
            </a:r>
            <a:r>
              <a:rPr lang="ru-RU" dirty="0"/>
              <a:t>проверяет умения работать на компьютере, </a:t>
            </a:r>
            <a:r>
              <a:rPr lang="ru-RU" dirty="0" smtClean="0"/>
              <a:t>осуществлять поиск </a:t>
            </a:r>
            <a:r>
              <a:rPr lang="ru-RU" dirty="0"/>
              <a:t>нужной информации в текстовом файле по ключевым словам.</a:t>
            </a:r>
          </a:p>
          <a:p>
            <a:r>
              <a:rPr lang="ru-RU" b="1" dirty="0"/>
              <a:t>Задание 15 </a:t>
            </a:r>
            <a:r>
              <a:rPr lang="ru-RU" dirty="0"/>
              <a:t>проверяет умения: работать в текстовом </a:t>
            </a:r>
            <a:r>
              <a:rPr lang="ru-RU" dirty="0" smtClean="0"/>
              <a:t>редакторе; набирать</a:t>
            </a:r>
            <a:r>
              <a:rPr lang="ru-RU" dirty="0"/>
              <a:t>, редактировать и форматировать текст; вставлять в текст </a:t>
            </a:r>
            <a:r>
              <a:rPr lang="ru-RU" dirty="0" smtClean="0"/>
              <a:t>таблицы, списки </a:t>
            </a:r>
            <a:r>
              <a:rPr lang="ru-RU" dirty="0"/>
              <a:t>и другие объекты; правильно сохранять файлы.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215" y="2084832"/>
            <a:ext cx="6438785" cy="1462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48417"/>
          <a:stretch/>
        </p:blipFill>
        <p:spPr>
          <a:xfrm>
            <a:off x="5805888" y="3704482"/>
            <a:ext cx="6219055" cy="283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55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84996"/>
              </p:ext>
            </p:extLst>
          </p:nvPr>
        </p:nvGraphicFramePr>
        <p:xfrm>
          <a:off x="99151" y="187287"/>
          <a:ext cx="12008385" cy="67084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67165"/>
                <a:gridCol w="10170041"/>
                <a:gridCol w="771179"/>
              </a:tblGrid>
              <a:tr h="14675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effectLst/>
                        </a:rPr>
                        <a:t>Задание 15. Правильным </a:t>
                      </a:r>
                      <a:r>
                        <a:rPr lang="ru-RU" sz="1800" kern="100" dirty="0">
                          <a:effectLst/>
                        </a:rPr>
                        <a:t>решением является текст, соответствующий заданному образцу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5" marR="2810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75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Указания по оцениванию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5" marR="2810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Баллы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5" marR="28105" marT="0" marB="0"/>
                </a:tc>
              </a:tr>
              <a:tr h="29942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Задание выполнено правильно. При проверке задания контролируется выполнение следующих элементов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5" marR="2810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3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5" marR="28105" marT="0" marB="0"/>
                </a:tc>
              </a:tr>
              <a:tr h="29089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Основной текст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5" marR="281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00" dirty="0">
                          <a:effectLst/>
                        </a:rPr>
                        <a:t>• Текст набран прямым нормальным шрифтом размером 14 пт.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00" dirty="0">
                          <a:effectLst/>
                        </a:rPr>
                        <a:t>• Верно выделены все необходимые слова полужирным, курсивным или подчёркнутым начертанием.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00" dirty="0">
                          <a:effectLst/>
                        </a:rPr>
                        <a:t>• Междустрочный интервал не менее одинарного, но не более полуторного.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00" dirty="0">
                          <a:effectLst/>
                        </a:rPr>
                        <a:t>• Текст в абзаце выровнен по ширине.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00" dirty="0">
                          <a:effectLst/>
                        </a:rPr>
                        <a:t>• Заголовок выровнен по центру.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00" dirty="0">
                          <a:effectLst/>
                        </a:rPr>
                        <a:t>• Правильно установлен абзацный отступ (1 см), не допускается использование пробелов для задания абзацного отступа.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00" dirty="0">
                          <a:effectLst/>
                        </a:rPr>
                        <a:t>• Разбиение текста на строки осуществляется текстовым редактором (не используются разрывы строк для перехода на новую строку).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00" dirty="0">
                          <a:effectLst/>
                        </a:rPr>
                        <a:t>• Допускается всего не более пяти ошибок, среди них: орфографических (пунктуационных) ошибок, ошибок в расстановке пробелов между словами, знаков препинания, пропущенные слова</a:t>
                      </a:r>
                      <a:endParaRPr lang="ru-RU" sz="17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5" marR="2810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1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Таблица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5" marR="281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00" dirty="0">
                          <a:effectLst/>
                        </a:rPr>
                        <a:t>• Таблица имеет необходимое количество строк и столбцов.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00" dirty="0">
                          <a:effectLst/>
                        </a:rPr>
                        <a:t>• В ячейках таблицы верно выделены все необходимые слова полужирным, курсивным начертанием или подчёркиванием.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00" dirty="0">
                          <a:effectLst/>
                        </a:rPr>
                        <a:t>• Текст в ячейках первого столбца выровнен по левому краю.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00" dirty="0">
                          <a:effectLst/>
                        </a:rPr>
                        <a:t>• Текст в ячейках второго столбца выровнен по центру.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00" dirty="0">
                          <a:effectLst/>
                        </a:rPr>
                        <a:t>• Текст в ячейках заголовков таблицы выровнен по центру.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00" dirty="0">
                          <a:effectLst/>
                        </a:rPr>
                        <a:t>• Ширина таблицы меньше ширины текста.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00" dirty="0">
                          <a:effectLst/>
                        </a:rPr>
                        <a:t>• Таблица выровнена по центру горизонтали.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00" dirty="0">
                          <a:effectLst/>
                        </a:rPr>
                        <a:t>• Допускается всего не более трёх ошибок: орфографических (пунктуационных) ошибок, а также ошибок в расстановке пробелов между словами и знаков препинания, пропущенные слова</a:t>
                      </a:r>
                      <a:endParaRPr lang="ru-RU" sz="17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5" marR="2810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262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883426"/>
              </p:ext>
            </p:extLst>
          </p:nvPr>
        </p:nvGraphicFramePr>
        <p:xfrm>
          <a:off x="360947" y="357612"/>
          <a:ext cx="11442032" cy="49038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21740"/>
                <a:gridCol w="820292"/>
              </a:tblGrid>
              <a:tr h="4763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Указания по оцениванию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</a:tr>
              <a:tr h="476393">
                <a:tc>
                  <a:txBody>
                    <a:bodyPr/>
                    <a:lstStyle/>
                    <a:p>
                      <a:r>
                        <a:rPr lang="ru-RU" dirty="0" smtClean="0"/>
                        <a:t>Не выполнены условия, позволяющие поставить 3 балла.</a:t>
                      </a:r>
                    </a:p>
                    <a:p>
                      <a:r>
                        <a:rPr lang="ru-RU" dirty="0" smtClean="0"/>
                        <a:t>При выполнении каждого элемента задания (основного текста или таблицы) допущено суммарно не более трёх нарушений требований, перечисленных выше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476393">
                <a:tc>
                  <a:txBody>
                    <a:bodyPr/>
                    <a:lstStyle/>
                    <a:p>
                      <a:r>
                        <a:rPr lang="ru-RU" dirty="0" smtClean="0"/>
                        <a:t>Не выполнены условия, позволяющие поставить 2 балла.</a:t>
                      </a:r>
                    </a:p>
                    <a:p>
                      <a:r>
                        <a:rPr lang="ru-RU" dirty="0" smtClean="0"/>
                        <a:t>При выполнении каждого элемента задания (основного текста или таблицы) допущено не более трёх нарушений требований по каждому элементу, перечисленных выше.</a:t>
                      </a:r>
                    </a:p>
                    <a:p>
                      <a:r>
                        <a:rPr lang="ru-RU" dirty="0" smtClean="0"/>
                        <a:t>ИЛИ</a:t>
                      </a:r>
                    </a:p>
                    <a:p>
                      <a:r>
                        <a:rPr lang="ru-RU" dirty="0" smtClean="0"/>
                        <a:t>Полностью верно выполнен основной текст, а количество ошибок, допущенных в таблице, превышает три, либо таблица отсутствует.</a:t>
                      </a:r>
                    </a:p>
                    <a:p>
                      <a:r>
                        <a:rPr lang="ru-RU" dirty="0" smtClean="0"/>
                        <a:t>ИЛИ</a:t>
                      </a:r>
                    </a:p>
                    <a:p>
                      <a:r>
                        <a:rPr lang="ru-RU" dirty="0" smtClean="0"/>
                        <a:t>Таблица выполнена полностью верно, но отсутствует основной текст либо количество ошибок в основном тексте превышает три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476393">
                <a:tc>
                  <a:txBody>
                    <a:bodyPr/>
                    <a:lstStyle/>
                    <a:p>
                      <a:r>
                        <a:rPr lang="ru-RU" dirty="0" smtClean="0"/>
                        <a:t>Не выполнены условия, позволяющие поставить 1, 2 или 3 балла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476393"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/>
                        <a:t>Максимальный балл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3</a:t>
                      </a:r>
                      <a:endParaRPr lang="ru-RU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814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заданий, сценарии выполнения заданий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713" y="2252949"/>
            <a:ext cx="5773277" cy="4522423"/>
          </a:xfrm>
        </p:spPr>
        <p:txBody>
          <a:bodyPr>
            <a:normAutofit/>
          </a:bodyPr>
          <a:lstStyle/>
          <a:p>
            <a:r>
              <a:rPr lang="ru-RU" b="1" dirty="0"/>
              <a:t>Задание 16 </a:t>
            </a:r>
            <a:r>
              <a:rPr lang="ru-RU" dirty="0"/>
              <a:t>проверяет умения работать в графическом </a:t>
            </a:r>
            <a:r>
              <a:rPr lang="ru-RU" dirty="0" smtClean="0"/>
              <a:t>редакторе (растровом </a:t>
            </a:r>
            <a:r>
              <a:rPr lang="ru-RU" dirty="0"/>
              <a:t>или векторном по выбору учащегося или в других </a:t>
            </a:r>
            <a:r>
              <a:rPr lang="ru-RU" dirty="0" smtClean="0"/>
              <a:t>приложениях, например </a:t>
            </a:r>
            <a:r>
              <a:rPr lang="ru-RU" dirty="0"/>
              <a:t>в презентации), создавать несложные изображения и </a:t>
            </a:r>
            <a:r>
              <a:rPr lang="ru-RU" dirty="0" smtClean="0"/>
              <a:t>текстовые блоки</a:t>
            </a:r>
            <a:r>
              <a:rPr lang="ru-RU" dirty="0"/>
              <a:t>, правильно сохранять файлы.</a:t>
            </a:r>
            <a:r>
              <a:rPr lang="ru-RU" b="1" dirty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990" y="2252949"/>
            <a:ext cx="6320010" cy="22596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132" y="4249993"/>
            <a:ext cx="1193915" cy="16232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605" y="5695076"/>
            <a:ext cx="1548424" cy="1080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5982" y="4342993"/>
            <a:ext cx="1722696" cy="12823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3447" y="4646293"/>
            <a:ext cx="1909233" cy="12269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3004" y="5340327"/>
            <a:ext cx="1929194" cy="15204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75756" y="5797134"/>
            <a:ext cx="1325283" cy="10020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5593" y="4350896"/>
            <a:ext cx="1285274" cy="13455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24638" y="5619263"/>
            <a:ext cx="2258996" cy="12346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3862" y="4224769"/>
            <a:ext cx="1447411" cy="21561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87655" y="4707195"/>
            <a:ext cx="2082800" cy="102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74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817500"/>
              </p:ext>
            </p:extLst>
          </p:nvPr>
        </p:nvGraphicFramePr>
        <p:xfrm>
          <a:off x="320504" y="355730"/>
          <a:ext cx="11470443" cy="380418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661962"/>
                <a:gridCol w="808481"/>
              </a:tblGrid>
              <a:tr h="17440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effectLst/>
                        </a:rPr>
                        <a:t>Задание 16. Правильным </a:t>
                      </a:r>
                      <a:r>
                        <a:rPr lang="ru-RU" sz="1800" kern="100" dirty="0">
                          <a:effectLst/>
                        </a:rPr>
                        <a:t>решением является </a:t>
                      </a:r>
                      <a:r>
                        <a:rPr lang="ru-RU" dirty="0" smtClean="0"/>
                        <a:t>изображение</a:t>
                      </a:r>
                      <a:r>
                        <a:rPr lang="ru-RU" sz="1800" kern="100" dirty="0" smtClean="0">
                          <a:effectLst/>
                        </a:rPr>
                        <a:t>, соответствующее </a:t>
                      </a:r>
                      <a:r>
                        <a:rPr lang="ru-RU" sz="1800" kern="100" dirty="0">
                          <a:effectLst/>
                        </a:rPr>
                        <a:t>заданному образцу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5" marR="2810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Указания по оцениванию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5" marR="281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Баллы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5" marR="28105" marT="0" marB="0"/>
                </a:tc>
              </a:tr>
              <a:tr h="523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effectLst/>
                        </a:rPr>
                        <a:t>Задание выполнено правильно. Количество и расположение фигур и текстовых фрагментов, содержание текстовых фрагментов совпадают с оригиналом.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effectLst/>
                        </a:rPr>
                        <a:t>Пропорции фрагментов и размер текста могут различаться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5" marR="281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effectLst/>
                        </a:rPr>
                        <a:t>2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5" marR="28105" marT="0" marB="0"/>
                </a:tc>
              </a:tr>
              <a:tr h="1078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выполнены условия, позволяющие поставить 2 балла.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Допущено не более четырёх нарушений из следующих: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неверно расположена фигура;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текст перекрывает фигуры (рамка текста перекрывает фигуры);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текстовый фрагмент не соответствует образцу;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отсутствует фигура или текстовый фрагмент</a:t>
                      </a:r>
                      <a:endParaRPr lang="ru-RU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105" marR="281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28105" marR="28105" marT="0" marB="0"/>
                </a:tc>
              </a:tr>
              <a:tr h="202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выполнены условия, позволяющие поставить 1 или 2 балла</a:t>
                      </a:r>
                      <a:endParaRPr lang="ru-RU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105" marR="281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28105" marR="28105" marT="0" marB="0"/>
                </a:tc>
              </a:tr>
              <a:tr h="28222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i="1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Максимальный балл</a:t>
                      </a:r>
                      <a:endParaRPr lang="ru-RU" sz="1700" i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5" marR="281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2</a:t>
                      </a:r>
                      <a:endParaRPr lang="ru-RU" i="1" dirty="0"/>
                    </a:p>
                  </a:txBody>
                  <a:tcPr marL="28105" marR="2810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140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3925" y="2413338"/>
            <a:ext cx="109006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Максимальный </a:t>
            </a:r>
            <a:r>
              <a:rPr lang="ru-RU" sz="2400" dirty="0"/>
              <a:t>первичный балл за </a:t>
            </a:r>
            <a:r>
              <a:rPr lang="ru-RU" sz="2400" dirty="0" smtClean="0"/>
              <a:t> выполнение </a:t>
            </a:r>
            <a:r>
              <a:rPr lang="ru-RU" sz="2400" dirty="0"/>
              <a:t>работы – 20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/>
              <a:t>Рекомендуемая таблица перевода баллов в отметки по пятибалльной </a:t>
            </a:r>
            <a:r>
              <a:rPr lang="ru-RU" sz="2400" dirty="0" smtClean="0"/>
              <a:t>шкале 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Система оценивания выполнения всей </a:t>
            </a:r>
            <a:r>
              <a:rPr lang="ru-RU" dirty="0" smtClean="0"/>
              <a:t>работы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730106"/>
              </p:ext>
            </p:extLst>
          </p:nvPr>
        </p:nvGraphicFramePr>
        <p:xfrm>
          <a:off x="733924" y="3835846"/>
          <a:ext cx="10563729" cy="11933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2889"/>
                <a:gridCol w="1515210"/>
                <a:gridCol w="1515210"/>
                <a:gridCol w="1515210"/>
                <a:gridCol w="1515210"/>
              </a:tblGrid>
              <a:tr h="62782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Отметка по пятибалльной шкале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«2»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«3»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 «4» 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«5»</a:t>
                      </a:r>
                      <a:endParaRPr lang="ru-RU" sz="2400" dirty="0"/>
                    </a:p>
                  </a:txBody>
                  <a:tcPr anchor="ctr"/>
                </a:tc>
              </a:tr>
              <a:tr h="56553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Первичные баллы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0–5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6–11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12–16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17–20</a:t>
                      </a:r>
                      <a:r>
                        <a:rPr lang="ru-RU" sz="2400" dirty="0" smtClean="0"/>
                        <a:t> 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815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55496" cy="1499616"/>
          </a:xfrm>
        </p:spPr>
        <p:txBody>
          <a:bodyPr/>
          <a:lstStyle/>
          <a:p>
            <a:r>
              <a:rPr lang="ru-RU" dirty="0"/>
              <a:t>Проверочная работа по ИНФОРМАТИКЕ </a:t>
            </a:r>
            <a:r>
              <a:rPr lang="ru-RU" dirty="0" smtClean="0"/>
              <a:t>8 класс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3034" y="2286523"/>
            <a:ext cx="105783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Работа состоит из двух частей и включает в себя </a:t>
            </a:r>
            <a:r>
              <a:rPr lang="ru-RU" sz="2400" b="1" dirty="0" smtClean="0"/>
              <a:t>13 </a:t>
            </a:r>
            <a:r>
              <a:rPr lang="ru-RU" sz="2400" b="1" dirty="0"/>
              <a:t>заданий</a:t>
            </a:r>
            <a:r>
              <a:rPr lang="ru-RU" sz="2400" dirty="0"/>
              <a:t>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b="1" dirty="0"/>
              <a:t>части 1 </a:t>
            </a:r>
            <a:r>
              <a:rPr lang="ru-RU" sz="2400" dirty="0"/>
              <a:t>содержатся задания </a:t>
            </a:r>
            <a:r>
              <a:rPr lang="ru-RU" sz="2400" dirty="0" smtClean="0"/>
              <a:t>1–10; </a:t>
            </a:r>
            <a:r>
              <a:rPr lang="ru-RU" sz="2400" b="1" dirty="0"/>
              <a:t>в части 2 </a:t>
            </a:r>
            <a:r>
              <a:rPr lang="ru-RU" sz="2400" dirty="0"/>
              <a:t>– задания </a:t>
            </a:r>
            <a:r>
              <a:rPr lang="ru-RU" sz="2400" dirty="0" smtClean="0"/>
              <a:t>11–13.</a:t>
            </a:r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Задания </a:t>
            </a:r>
            <a:r>
              <a:rPr lang="ru-RU" sz="2400" b="1" dirty="0"/>
              <a:t>2, </a:t>
            </a:r>
            <a:r>
              <a:rPr lang="ru-RU" sz="2400" b="1" dirty="0" smtClean="0"/>
              <a:t>5, 9</a:t>
            </a:r>
            <a:r>
              <a:rPr lang="ru-RU" sz="2400" dirty="0" smtClean="0"/>
              <a:t> </a:t>
            </a:r>
            <a:r>
              <a:rPr lang="ru-RU" sz="2400" dirty="0"/>
              <a:t>– задания с выбором ответа; задания </a:t>
            </a:r>
            <a:r>
              <a:rPr lang="ru-RU" sz="2400" b="1" dirty="0" smtClean="0"/>
              <a:t>1-5, 8–11 </a:t>
            </a:r>
            <a:r>
              <a:rPr lang="ru-RU" sz="2400" dirty="0" smtClean="0"/>
              <a:t>требуют </a:t>
            </a:r>
            <a:r>
              <a:rPr lang="ru-RU" sz="2400" dirty="0"/>
              <a:t>краткого ответа.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Задания </a:t>
            </a:r>
            <a:r>
              <a:rPr lang="ru-RU" sz="2400" b="1" dirty="0" smtClean="0"/>
              <a:t>6, 7, 12, 13</a:t>
            </a:r>
            <a:r>
              <a:rPr lang="ru-RU" sz="2400" dirty="0" smtClean="0"/>
              <a:t> </a:t>
            </a:r>
            <a:r>
              <a:rPr lang="ru-RU" sz="2400" dirty="0"/>
              <a:t>предполагают развернутый ответ. 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Задания </a:t>
            </a:r>
            <a:r>
              <a:rPr lang="ru-RU" sz="2400" b="1" dirty="0"/>
              <a:t>6 и 7</a:t>
            </a:r>
            <a:r>
              <a:rPr lang="ru-RU" sz="2400" dirty="0"/>
              <a:t> – записать решение; задания </a:t>
            </a:r>
            <a:r>
              <a:rPr lang="ru-RU" sz="2400" b="1" dirty="0"/>
              <a:t>12 и 13 </a:t>
            </a:r>
            <a:r>
              <a:rPr lang="ru-RU" sz="2400" dirty="0"/>
              <a:t>– создать файлы </a:t>
            </a:r>
            <a:r>
              <a:rPr lang="ru-RU" sz="2400" dirty="0" smtClean="0"/>
              <a:t>на компьютере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08756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заданий, сценарии выполнения заданий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940" y="2084832"/>
            <a:ext cx="5456882" cy="4636810"/>
          </a:xfrm>
        </p:spPr>
        <p:txBody>
          <a:bodyPr>
            <a:normAutofit/>
          </a:bodyPr>
          <a:lstStyle/>
          <a:p>
            <a:r>
              <a:rPr lang="ru-RU" sz="2400" b="1" dirty="0"/>
              <a:t>Задание 1</a:t>
            </a:r>
            <a:r>
              <a:rPr lang="ru-RU" sz="2400" dirty="0"/>
              <a:t> проверяет умение переводить числа в двоичную, восьмеричную и шестнадцатеричную системы счисления</a:t>
            </a:r>
          </a:p>
          <a:p>
            <a:r>
              <a:rPr lang="ru-RU" sz="2400" b="1" dirty="0"/>
              <a:t>Задание 2</a:t>
            </a:r>
            <a:r>
              <a:rPr lang="ru-RU" sz="2400" dirty="0"/>
              <a:t> проверяет умения записывать и сравнивать целые </a:t>
            </a:r>
            <a:r>
              <a:rPr lang="ru-RU" sz="2400" dirty="0" smtClean="0"/>
              <a:t>числа в </a:t>
            </a:r>
            <a:r>
              <a:rPr lang="ru-RU" sz="2400" dirty="0"/>
              <a:t>системах счисления с основаниями 2, 8, 16.</a:t>
            </a:r>
          </a:p>
          <a:p>
            <a:r>
              <a:rPr lang="ru-RU" sz="2400" b="1" dirty="0"/>
              <a:t>Задание 3</a:t>
            </a:r>
            <a:r>
              <a:rPr lang="ru-RU" sz="2400" dirty="0"/>
              <a:t> проверяет умение выполнять арифметические </a:t>
            </a:r>
            <a:r>
              <a:rPr lang="ru-RU" sz="2400" dirty="0" smtClean="0"/>
              <a:t>операции («+», </a:t>
            </a:r>
            <a:r>
              <a:rPr lang="ru-RU" sz="2400" dirty="0"/>
              <a:t>«–») над числами в различных системах счисления (с основаниями 8, 16).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14" y="2084832"/>
            <a:ext cx="6441186" cy="42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9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2887" y="1672162"/>
            <a:ext cx="1167288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u="sng" dirty="0" smtClean="0">
                <a:solidFill>
                  <a:srgbClr val="0D6EFD"/>
                </a:solidFill>
                <a:latin typeface="Helvetica" panose="020B0604020202020204" pitchFamily="34" charset="0"/>
                <a:hlinkClick r:id="rId2"/>
              </a:rPr>
              <a:t>1</a:t>
            </a:r>
            <a:r>
              <a:rPr lang="ru-RU" sz="2200" u="sng" dirty="0">
                <a:solidFill>
                  <a:srgbClr val="0D6EFD"/>
                </a:solidFill>
                <a:latin typeface="Helvetica" panose="020B0604020202020204" pitchFamily="34" charset="0"/>
                <a:hlinkClick r:id="rId2"/>
              </a:rPr>
              <a:t>. Постановление Правительства Российской Федерации от 30.04.2024 №556 «Об утверждении перечня мероприятий по оценке качества образования и Правил проведения мероприятий по оценке качества образования»</a:t>
            </a:r>
            <a:endParaRPr lang="ru-RU" sz="2200" dirty="0">
              <a:solidFill>
                <a:srgbClr val="212529"/>
              </a:solidFill>
              <a:latin typeface="Helvetica" panose="020B0604020202020204" pitchFamily="34" charset="0"/>
            </a:endParaRPr>
          </a:p>
          <a:p>
            <a:r>
              <a:rPr lang="ru-RU" sz="2200" u="sng" dirty="0">
                <a:solidFill>
                  <a:srgbClr val="0D6EFD"/>
                </a:solidFill>
                <a:latin typeface="Helvetica" panose="020B0604020202020204" pitchFamily="34" charset="0"/>
                <a:hlinkClick r:id="rId3"/>
              </a:rPr>
              <a:t>2. Постановление Правительства Российской Федерации от 05.08.2013 № 662 «Об осуществлении мониторинга системы образования»</a:t>
            </a:r>
            <a:endParaRPr lang="ru-RU" sz="2200" dirty="0">
              <a:solidFill>
                <a:srgbClr val="212529"/>
              </a:solidFill>
              <a:latin typeface="Helvetica" panose="020B0604020202020204" pitchFamily="34" charset="0"/>
            </a:endParaRPr>
          </a:p>
          <a:p>
            <a:r>
              <a:rPr lang="ru-RU" sz="2200" u="sng" dirty="0">
                <a:solidFill>
                  <a:srgbClr val="0D6EFD"/>
                </a:solidFill>
                <a:latin typeface="Helvetica" panose="020B0604020202020204" pitchFamily="34" charset="0"/>
                <a:hlinkClick r:id="rId4"/>
              </a:rPr>
              <a:t>3. Приказ Федеральной службы по надзору в сфере образования и науки (</a:t>
            </a:r>
            <a:r>
              <a:rPr lang="ru-RU" sz="2200" u="sng" dirty="0" err="1">
                <a:solidFill>
                  <a:srgbClr val="0D6EFD"/>
                </a:solidFill>
                <a:latin typeface="Helvetica" panose="020B0604020202020204" pitchFamily="34" charset="0"/>
                <a:hlinkClick r:id="rId4"/>
              </a:rPr>
              <a:t>Рособрнадзор</a:t>
            </a:r>
            <a:r>
              <a:rPr lang="ru-RU" sz="2200" u="sng" dirty="0">
                <a:solidFill>
                  <a:srgbClr val="0D6EFD"/>
                </a:solidFill>
                <a:latin typeface="Helvetica" panose="020B0604020202020204" pitchFamily="34" charset="0"/>
                <a:hlinkClick r:id="rId4"/>
              </a:rPr>
              <a:t>) от 13.05.2024 № 1008 «Об утверждении состава участников, сроков и продолжительности проведения всероссийских проверочных работ в образовательных организациях, осуществляющих образовательную деятельность по образовательным программам начального общего, основного общего, среднего общего образования, а также перечня учебных предметов, по которым проводятся всероссийские проверочные работы в образовательных организациях, осуществляющих образовательную деятельность по образовательным программам начального общего, основного общего, среднего общего образования, в 2024/2025 учебном году» (зарегистрирован Минюстом России регистрационный № 78327 от 29 мая 2024)</a:t>
            </a:r>
            <a:endParaRPr lang="ru-RU" sz="2200" b="0" i="0" dirty="0">
              <a:solidFill>
                <a:srgbClr val="212529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28863" y="206669"/>
            <a:ext cx="9758361" cy="149961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212529"/>
                </a:solidFill>
                <a:latin typeface="Helvetica" panose="020B0604020202020204" pitchFamily="34" charset="0"/>
              </a:rPr>
              <a:t>Нормативные </a:t>
            </a:r>
            <a:r>
              <a:rPr lang="ru-RU" dirty="0" smtClean="0">
                <a:solidFill>
                  <a:srgbClr val="212529"/>
                </a:solidFill>
                <a:latin typeface="Helvetica" panose="020B0604020202020204" pitchFamily="34" charset="0"/>
              </a:rPr>
              <a:t>документы ВПР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7" y="318302"/>
            <a:ext cx="14859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14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заданий, сценарии выполнения заданий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20" y="2286000"/>
            <a:ext cx="5123591" cy="457200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Задание </a:t>
            </a:r>
            <a:r>
              <a:rPr lang="ru-RU" b="1" dirty="0"/>
              <a:t>4</a:t>
            </a:r>
            <a:r>
              <a:rPr lang="ru-RU" dirty="0"/>
              <a:t> проверяет умение выполнять арифметические </a:t>
            </a:r>
            <a:r>
              <a:rPr lang="ru-RU" dirty="0" smtClean="0"/>
              <a:t>операции («+», </a:t>
            </a:r>
            <a:r>
              <a:rPr lang="ru-RU" dirty="0"/>
              <a:t>«–», «*», «/») над числами в двоичной системе счисления.</a:t>
            </a:r>
          </a:p>
          <a:p>
            <a:r>
              <a:rPr lang="ru-RU" b="1" dirty="0"/>
              <a:t>Задание </a:t>
            </a:r>
            <a:r>
              <a:rPr lang="ru-RU" b="1" dirty="0" smtClean="0"/>
              <a:t>5 </a:t>
            </a:r>
            <a:r>
              <a:rPr lang="ru-RU" dirty="0" smtClean="0"/>
              <a:t>проверяет </a:t>
            </a:r>
            <a:r>
              <a:rPr lang="ru-RU" dirty="0"/>
              <a:t>умение определять истинность </a:t>
            </a:r>
            <a:r>
              <a:rPr lang="ru-RU" dirty="0" smtClean="0"/>
              <a:t>логических высказываний</a:t>
            </a:r>
            <a:r>
              <a:rPr lang="ru-RU" dirty="0"/>
              <a:t>.</a:t>
            </a:r>
          </a:p>
          <a:p>
            <a:r>
              <a:rPr lang="ru-RU" b="1" dirty="0"/>
              <a:t>Задание 6</a:t>
            </a:r>
            <a:r>
              <a:rPr lang="ru-RU" dirty="0"/>
              <a:t>  проверяет владение понятиями «конъюнкция», «дизъюнкция</a:t>
            </a:r>
            <a:r>
              <a:rPr lang="ru-RU" dirty="0" smtClean="0"/>
              <a:t>», «</a:t>
            </a:r>
            <a:r>
              <a:rPr lang="ru-RU" dirty="0"/>
              <a:t>инверсия» или «логическое умножение», «логическое сложение», «отрицание</a:t>
            </a:r>
            <a:r>
              <a:rPr lang="ru-RU" dirty="0" smtClean="0"/>
              <a:t>», а </a:t>
            </a:r>
            <a:r>
              <a:rPr lang="ru-RU" dirty="0"/>
              <a:t>также умение строить несложные таблицы истинности для </a:t>
            </a:r>
            <a:r>
              <a:rPr lang="ru-RU" dirty="0" smtClean="0"/>
              <a:t>логических выражений </a:t>
            </a:r>
            <a:r>
              <a:rPr lang="ru-RU" dirty="0"/>
              <a:t>от двух переменных.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574" y="2074615"/>
            <a:ext cx="6619875" cy="35832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474" y="4781550"/>
            <a:ext cx="4899991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397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060149"/>
              </p:ext>
            </p:extLst>
          </p:nvPr>
        </p:nvGraphicFramePr>
        <p:xfrm>
          <a:off x="360947" y="357612"/>
          <a:ext cx="11442032" cy="3642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21740"/>
                <a:gridCol w="820292"/>
              </a:tblGrid>
              <a:tr h="476393">
                <a:tc gridSpan="2"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Задание 6. Содержание верного ответа и указания по оцениванию</a:t>
                      </a:r>
                    </a:p>
                    <a:p>
                      <a:pPr algn="ctr"/>
                      <a:r>
                        <a:rPr lang="ru-RU" dirty="0" smtClean="0"/>
                        <a:t>(допускаются иные формулировки ответа, не искажающие его смысла)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76393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Указания по оцениванию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</a:tr>
              <a:tr h="476393">
                <a:tc>
                  <a:txBody>
                    <a:bodyPr/>
                    <a:lstStyle/>
                    <a:p>
                      <a:r>
                        <a:rPr lang="ru-RU" dirty="0" smtClean="0"/>
                        <a:t>Таблица построена верно. Возможно, пропущен третий столбец, и записаны сразу ответы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476393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Задание выполнено с ошибками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476393"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/>
                        <a:t>Максимальный балл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1</a:t>
                      </a:r>
                      <a:endParaRPr lang="ru-RU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013" y="957262"/>
            <a:ext cx="30099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81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заданий, сценарии выполнения заданий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713" y="2252949"/>
            <a:ext cx="5773277" cy="4522423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Задание </a:t>
            </a:r>
            <a:r>
              <a:rPr lang="ru-RU" b="1" dirty="0"/>
              <a:t>7</a:t>
            </a:r>
            <a:r>
              <a:rPr lang="ru-RU" dirty="0"/>
              <a:t> проверяет владение понятиями «конъюнкция», «дизъюнкция</a:t>
            </a:r>
            <a:r>
              <a:rPr lang="ru-RU" dirty="0" smtClean="0"/>
              <a:t>», «</a:t>
            </a:r>
            <a:r>
              <a:rPr lang="ru-RU" dirty="0"/>
              <a:t>инверсия» или «логическое умножение», «логическое сложение», «отрицание</a:t>
            </a:r>
            <a:r>
              <a:rPr lang="ru-RU" dirty="0" smtClean="0"/>
              <a:t>», а </a:t>
            </a:r>
            <a:r>
              <a:rPr lang="ru-RU" dirty="0"/>
              <a:t>также умения определять порядок действий и строить сложные </a:t>
            </a:r>
            <a:r>
              <a:rPr lang="ru-RU" dirty="0" smtClean="0"/>
              <a:t>таблицы истинности </a:t>
            </a:r>
            <a:r>
              <a:rPr lang="ru-RU" dirty="0"/>
              <a:t>для логических выражений от трех переменных.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b="56272"/>
          <a:stretch/>
        </p:blipFill>
        <p:spPr>
          <a:xfrm>
            <a:off x="5790287" y="2252949"/>
            <a:ext cx="5830213" cy="220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2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80986"/>
              </p:ext>
            </p:extLst>
          </p:nvPr>
        </p:nvGraphicFramePr>
        <p:xfrm>
          <a:off x="360947" y="357612"/>
          <a:ext cx="11442032" cy="6477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21740"/>
                <a:gridCol w="820292"/>
              </a:tblGrid>
              <a:tr h="476393">
                <a:tc gridSpan="2"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Задание 7. Содержание верного ответа и указания по оцениванию</a:t>
                      </a:r>
                    </a:p>
                    <a:p>
                      <a:pPr algn="ctr"/>
                      <a:r>
                        <a:rPr lang="ru-RU" dirty="0" smtClean="0"/>
                        <a:t>(допускаются иные формулировки ответа, не искажающие его смысла)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Возможны и другие варианты решения, в которых переставлены столбцы, не меняющие</a:t>
                      </a:r>
                    </a:p>
                    <a:p>
                      <a:pPr algn="ctr"/>
                      <a:r>
                        <a:rPr lang="ru-RU" dirty="0" smtClean="0"/>
                        <a:t>порядка действий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76393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Указания по оцениванию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</a:tr>
              <a:tr h="476393">
                <a:tc>
                  <a:txBody>
                    <a:bodyPr/>
                    <a:lstStyle/>
                    <a:p>
                      <a:r>
                        <a:rPr lang="ru-RU" dirty="0" smtClean="0"/>
                        <a:t>Таблица построена верно. Могут быть пропущены некоторые столбцы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476393">
                <a:tc>
                  <a:txBody>
                    <a:bodyPr/>
                    <a:lstStyle/>
                    <a:p>
                      <a:r>
                        <a:rPr lang="ru-RU" dirty="0" smtClean="0"/>
                        <a:t>Не выполнено условие, позволяющее поставить 2 балла.</a:t>
                      </a:r>
                    </a:p>
                    <a:p>
                      <a:r>
                        <a:rPr lang="ru-RU" dirty="0" smtClean="0"/>
                        <a:t>Имеется одна из следующих ошибок:</a:t>
                      </a:r>
                    </a:p>
                    <a:p>
                      <a:r>
                        <a:rPr lang="ru-RU" dirty="0" smtClean="0"/>
                        <a:t>– ошибка в порядке действий, с учётом которой таблица построена верно,</a:t>
                      </a:r>
                    </a:p>
                    <a:p>
                      <a:r>
                        <a:rPr lang="ru-RU" dirty="0" smtClean="0"/>
                        <a:t>ИЛИ</a:t>
                      </a:r>
                    </a:p>
                    <a:p>
                      <a:r>
                        <a:rPr lang="ru-RU" dirty="0" smtClean="0"/>
                        <a:t>– ошибка в одной строке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476393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Задание выполнено неверно, т.е. не выполнены условия, позволяющие поставить 1 или 2 балла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476393"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/>
                        <a:t>Максимальный балл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2</a:t>
                      </a:r>
                      <a:endParaRPr lang="ru-RU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750" y="1023937"/>
            <a:ext cx="56864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957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заданий, сценарии выполнения заданий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713" y="2252949"/>
            <a:ext cx="5773277" cy="4522423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Задание </a:t>
            </a:r>
            <a:r>
              <a:rPr lang="ru-RU" b="1" dirty="0"/>
              <a:t>8</a:t>
            </a:r>
            <a:r>
              <a:rPr lang="ru-RU" dirty="0"/>
              <a:t> направлено на проверку умения анализировать </a:t>
            </a:r>
            <a:r>
              <a:rPr lang="ru-RU" dirty="0" smtClean="0"/>
              <a:t>простые алгоритмы </a:t>
            </a:r>
            <a:r>
              <a:rPr lang="ru-RU" dirty="0"/>
              <a:t>для конкретного исполнителя с фиксированным набором команд.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43325"/>
          <a:stretch/>
        </p:blipFill>
        <p:spPr>
          <a:xfrm>
            <a:off x="5715000" y="2252948"/>
            <a:ext cx="6325272" cy="310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489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заданий, сценарии выполнения заданий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713" y="2252949"/>
            <a:ext cx="5773277" cy="4522423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Задание </a:t>
            </a:r>
            <a:r>
              <a:rPr lang="ru-RU" b="1" dirty="0"/>
              <a:t>9</a:t>
            </a:r>
            <a:r>
              <a:rPr lang="ru-RU" dirty="0"/>
              <a:t> направлено на проверку умений составлять и </a:t>
            </a:r>
            <a:r>
              <a:rPr lang="ru-RU" dirty="0" smtClean="0"/>
              <a:t>выполнять вручную </a:t>
            </a:r>
            <a:r>
              <a:rPr lang="ru-RU" dirty="0"/>
              <a:t>несложные алгоритмы с использованием ветвлений и циклов </a:t>
            </a:r>
            <a:r>
              <a:rPr lang="ru-RU" dirty="0" smtClean="0"/>
              <a:t>для управления </a:t>
            </a:r>
            <a:r>
              <a:rPr lang="ru-RU" dirty="0"/>
              <a:t>исполнителем «Чертежник».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274" y="1905000"/>
            <a:ext cx="6329725" cy="48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706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заданий, сценарии выполнения заданий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713" y="2252949"/>
            <a:ext cx="5773277" cy="4522423"/>
          </a:xfrm>
        </p:spPr>
        <p:txBody>
          <a:bodyPr>
            <a:normAutofit/>
          </a:bodyPr>
          <a:lstStyle/>
          <a:p>
            <a:r>
              <a:rPr lang="ru-RU" b="1" dirty="0"/>
              <a:t>Задание 10 </a:t>
            </a:r>
            <a:r>
              <a:rPr lang="ru-RU" dirty="0"/>
              <a:t>направлено на проверку умений формально </a:t>
            </a:r>
            <a:r>
              <a:rPr lang="ru-RU" dirty="0" smtClean="0"/>
              <a:t>исполнять алгоритмы</a:t>
            </a:r>
            <a:r>
              <a:rPr lang="ru-RU" dirty="0"/>
              <a:t>, записанные на языке программирования, и определять, </a:t>
            </a:r>
            <a:r>
              <a:rPr lang="ru-RU" dirty="0" smtClean="0"/>
              <a:t>какие результаты </a:t>
            </a:r>
            <a:r>
              <a:rPr lang="ru-RU" dirty="0"/>
              <a:t>возможны при заданном множестве исходных значений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356" y="1905000"/>
            <a:ext cx="559159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891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заданий, сценарии выполнения заданий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713" y="2252949"/>
            <a:ext cx="5773277" cy="4522423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Задание </a:t>
            </a:r>
            <a:r>
              <a:rPr lang="ru-RU" b="1" dirty="0"/>
              <a:t>11 </a:t>
            </a:r>
            <a:r>
              <a:rPr lang="ru-RU" dirty="0"/>
              <a:t>проверяет умение выполнять на компьютере </a:t>
            </a:r>
            <a:r>
              <a:rPr lang="ru-RU" dirty="0" smtClean="0"/>
              <a:t>несложные алгоритмы </a:t>
            </a:r>
            <a:r>
              <a:rPr lang="ru-RU" dirty="0"/>
              <a:t>с использованием ветвлений и циклов для </a:t>
            </a:r>
            <a:r>
              <a:rPr lang="ru-RU" dirty="0" smtClean="0"/>
              <a:t>управления исполнителем </a:t>
            </a:r>
            <a:r>
              <a:rPr lang="ru-RU" dirty="0"/>
              <a:t>«Черепашка».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851" y="2597968"/>
            <a:ext cx="6715124" cy="390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142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заданий, сценарии выполнения заданий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713" y="2252949"/>
            <a:ext cx="4892387" cy="4522423"/>
          </a:xfrm>
        </p:spPr>
        <p:txBody>
          <a:bodyPr>
            <a:normAutofit/>
          </a:bodyPr>
          <a:lstStyle/>
          <a:p>
            <a:r>
              <a:rPr lang="ru-RU" b="1" dirty="0"/>
              <a:t>Задание </a:t>
            </a:r>
            <a:r>
              <a:rPr lang="ru-RU" b="1" dirty="0" smtClean="0"/>
              <a:t>12 </a:t>
            </a:r>
            <a:r>
              <a:rPr lang="ru-RU" dirty="0"/>
              <a:t>проверяет умения создавать и выполнять </a:t>
            </a:r>
            <a:r>
              <a:rPr lang="ru-RU" dirty="0" smtClean="0"/>
              <a:t>несложные программы </a:t>
            </a:r>
            <a:r>
              <a:rPr lang="ru-RU" dirty="0"/>
              <a:t>для заданного исполнителя «Робот» с </a:t>
            </a:r>
            <a:r>
              <a:rPr lang="ru-RU" dirty="0" smtClean="0"/>
              <a:t>использованием циклических </a:t>
            </a:r>
            <a:r>
              <a:rPr lang="ru-RU" dirty="0"/>
              <a:t>алгоритмов.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задание 12 может быть сдан файл задания </a:t>
            </a:r>
            <a:r>
              <a:rPr lang="ru-RU" dirty="0" smtClean="0"/>
              <a:t>13, так </a:t>
            </a:r>
            <a:r>
              <a:rPr lang="ru-RU" dirty="0"/>
              <a:t>как задание 12 является частным случаем задания 13 – общего решения.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5" y="2252949"/>
            <a:ext cx="6848475" cy="933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575" y="3186399"/>
            <a:ext cx="6257925" cy="11144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3575" y="4353211"/>
            <a:ext cx="1838325" cy="1762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2387" y="4353211"/>
            <a:ext cx="18859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257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054580"/>
              </p:ext>
            </p:extLst>
          </p:nvPr>
        </p:nvGraphicFramePr>
        <p:xfrm>
          <a:off x="360947" y="357612"/>
          <a:ext cx="11442032" cy="4008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21740"/>
                <a:gridCol w="820292"/>
              </a:tblGrid>
              <a:tr h="476393">
                <a:tc gridSpan="2"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Задание 12. Содержание верного ответа и указания по оцениванию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76393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Указания по оцениванию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</a:tr>
              <a:tr h="476393">
                <a:tc>
                  <a:txBody>
                    <a:bodyPr/>
                    <a:lstStyle/>
                    <a:p>
                      <a:r>
                        <a:rPr lang="ru-RU" dirty="0" smtClean="0"/>
                        <a:t>Алгоритм содержит 3 циклических алгоритма (</a:t>
                      </a:r>
                      <a:r>
                        <a:rPr lang="ru-RU" dirty="0" err="1" smtClean="0"/>
                        <a:t>нц</a:t>
                      </a:r>
                      <a:r>
                        <a:rPr lang="ru-RU" dirty="0" smtClean="0"/>
                        <a:t>-раз-</a:t>
                      </a:r>
                      <a:r>
                        <a:rPr lang="ru-RU" dirty="0" err="1" smtClean="0"/>
                        <a:t>кц</a:t>
                      </a:r>
                      <a:r>
                        <a:rPr lang="ru-RU" dirty="0" smtClean="0"/>
                        <a:t> или </a:t>
                      </a:r>
                      <a:r>
                        <a:rPr lang="ru-RU" dirty="0" err="1" smtClean="0"/>
                        <a:t>нц</a:t>
                      </a:r>
                      <a:r>
                        <a:rPr lang="ru-RU" dirty="0" smtClean="0"/>
                        <a:t>-пока-</a:t>
                      </a:r>
                      <a:r>
                        <a:rPr lang="ru-RU" dirty="0" err="1" smtClean="0"/>
                        <a:t>кц</a:t>
                      </a:r>
                      <a:r>
                        <a:rPr lang="ru-RU" dirty="0" smtClean="0"/>
                        <a:t>) правильно работает, закрашивает нужные клетки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476393">
                <a:tc>
                  <a:txBody>
                    <a:bodyPr/>
                    <a:lstStyle/>
                    <a:p>
                      <a:r>
                        <a:rPr lang="ru-RU" dirty="0" smtClean="0"/>
                        <a:t>Алгоритм НЕ содержит 3 циклических алгоритма, но правильно работает, закрашивает нужные клетки.</a:t>
                      </a:r>
                    </a:p>
                    <a:p>
                      <a:r>
                        <a:rPr lang="ru-RU" dirty="0" smtClean="0"/>
                        <a:t>ИЛИ</a:t>
                      </a:r>
                    </a:p>
                    <a:p>
                      <a:r>
                        <a:rPr lang="ru-RU" dirty="0" smtClean="0"/>
                        <a:t>Алгоритм содержит 3 циклических алгоритма, правильно работает:</a:t>
                      </a:r>
                    </a:p>
                    <a:p>
                      <a:r>
                        <a:rPr lang="ru-RU" dirty="0" smtClean="0"/>
                        <a:t>1) закрашено не более 5 лишних клеток;</a:t>
                      </a:r>
                    </a:p>
                    <a:p>
                      <a:r>
                        <a:rPr lang="ru-RU" dirty="0" smtClean="0"/>
                        <a:t>2) остались не закрашенными не более 5 клеток из числа тех, которые должны были быть закрашены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476393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Задание выполнено неверно, т.е. не выполнены условия, позволяющие поставить 1 или 2 балла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476393"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/>
                        <a:t>Максимальный балл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2</a:t>
                      </a:r>
                      <a:endParaRPr lang="ru-RU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02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>
                <a:solidFill>
                  <a:schemeClr val="tx1"/>
                </a:solidFill>
                <a:latin typeface="Helvetica" panose="020B0604020202020204" pitchFamily="34" charset="0"/>
              </a:rPr>
              <a:t>Постановление </a:t>
            </a:r>
            <a:r>
              <a:rPr lang="ru-RU" sz="5400" dirty="0" smtClean="0">
                <a:solidFill>
                  <a:schemeClr val="tx1"/>
                </a:solidFill>
                <a:latin typeface="Helvetica" panose="020B0604020202020204" pitchFamily="34" charset="0"/>
              </a:rPr>
              <a:t>Правительства РФ </a:t>
            </a:r>
            <a:br>
              <a:rPr lang="ru-RU" sz="5400" dirty="0" smtClean="0">
                <a:solidFill>
                  <a:schemeClr val="tx1"/>
                </a:solidFill>
                <a:latin typeface="Helvetica" panose="020B0604020202020204" pitchFamily="34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Helvetica" panose="020B0604020202020204" pitchFamily="34" charset="0"/>
              </a:rPr>
              <a:t>от </a:t>
            </a:r>
            <a:r>
              <a:rPr lang="ru-RU" sz="5400" dirty="0">
                <a:solidFill>
                  <a:schemeClr val="tx1"/>
                </a:solidFill>
                <a:latin typeface="Helvetica" panose="020B0604020202020204" pitchFamily="34" charset="0"/>
              </a:rPr>
              <a:t>30.04.2024 №556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616" y="2286000"/>
            <a:ext cx="11017771" cy="42946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Перечень мероприятий по оценке качества образования:</a:t>
            </a:r>
          </a:p>
          <a:p>
            <a:r>
              <a:rPr lang="ru-RU" sz="2400" dirty="0" smtClean="0"/>
              <a:t>1. Национальные сопоставительные исследования качества общего образования</a:t>
            </a:r>
          </a:p>
          <a:p>
            <a:r>
              <a:rPr lang="ru-RU" sz="2400" dirty="0" smtClean="0"/>
              <a:t>2. Всероссийские проверочные работы в образовательных организациях, осуществляющих образовательную деятельность по основным общеобразовательным программам</a:t>
            </a:r>
          </a:p>
          <a:p>
            <a:r>
              <a:rPr lang="ru-RU" sz="2400" dirty="0" smtClean="0"/>
              <a:t>3. </a:t>
            </a:r>
            <a:r>
              <a:rPr lang="ru-RU" sz="2400" dirty="0"/>
              <a:t>Всероссийские проверочные работы в образовательных организациях, осуществляющих образовательную деятельность по </a:t>
            </a:r>
            <a:r>
              <a:rPr lang="ru-RU" sz="2400" dirty="0" smtClean="0"/>
              <a:t>образовательным программам среднего профессионального образования</a:t>
            </a:r>
          </a:p>
          <a:p>
            <a:r>
              <a:rPr lang="ru-RU" sz="2400" dirty="0" smtClean="0"/>
              <a:t>4. Международные сопоставительные исследования качества общего образования.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689095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заданий, сценарии выполнения заданий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713" y="2252949"/>
            <a:ext cx="4511387" cy="4522423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Задание </a:t>
            </a:r>
            <a:r>
              <a:rPr lang="ru-RU" b="1" dirty="0"/>
              <a:t>13 </a:t>
            </a:r>
            <a:r>
              <a:rPr lang="ru-RU" dirty="0"/>
              <a:t>проверяет умения создавать и выполнять программы </a:t>
            </a:r>
            <a:r>
              <a:rPr lang="ru-RU" dirty="0" smtClean="0"/>
              <a:t>для заданного </a:t>
            </a:r>
            <a:r>
              <a:rPr lang="ru-RU" dirty="0"/>
              <a:t>исполнителя «Робот» с использованием циклических алгоритмов.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575" y="2252949"/>
            <a:ext cx="6905625" cy="1009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25" y="3283365"/>
            <a:ext cx="6257925" cy="914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9839" y="4258347"/>
            <a:ext cx="1838325" cy="17811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1924" y="4260063"/>
            <a:ext cx="18383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958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507391"/>
              </p:ext>
            </p:extLst>
          </p:nvPr>
        </p:nvGraphicFramePr>
        <p:xfrm>
          <a:off x="360947" y="357612"/>
          <a:ext cx="11442032" cy="35706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21740"/>
                <a:gridCol w="820292"/>
              </a:tblGrid>
              <a:tr h="476393">
                <a:tc gridSpan="2"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Задание 13. Содержание верного ответа и указания по оцениванию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76393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Указания по оцениванию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</a:tr>
              <a:tr h="476393">
                <a:tc>
                  <a:txBody>
                    <a:bodyPr/>
                    <a:lstStyle/>
                    <a:p>
                      <a:r>
                        <a:rPr lang="ru-RU" dirty="0" smtClean="0"/>
                        <a:t>Алгоритм правильно работает при всех допустимых исходных данных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476393">
                <a:tc>
                  <a:txBody>
                    <a:bodyPr/>
                    <a:lstStyle/>
                    <a:p>
                      <a:r>
                        <a:rPr lang="ru-RU" dirty="0" smtClean="0"/>
                        <a:t>При всех допустимых исходных данных верно следующее:</a:t>
                      </a:r>
                    </a:p>
                    <a:p>
                      <a:r>
                        <a:rPr lang="ru-RU" dirty="0" smtClean="0"/>
                        <a:t>1) выполнение алгоритма завершается, и при этом Робот не разбивается;</a:t>
                      </a:r>
                    </a:p>
                    <a:p>
                      <a:r>
                        <a:rPr lang="ru-RU" dirty="0" smtClean="0"/>
                        <a:t>2) закрашено не более 10 лишних клеток;</a:t>
                      </a:r>
                    </a:p>
                    <a:p>
                      <a:r>
                        <a:rPr lang="ru-RU" dirty="0" smtClean="0"/>
                        <a:t>3) остались не закрашенными не более 10 клеток из числа тех, которые должны были быть закрашены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476393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Задание выполнено неверно, т.е. не выполнены условия, позволяющие поставить 1 или 2 балла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476393"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/>
                        <a:t>Максимальный балл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2</a:t>
                      </a:r>
                      <a:endParaRPr lang="ru-RU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8173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3925" y="2413338"/>
            <a:ext cx="109006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Максимальный </a:t>
            </a:r>
            <a:r>
              <a:rPr lang="ru-RU" sz="2400" dirty="0"/>
              <a:t>первичный балл за </a:t>
            </a:r>
            <a:r>
              <a:rPr lang="ru-RU" sz="2400" dirty="0" smtClean="0"/>
              <a:t> выполнение </a:t>
            </a:r>
            <a:r>
              <a:rPr lang="ru-RU" sz="2400" dirty="0"/>
              <a:t>работы – </a:t>
            </a:r>
            <a:r>
              <a:rPr lang="ru-RU" sz="2400" dirty="0" smtClean="0"/>
              <a:t>16.</a:t>
            </a:r>
          </a:p>
          <a:p>
            <a:endParaRPr lang="ru-RU" sz="2400" dirty="0"/>
          </a:p>
          <a:p>
            <a:r>
              <a:rPr lang="ru-RU" sz="2400" dirty="0"/>
              <a:t>Рекомендуемая таблица перевода баллов в отметки по пятибалльной </a:t>
            </a:r>
            <a:r>
              <a:rPr lang="ru-RU" sz="2400" dirty="0" smtClean="0"/>
              <a:t>шкале 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Система оценивания выполнения всей </a:t>
            </a:r>
            <a:r>
              <a:rPr lang="ru-RU" dirty="0" smtClean="0"/>
              <a:t>работы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341217"/>
              </p:ext>
            </p:extLst>
          </p:nvPr>
        </p:nvGraphicFramePr>
        <p:xfrm>
          <a:off x="733924" y="3835846"/>
          <a:ext cx="10563729" cy="11933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2889"/>
                <a:gridCol w="1515210"/>
                <a:gridCol w="1515210"/>
                <a:gridCol w="1515210"/>
                <a:gridCol w="1515210"/>
              </a:tblGrid>
              <a:tr h="62782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Отметка по пятибалльной шкале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«2»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«3»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 «4» 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«5»</a:t>
                      </a:r>
                      <a:endParaRPr lang="ru-RU" sz="2400" dirty="0"/>
                    </a:p>
                  </a:txBody>
                  <a:tcPr anchor="ctr"/>
                </a:tc>
              </a:tr>
              <a:tr h="56553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Первичные баллы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0–4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5–9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10–13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14–16</a:t>
                      </a:r>
                      <a:r>
                        <a:rPr lang="ru-RU" sz="2400" smtClean="0"/>
                        <a:t> </a:t>
                      </a:r>
                      <a:endParaRPr lang="ru-RU" sz="240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1992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067" y="0"/>
            <a:ext cx="11446933" cy="4291585"/>
          </a:xfrm>
        </p:spPr>
        <p:txBody>
          <a:bodyPr>
            <a:normAutofit/>
          </a:bodyPr>
          <a:lstStyle/>
          <a:p>
            <a:r>
              <a:rPr lang="ru-RU" dirty="0"/>
              <a:t>Перечень учебных изданий по тематике ВПР, прошедших экспертизу и получивших положительную экспертную оценку ФГБУ «ФИОКО»</a:t>
            </a:r>
            <a:br>
              <a:rPr lang="ru-RU" dirty="0"/>
            </a:br>
            <a:r>
              <a:rPr lang="ru-RU" dirty="0">
                <a:hlinkClick r:id="rId2"/>
              </a:rPr>
              <a:t>Издательство «Экзамен</a:t>
            </a:r>
            <a:r>
              <a:rPr lang="ru-RU" dirty="0" smtClean="0">
                <a:hlinkClick r:id="rId2"/>
              </a:rPr>
              <a:t>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4667" y="4291585"/>
            <a:ext cx="121073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/>
              <a:t>Всероссийская проверочная работа. Информатика: 7 класс: 10 </a:t>
            </a:r>
            <a:r>
              <a:rPr lang="ru-RU" sz="2400" dirty="0" smtClean="0"/>
              <a:t>(15; 25) вариантов</a:t>
            </a:r>
            <a:r>
              <a:rPr lang="ru-RU" sz="2400" dirty="0"/>
              <a:t>. Типовые задания. ФГОС НОВЫЙ / Ю. С. </a:t>
            </a:r>
            <a:r>
              <a:rPr lang="ru-RU" sz="2400" dirty="0" err="1"/>
              <a:t>Путимцева</a:t>
            </a:r>
            <a:r>
              <a:rPr lang="ru-RU" sz="2400" dirty="0"/>
              <a:t>, А. П. Козлова. Серия «ВПР. Типовые задания». (Экспертиза август 2024</a:t>
            </a:r>
            <a:r>
              <a:rPr lang="ru-RU" sz="24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Всероссийская </a:t>
            </a:r>
            <a:r>
              <a:rPr lang="ru-RU" sz="2400" dirty="0"/>
              <a:t>проверочная работа. Информатика: 8 класс: 10 </a:t>
            </a:r>
            <a:r>
              <a:rPr lang="ru-RU" sz="2400" dirty="0" smtClean="0"/>
              <a:t>(</a:t>
            </a:r>
            <a:r>
              <a:rPr lang="ru-RU" sz="2400" dirty="0"/>
              <a:t>15; 25</a:t>
            </a:r>
            <a:r>
              <a:rPr lang="ru-RU" sz="2400" dirty="0" smtClean="0"/>
              <a:t>) вариантов</a:t>
            </a:r>
            <a:r>
              <a:rPr lang="ru-RU" sz="2400" dirty="0"/>
              <a:t>. Типовые задания. ФГОС НОВЫЙ / Ю. С. </a:t>
            </a:r>
            <a:r>
              <a:rPr lang="ru-RU" sz="2400" dirty="0" err="1"/>
              <a:t>Путимцева</a:t>
            </a:r>
            <a:r>
              <a:rPr lang="ru-RU" sz="2400" dirty="0"/>
              <a:t>, А. П. Козлова. Серия «ВПР. Типовые задания». (Экспертиза август 2024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435588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115" y="0"/>
            <a:ext cx="7561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09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>
                <a:solidFill>
                  <a:schemeClr val="tx1"/>
                </a:solidFill>
                <a:latin typeface="Helvetica" panose="020B0604020202020204" pitchFamily="34" charset="0"/>
              </a:rPr>
              <a:t>Постановление </a:t>
            </a:r>
            <a:r>
              <a:rPr lang="ru-RU" sz="5400" dirty="0" smtClean="0">
                <a:solidFill>
                  <a:schemeClr val="tx1"/>
                </a:solidFill>
                <a:latin typeface="Helvetica" panose="020B0604020202020204" pitchFamily="34" charset="0"/>
              </a:rPr>
              <a:t>Правительства РФ </a:t>
            </a:r>
            <a:br>
              <a:rPr lang="ru-RU" sz="5400" dirty="0" smtClean="0">
                <a:solidFill>
                  <a:schemeClr val="tx1"/>
                </a:solidFill>
                <a:latin typeface="Helvetica" panose="020B0604020202020204" pitchFamily="34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Helvetica" panose="020B0604020202020204" pitchFamily="34" charset="0"/>
              </a:rPr>
              <a:t>от </a:t>
            </a:r>
            <a:r>
              <a:rPr lang="ru-RU" sz="5400" dirty="0">
                <a:solidFill>
                  <a:schemeClr val="tx1"/>
                </a:solidFill>
                <a:latin typeface="Helvetica" panose="020B0604020202020204" pitchFamily="34" charset="0"/>
              </a:rPr>
              <a:t>30.04.2024 №556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616" y="2286000"/>
            <a:ext cx="11017771" cy="4294682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/>
              <a:t>НЕ принимают участие в ВПР:</a:t>
            </a:r>
          </a:p>
          <a:p>
            <a:r>
              <a:rPr lang="ru-RU" sz="2400" dirty="0" smtClean="0"/>
              <a:t>1. Участники национальных исследований или международных исследований </a:t>
            </a:r>
            <a:r>
              <a:rPr lang="ru-RU" sz="2400" dirty="0"/>
              <a:t>качества общего </a:t>
            </a:r>
            <a:r>
              <a:rPr lang="ru-RU" sz="2400" dirty="0" smtClean="0"/>
              <a:t>образования</a:t>
            </a:r>
          </a:p>
          <a:p>
            <a:r>
              <a:rPr lang="ru-RU" sz="2400" dirty="0" smtClean="0"/>
              <a:t>2. Обучающиеся специальных учебно-воспитательных учреждений закрытого типа и учреждений, исполняющих наказание в виде лишения свободы</a:t>
            </a:r>
          </a:p>
          <a:p>
            <a:r>
              <a:rPr lang="ru-RU" sz="2400" dirty="0" smtClean="0"/>
              <a:t>3. </a:t>
            </a:r>
            <a:r>
              <a:rPr lang="ru-RU" sz="2400" dirty="0"/>
              <a:t>Обучающиеся </a:t>
            </a:r>
            <a:r>
              <a:rPr lang="ru-RU" sz="2400" dirty="0" smtClean="0"/>
              <a:t>федеральных </a:t>
            </a:r>
            <a:r>
              <a:rPr lang="ru-RU" sz="2400" dirty="0"/>
              <a:t>государственных </a:t>
            </a:r>
            <a:r>
              <a:rPr lang="ru-RU" sz="2400" dirty="0" smtClean="0"/>
              <a:t>организаций, </a:t>
            </a:r>
            <a:r>
              <a:rPr lang="ru-RU" sz="2400" dirty="0"/>
              <a:t>осуществляющих </a:t>
            </a:r>
            <a:r>
              <a:rPr lang="ru-RU" sz="2400" dirty="0" smtClean="0"/>
              <a:t>образовательную деятельность, находящихся в ведении федеральных государственных органов, указанных в части 1 ст.81 ФЗ «Об образовании в РФ» (осуществляющих подготовку </a:t>
            </a:r>
            <a:r>
              <a:rPr lang="ru-RU" sz="2400" dirty="0"/>
              <a:t>кадров в интересах обороны и безопасности государства, обеспечения законности и </a:t>
            </a:r>
            <a:r>
              <a:rPr lang="ru-RU" sz="2400" dirty="0" smtClean="0"/>
              <a:t>правопорядка)</a:t>
            </a:r>
          </a:p>
          <a:p>
            <a:r>
              <a:rPr lang="ru-RU" sz="2400" dirty="0" smtClean="0"/>
              <a:t>4. </a:t>
            </a:r>
            <a:r>
              <a:rPr lang="ru-RU" sz="2400" dirty="0"/>
              <a:t>Обучающиеся </a:t>
            </a:r>
            <a:r>
              <a:rPr lang="ru-RU" sz="2400" dirty="0" smtClean="0"/>
              <a:t> образовательных организаций, расположенных на территории Военного инновационного </a:t>
            </a:r>
            <a:r>
              <a:rPr lang="ru-RU" sz="2400" dirty="0" err="1" smtClean="0"/>
              <a:t>технополиса</a:t>
            </a:r>
            <a:r>
              <a:rPr lang="ru-RU" sz="2400" dirty="0" smtClean="0"/>
              <a:t> «Эра» Минобороны РФ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3231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>
                <a:solidFill>
                  <a:schemeClr val="tx1"/>
                </a:solidFill>
                <a:latin typeface="Helvetica" panose="020B0604020202020204" pitchFamily="34" charset="0"/>
              </a:rPr>
              <a:t>Постановление </a:t>
            </a:r>
            <a:r>
              <a:rPr lang="ru-RU" sz="5400" dirty="0" smtClean="0">
                <a:solidFill>
                  <a:schemeClr val="tx1"/>
                </a:solidFill>
                <a:latin typeface="Helvetica" panose="020B0604020202020204" pitchFamily="34" charset="0"/>
              </a:rPr>
              <a:t>Правительства РФ </a:t>
            </a:r>
            <a:br>
              <a:rPr lang="ru-RU" sz="5400" dirty="0" smtClean="0">
                <a:solidFill>
                  <a:schemeClr val="tx1"/>
                </a:solidFill>
                <a:latin typeface="Helvetica" panose="020B0604020202020204" pitchFamily="34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Helvetica" panose="020B0604020202020204" pitchFamily="34" charset="0"/>
              </a:rPr>
              <a:t>от </a:t>
            </a:r>
            <a:r>
              <a:rPr lang="ru-RU" sz="5400" dirty="0">
                <a:solidFill>
                  <a:schemeClr val="tx1"/>
                </a:solidFill>
                <a:latin typeface="Helvetica" panose="020B0604020202020204" pitchFamily="34" charset="0"/>
              </a:rPr>
              <a:t>30.04.2024 №556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616" y="2286000"/>
            <a:ext cx="11017771" cy="42946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Образовательные организации </a:t>
            </a:r>
            <a:r>
              <a:rPr lang="ru-RU" sz="2400" dirty="0"/>
              <a:t>включают </a:t>
            </a:r>
            <a:r>
              <a:rPr lang="ru-RU" sz="2400" dirty="0" smtClean="0"/>
              <a:t>мероприятия </a:t>
            </a:r>
            <a:r>
              <a:rPr lang="ru-RU" sz="2400" dirty="0"/>
              <a:t>по оценке качества образования </a:t>
            </a:r>
            <a:r>
              <a:rPr lang="ru-RU" sz="2400" b="1" dirty="0"/>
              <a:t>в расписание учебных занятий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Образовательные организации могут </a:t>
            </a:r>
            <a:r>
              <a:rPr lang="ru-RU" sz="2400" dirty="0"/>
              <a:t>использовать мероприятия по оценке качества образования </a:t>
            </a:r>
            <a:r>
              <a:rPr lang="ru-RU" sz="2400" b="1" dirty="0"/>
              <a:t>в качестве мероприятий текущего контроля успеваемости и промежуточной аттестации обучающихся</a:t>
            </a:r>
            <a:r>
              <a:rPr lang="ru-RU" sz="2400" dirty="0"/>
              <a:t>, проводимых в рамках реализации образовательной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3587424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440" y="210461"/>
            <a:ext cx="11017769" cy="1499616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tx1"/>
                </a:solidFill>
                <a:latin typeface="Helvetica" panose="020B0604020202020204" pitchFamily="34" charset="0"/>
              </a:rPr>
              <a:t>Приказ </a:t>
            </a:r>
            <a:r>
              <a:rPr lang="ru-RU" sz="5400" dirty="0" err="1" smtClean="0">
                <a:solidFill>
                  <a:schemeClr val="tx1"/>
                </a:solidFill>
                <a:latin typeface="Helvetica" panose="020B0604020202020204" pitchFamily="34" charset="0"/>
              </a:rPr>
              <a:t>Рособрнадзора</a:t>
            </a:r>
            <a:r>
              <a:rPr lang="ru-RU" sz="5400" dirty="0" smtClean="0">
                <a:solidFill>
                  <a:schemeClr val="tx1"/>
                </a:solidFill>
                <a:latin typeface="Helvetica" panose="020B0604020202020204" pitchFamily="34" charset="0"/>
              </a:rPr>
              <a:t> </a:t>
            </a:r>
            <a:br>
              <a:rPr lang="ru-RU" sz="5400" dirty="0" smtClean="0">
                <a:solidFill>
                  <a:schemeClr val="tx1"/>
                </a:solidFill>
                <a:latin typeface="Helvetica" panose="020B0604020202020204" pitchFamily="34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Helvetica" panose="020B0604020202020204" pitchFamily="34" charset="0"/>
              </a:rPr>
              <a:t>от </a:t>
            </a:r>
            <a:r>
              <a:rPr lang="ru-RU" sz="5400" dirty="0">
                <a:solidFill>
                  <a:schemeClr val="tx1"/>
                </a:solidFill>
                <a:latin typeface="Helvetica" panose="020B0604020202020204" pitchFamily="34" charset="0"/>
              </a:rPr>
              <a:t>13.05.2024 № 1008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354" y="1710077"/>
            <a:ext cx="90868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02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440" y="210461"/>
            <a:ext cx="11017769" cy="1499616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tx1"/>
                </a:solidFill>
                <a:latin typeface="Helvetica" panose="020B0604020202020204" pitchFamily="34" charset="0"/>
              </a:rPr>
              <a:t>Приказ </a:t>
            </a:r>
            <a:r>
              <a:rPr lang="ru-RU" sz="5400" dirty="0" err="1" smtClean="0">
                <a:solidFill>
                  <a:schemeClr val="tx1"/>
                </a:solidFill>
                <a:latin typeface="Helvetica" panose="020B0604020202020204" pitchFamily="34" charset="0"/>
              </a:rPr>
              <a:t>Рособрнадзора</a:t>
            </a:r>
            <a:r>
              <a:rPr lang="ru-RU" sz="5400" dirty="0" smtClean="0">
                <a:solidFill>
                  <a:schemeClr val="tx1"/>
                </a:solidFill>
                <a:latin typeface="Helvetica" panose="020B0604020202020204" pitchFamily="34" charset="0"/>
              </a:rPr>
              <a:t> </a:t>
            </a:r>
            <a:br>
              <a:rPr lang="ru-RU" sz="5400" dirty="0" smtClean="0">
                <a:solidFill>
                  <a:schemeClr val="tx1"/>
                </a:solidFill>
                <a:latin typeface="Helvetica" panose="020B0604020202020204" pitchFamily="34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Helvetica" panose="020B0604020202020204" pitchFamily="34" charset="0"/>
              </a:rPr>
              <a:t>от </a:t>
            </a:r>
            <a:r>
              <a:rPr lang="ru-RU" sz="5400" dirty="0">
                <a:solidFill>
                  <a:schemeClr val="tx1"/>
                </a:solidFill>
                <a:latin typeface="Helvetica" panose="020B0604020202020204" pitchFamily="34" charset="0"/>
              </a:rPr>
              <a:t>13.05.2024 № 1008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468726"/>
              </p:ext>
            </p:extLst>
          </p:nvPr>
        </p:nvGraphicFramePr>
        <p:xfrm>
          <a:off x="398073" y="1873907"/>
          <a:ext cx="11474136" cy="4733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8534"/>
                <a:gridCol w="1020580"/>
                <a:gridCol w="4716488"/>
                <a:gridCol w="2868534"/>
              </a:tblGrid>
              <a:tr h="645636">
                <a:tc rowSpan="4">
                  <a:txBody>
                    <a:bodyPr/>
                    <a:lstStyle/>
                    <a:p>
                      <a:r>
                        <a:rPr lang="ru-RU" dirty="0" smtClean="0"/>
                        <a:t>С 11 апреля по 16 мая 2025 года (при проведении на бумажном носителе)</a:t>
                      </a:r>
                      <a:endParaRPr lang="ru-RU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r>
                        <a:rPr lang="ru-RU" dirty="0" smtClean="0"/>
                        <a:t>7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Один урок, не более чем 45 минут</a:t>
                      </a:r>
                      <a:endParaRPr lang="ru-RU" dirty="0"/>
                    </a:p>
                  </a:txBody>
                  <a:tcPr/>
                </a:tc>
              </a:tr>
              <a:tr h="64563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</a:t>
                      </a:r>
                      <a:r>
                        <a:rPr lang="ru-RU" baseline="0" dirty="0" smtClean="0"/>
                        <a:t> Б или 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Два урока, не более чем 45 минут каждый</a:t>
                      </a:r>
                      <a:endParaRPr lang="ru-RU" dirty="0"/>
                    </a:p>
                  </a:txBody>
                  <a:tcPr/>
                </a:tc>
              </a:tr>
              <a:tr h="85310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Один из предметов: история, обществознание, литература, иностранный (английский, немецкий, французский)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Один урок, не более чем 45 минут</a:t>
                      </a:r>
                      <a:endParaRPr lang="ru-RU" dirty="0"/>
                    </a:p>
                  </a:txBody>
                  <a:tcPr/>
                </a:tc>
              </a:tr>
              <a:tr h="6106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Один из предметов: география, биология, физика Б или У,</a:t>
                      </a:r>
                      <a:r>
                        <a:rPr lang="ru-RU" baseline="0" dirty="0" smtClean="0"/>
                        <a:t> информатика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Два урока, не более чем 45 минут каждый</a:t>
                      </a:r>
                      <a:endParaRPr lang="ru-RU" dirty="0"/>
                    </a:p>
                  </a:txBody>
                  <a:tcPr/>
                </a:tc>
              </a:tr>
              <a:tr h="62934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 11 апреля по 24 апреля</a:t>
                      </a:r>
                      <a:r>
                        <a:rPr lang="ru-RU" baseline="0" dirty="0" smtClean="0"/>
                        <a:t> 2025 года, 25 апреля</a:t>
                      </a:r>
                      <a:r>
                        <a:rPr lang="ru-RU" dirty="0" smtClean="0"/>
                        <a:t> 2025 года – резервный день (при проведении с использованием компьютера)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Один из предметов: история, обществознание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Один урок, не более чем 45 минут</a:t>
                      </a:r>
                      <a:endParaRPr lang="ru-RU" dirty="0"/>
                    </a:p>
                  </a:txBody>
                  <a:tcPr/>
                </a:tc>
              </a:tr>
              <a:tr h="124749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Один из предметов: география, биология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Два урока, не более чем 45 минут каждый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617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440" y="210461"/>
            <a:ext cx="11017769" cy="1499616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tx1"/>
                </a:solidFill>
                <a:latin typeface="Helvetica" panose="020B0604020202020204" pitchFamily="34" charset="0"/>
              </a:rPr>
              <a:t>Приказ </a:t>
            </a:r>
            <a:r>
              <a:rPr lang="ru-RU" sz="5400" dirty="0" err="1" smtClean="0">
                <a:solidFill>
                  <a:schemeClr val="tx1"/>
                </a:solidFill>
                <a:latin typeface="Helvetica" panose="020B0604020202020204" pitchFamily="34" charset="0"/>
              </a:rPr>
              <a:t>Рособрнадзора</a:t>
            </a:r>
            <a:r>
              <a:rPr lang="ru-RU" sz="5400" dirty="0" smtClean="0">
                <a:solidFill>
                  <a:schemeClr val="tx1"/>
                </a:solidFill>
                <a:latin typeface="Helvetica" panose="020B0604020202020204" pitchFamily="34" charset="0"/>
              </a:rPr>
              <a:t> </a:t>
            </a:r>
            <a:br>
              <a:rPr lang="ru-RU" sz="5400" dirty="0" smtClean="0">
                <a:solidFill>
                  <a:schemeClr val="tx1"/>
                </a:solidFill>
                <a:latin typeface="Helvetica" panose="020B0604020202020204" pitchFamily="34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Helvetica" panose="020B0604020202020204" pitchFamily="34" charset="0"/>
              </a:rPr>
              <a:t>от </a:t>
            </a:r>
            <a:r>
              <a:rPr lang="ru-RU" sz="5400" dirty="0">
                <a:solidFill>
                  <a:schemeClr val="tx1"/>
                </a:solidFill>
                <a:latin typeface="Helvetica" panose="020B0604020202020204" pitchFamily="34" charset="0"/>
              </a:rPr>
              <a:t>13.05.2024 № 1008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941184"/>
              </p:ext>
            </p:extLst>
          </p:nvPr>
        </p:nvGraphicFramePr>
        <p:xfrm>
          <a:off x="398073" y="1864723"/>
          <a:ext cx="11474136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8534"/>
                <a:gridCol w="1566650"/>
                <a:gridCol w="4170418"/>
                <a:gridCol w="2868534"/>
              </a:tblGrid>
              <a:tr h="626403">
                <a:tc rowSpan="4">
                  <a:txBody>
                    <a:bodyPr/>
                    <a:lstStyle/>
                    <a:p>
                      <a:r>
                        <a:rPr lang="ru-RU" dirty="0" smtClean="0"/>
                        <a:t>С 11 апреля по 16 мая 2025 года (при проведении на бумажном носителе)</a:t>
                      </a:r>
                      <a:endParaRPr lang="ru-RU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r>
                        <a:rPr lang="ru-RU" dirty="0" smtClean="0"/>
                        <a:t>8 классы, за исключением обучающихся ОО, участвующих в НСИ *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Один урок, не более чем 45 минут</a:t>
                      </a:r>
                      <a:endParaRPr lang="ru-RU" dirty="0"/>
                    </a:p>
                  </a:txBody>
                  <a:tcPr/>
                </a:tc>
              </a:tr>
              <a:tr h="62640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</a:t>
                      </a:r>
                      <a:r>
                        <a:rPr lang="ru-RU" baseline="0" dirty="0" smtClean="0"/>
                        <a:t> Б или 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Два урока, не более чем 45 минут каждый</a:t>
                      </a:r>
                      <a:endParaRPr lang="ru-RU" dirty="0"/>
                    </a:p>
                  </a:txBody>
                  <a:tcPr/>
                </a:tc>
              </a:tr>
              <a:tr h="11587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Один из предметов: история, обществознание, литература, иностранный (английский, немецкий, французский)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Один урок, не более чем 45 минут</a:t>
                      </a:r>
                      <a:endParaRPr lang="ru-RU" dirty="0"/>
                    </a:p>
                  </a:txBody>
                  <a:tcPr/>
                </a:tc>
              </a:tr>
              <a:tr h="62394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Один из предметов: география, биология, физика Б или У,</a:t>
                      </a:r>
                      <a:r>
                        <a:rPr lang="ru-RU" baseline="0" dirty="0" smtClean="0"/>
                        <a:t> информатика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Два урока, не более чем 45 минут каждый</a:t>
                      </a:r>
                      <a:endParaRPr lang="ru-RU" dirty="0"/>
                    </a:p>
                  </a:txBody>
                  <a:tcPr/>
                </a:tc>
              </a:tr>
              <a:tr h="62394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 11 апреля по 24 апреля</a:t>
                      </a:r>
                      <a:r>
                        <a:rPr lang="ru-RU" baseline="0" dirty="0" smtClean="0"/>
                        <a:t> 2025 года, 25 апреля</a:t>
                      </a:r>
                      <a:r>
                        <a:rPr lang="ru-RU" dirty="0" smtClean="0"/>
                        <a:t> 2025 года – резервный день (при проведении с использованием компьютера)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Один из предметов: история, обществознание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Один урок, не более чем 45 минут</a:t>
                      </a:r>
                      <a:endParaRPr lang="ru-RU" dirty="0"/>
                    </a:p>
                  </a:txBody>
                  <a:tcPr/>
                </a:tc>
              </a:tr>
              <a:tr h="108809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Один из предметов: география, биология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Два урока, не более чем 45 минут каждый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1992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1541</TotalTime>
  <Words>3064</Words>
  <Application>Microsoft Office PowerPoint</Application>
  <PresentationFormat>Широкоэкранный</PresentationFormat>
  <Paragraphs>319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2" baseType="lpstr">
      <vt:lpstr>Calibri</vt:lpstr>
      <vt:lpstr>Helvetica</vt:lpstr>
      <vt:lpstr>Times New Roman</vt:lpstr>
      <vt:lpstr>Tw Cen MT</vt:lpstr>
      <vt:lpstr>Tw Cen MT Condensed</vt:lpstr>
      <vt:lpstr>Wingdings</vt:lpstr>
      <vt:lpstr>Wingdings 3</vt:lpstr>
      <vt:lpstr>Интеграл</vt:lpstr>
      <vt:lpstr>Подготовка к впр по информатике в 2025 году (7-8 класс) </vt:lpstr>
      <vt:lpstr>Презентация PowerPoint</vt:lpstr>
      <vt:lpstr>Нормативные документы ВПР</vt:lpstr>
      <vt:lpstr>Постановление Правительства РФ  от 30.04.2024 №556</vt:lpstr>
      <vt:lpstr>Постановление Правительства РФ  от 30.04.2024 №556</vt:lpstr>
      <vt:lpstr>Постановление Правительства РФ  от 30.04.2024 №556</vt:lpstr>
      <vt:lpstr>Приказ Рособрнадзора  от 13.05.2024 № 1008</vt:lpstr>
      <vt:lpstr>Приказ Рособрнадзора  от 13.05.2024 № 1008</vt:lpstr>
      <vt:lpstr>Приказ Рособрнадзора  от 13.05.2024 № 1008</vt:lpstr>
      <vt:lpstr>* Приказ Рособрнадзора от 13.05.2024 №1006 «Об утверждении состава участников, сроков и продолжительности проведения национальных сопоставительных исследований качества общего образования в образовательных организациях, осуществляющих образовательную деятельность, в 2024/2025 учебном году»  (Зарегистрировано в Минюсте России 29.05.2024 N 78325) </vt:lpstr>
      <vt:lpstr>Приказ Рособрнадзора от 13.05.2024 №1006</vt:lpstr>
      <vt:lpstr>стоит учесть</vt:lpstr>
      <vt:lpstr>стоит учесть</vt:lpstr>
      <vt:lpstr>Формы подготовки к ВПР  и варианты учебных материалов</vt:lpstr>
      <vt:lpstr>Описание контрольных измерительных материалов </vt:lpstr>
      <vt:lpstr>Проверочная работа по ИНФОРМАТИКЕ 7 класс</vt:lpstr>
      <vt:lpstr>Типы заданий, сценарии выполнения заданий</vt:lpstr>
      <vt:lpstr>Типы заданий, сценарии выполнения заданий</vt:lpstr>
      <vt:lpstr>Типы заданий, сценарии выполнения заданий</vt:lpstr>
      <vt:lpstr>Типы заданий, сценарии выполнения заданий</vt:lpstr>
      <vt:lpstr>Типы заданий, сценарии выполнения заданий</vt:lpstr>
      <vt:lpstr>Типы заданий, сценарии выполнения заданий</vt:lpstr>
      <vt:lpstr>Презентация PowerPoint</vt:lpstr>
      <vt:lpstr>Презентация PowerPoint</vt:lpstr>
      <vt:lpstr>Типы заданий, сценарии выполнения заданий</vt:lpstr>
      <vt:lpstr>Презентация PowerPoint</vt:lpstr>
      <vt:lpstr>Система оценивания выполнения всей работы</vt:lpstr>
      <vt:lpstr>Проверочная работа по ИНФОРМАТИКЕ 8 класс</vt:lpstr>
      <vt:lpstr>Типы заданий, сценарии выполнения заданий</vt:lpstr>
      <vt:lpstr>Типы заданий, сценарии выполнения заданий</vt:lpstr>
      <vt:lpstr>Презентация PowerPoint</vt:lpstr>
      <vt:lpstr>Типы заданий, сценарии выполнения заданий</vt:lpstr>
      <vt:lpstr>Презентация PowerPoint</vt:lpstr>
      <vt:lpstr>Типы заданий, сценарии выполнения заданий</vt:lpstr>
      <vt:lpstr>Типы заданий, сценарии выполнения заданий</vt:lpstr>
      <vt:lpstr>Типы заданий, сценарии выполнения заданий</vt:lpstr>
      <vt:lpstr>Типы заданий, сценарии выполнения заданий</vt:lpstr>
      <vt:lpstr>Типы заданий, сценарии выполнения заданий</vt:lpstr>
      <vt:lpstr>Презентация PowerPoint</vt:lpstr>
      <vt:lpstr>Типы заданий, сценарии выполнения заданий</vt:lpstr>
      <vt:lpstr>Презентация PowerPoint</vt:lpstr>
      <vt:lpstr>Система оценивания выполнения всей работы</vt:lpstr>
      <vt:lpstr>Перечень учебных изданий по тематике ВПР, прошедших экспертизу и получивших положительную экспертную оценку ФГБУ «ФИОКО» Издательство «Экзамен»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впр по информатике в 2025 году (7-8 класс)</dc:title>
  <dc:creator>Светлана Юрьевна Белянчева</dc:creator>
  <cp:lastModifiedBy>Светлана Юрьевна Белянчева</cp:lastModifiedBy>
  <cp:revision>48</cp:revision>
  <dcterms:created xsi:type="dcterms:W3CDTF">2025-01-27T06:58:16Z</dcterms:created>
  <dcterms:modified xsi:type="dcterms:W3CDTF">2025-02-19T08:57:59Z</dcterms:modified>
</cp:coreProperties>
</file>