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7" r:id="rId3"/>
    <p:sldId id="288" r:id="rId4"/>
    <p:sldId id="319" r:id="rId5"/>
    <p:sldId id="305" r:id="rId6"/>
    <p:sldId id="325" r:id="rId7"/>
    <p:sldId id="327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0BD3"/>
    <a:srgbClr val="360C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9" d="100"/>
          <a:sy n="79" d="100"/>
        </p:scale>
        <p:origin x="-246" y="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72BEC-F20F-4004-8879-09263DAEC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8FC6F-6F14-4445-90FD-6C08813BB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63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266D-955F-4F5B-A3D4-8BBC7D5322A7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0941C-023F-4594-9CB7-9024826C1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AF49-D76C-42AA-8F41-0AD24076BB0E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mailto:fominanb@inbox.ru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mailto:fominanb@inbox.ru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5536" y="2426256"/>
            <a:ext cx="842461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Модуль МСОКО – цифровой ресурс управления качеством образования</a:t>
            </a:r>
            <a:endParaRPr lang="ru-RU" sz="3500" b="1" dirty="0" smtClean="0">
              <a:solidFill>
                <a:srgbClr val="000099"/>
              </a:solidFill>
            </a:endParaRPr>
          </a:p>
          <a:p>
            <a:pPr algn="ctr"/>
            <a:endParaRPr lang="ru-RU" sz="3500" b="1" dirty="0">
              <a:solidFill>
                <a:srgbClr val="000099"/>
              </a:solidFill>
            </a:endParaRPr>
          </a:p>
          <a:p>
            <a:pPr algn="ctr"/>
            <a:endParaRPr lang="ru-RU" sz="3500" b="1" dirty="0">
              <a:solidFill>
                <a:srgbClr val="000099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88026" y="620690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30524" y="404790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32045" y="6381332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5736" y="6165306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AppData\Local\Temp\Rar$DI31.3184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5181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AppData\Local\Temp\Rar$DI32.8191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916832"/>
            <a:ext cx="792088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60848"/>
            <a:ext cx="50405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0740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AppData\Local\Temp\Rar$DI32.4242\Рисунок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997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AppData\Local\Temp\Rar$DI33.9342\Рисунок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2060848"/>
            <a:ext cx="432048" cy="7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357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4763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0" y="908720"/>
            <a:ext cx="424847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Проблемы до автоматизации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23528" y="1844826"/>
            <a:ext cx="3816424" cy="4896544"/>
          </a:xfrm>
        </p:spPr>
        <p:txBody>
          <a:bodyPr>
            <a:normAutofit/>
          </a:bodyPr>
          <a:lstStyle/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ru-RU" altLang="ru-RU" sz="1800" i="1" dirty="0" smtClean="0">
                <a:latin typeface="Arial" pitchFamily="34" charset="0"/>
              </a:rPr>
              <a:t>трудоемкость;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ru-RU" altLang="ru-RU" sz="1800" i="1" dirty="0" smtClean="0">
                <a:latin typeface="Arial" pitchFamily="34" charset="0"/>
              </a:rPr>
              <a:t>вероятность недостоверности информации;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ru-RU" altLang="ru-RU" sz="1800" i="1" dirty="0" smtClean="0">
                <a:latin typeface="Arial" pitchFamily="34" charset="0"/>
              </a:rPr>
              <a:t>возможность получения  неактуальной информации вследствие длительности обработки;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ru-RU" altLang="ru-RU" sz="1800" i="1" dirty="0" smtClean="0">
                <a:latin typeface="Arial" pitchFamily="34" charset="0"/>
              </a:rPr>
              <a:t>вероятность потери информации в ходе обработки;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ru-RU" altLang="ru-RU" sz="1800" i="1" dirty="0" smtClean="0">
                <a:latin typeface="Arial" pitchFamily="34" charset="0"/>
              </a:rPr>
              <a:t>отсутствие автоматизированного перевода аналитических данных в текст для последующей распечатки; 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ru-RU" altLang="ru-RU" sz="1800" i="1" dirty="0" smtClean="0">
                <a:latin typeface="Arial" pitchFamily="34" charset="0"/>
              </a:rPr>
              <a:t>нет возможности сравнения, сопоставления, так как отсутствует база данных.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283968" y="1628800"/>
            <a:ext cx="4427984" cy="5445224"/>
          </a:xfrm>
        </p:spPr>
        <p:txBody>
          <a:bodyPr>
            <a:normAutofit/>
          </a:bodyPr>
          <a:lstStyle/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altLang="ru-RU" sz="1800" dirty="0" smtClean="0">
                <a:latin typeface="Arial" pitchFamily="34" charset="0"/>
              </a:rPr>
              <a:t>автоматизированный расчет показателей качества образования;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altLang="ru-RU" sz="1800" dirty="0" smtClean="0">
                <a:latin typeface="Arial" pitchFamily="34" charset="0"/>
              </a:rPr>
              <a:t>формирование отчетов об уровне индивидуальных учебных достижений обучающихся, о результатах освоения образовательной программы;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altLang="ru-RU" sz="1800" dirty="0" smtClean="0">
                <a:latin typeface="Arial" pitchFamily="34" charset="0"/>
              </a:rPr>
              <a:t>выявление проблемных компонентов;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altLang="ru-RU" sz="1800" dirty="0" smtClean="0">
                <a:latin typeface="Arial" pitchFamily="34" charset="0"/>
              </a:rPr>
              <a:t>анализ контрольных работ по протоколам, разработанным в соответствии с ФГОС;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altLang="ru-RU" sz="1800" dirty="0" smtClean="0">
                <a:latin typeface="Arial" pitchFamily="34" charset="0"/>
              </a:rPr>
              <a:t>автоматизированное формирование отчетов о качестве образования в удобном для пользователей текстовом виде (формат WORD);</a:t>
            </a:r>
          </a:p>
          <a:p>
            <a:pPr marL="0" lvl="1" indent="0"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altLang="ru-RU" sz="1800" dirty="0" smtClean="0">
                <a:latin typeface="Arial" pitchFamily="34" charset="0"/>
              </a:rPr>
              <a:t>расчет рейтингов педагогов</a:t>
            </a:r>
          </a:p>
          <a:p>
            <a:pPr>
              <a:buFont typeface="Wingdings" pitchFamily="2" charset="2"/>
              <a:buChar char="ü"/>
            </a:pPr>
            <a:endParaRPr lang="ru-RU" sz="1800" dirty="0"/>
          </a:p>
        </p:txBody>
      </p:sp>
      <p:sp>
        <p:nvSpPr>
          <p:cNvPr id="12" name="Заголовок 20"/>
          <p:cNvSpPr txBox="1">
            <a:spLocks/>
          </p:cNvSpPr>
          <p:nvPr/>
        </p:nvSpPr>
        <p:spPr bwMode="auto">
          <a:xfrm>
            <a:off x="4283968" y="1052736"/>
            <a:ext cx="3886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Возможности «МСОКО» 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0" y="0"/>
            <a:ext cx="9144000" cy="1052736"/>
          </a:xfrm>
          <a:prstGeom prst="flowChartProcess">
            <a:avLst/>
          </a:prstGeom>
          <a:gradFill flip="none" rotWithShape="1">
            <a:gsLst>
              <a:gs pos="0">
                <a:srgbClr val="00B0F0"/>
              </a:gs>
              <a:gs pos="48000">
                <a:srgbClr val="0070C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4544" y="44624"/>
            <a:ext cx="8711952" cy="980728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LettericaCompressed" pitchFamily="2" charset="0"/>
                <a:ea typeface="+mj-ea"/>
                <a:cs typeface="+mj-cs"/>
              </a:rPr>
              <a:t>Модуль «Многоуровневая система оценки качества образования</a:t>
            </a:r>
            <a:r>
              <a:rPr kumimoji="0" lang="en-US" altLang="ru-RU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LettericaCompressed"/>
                <a:ea typeface="+mj-ea"/>
                <a:cs typeface="+mj-cs"/>
              </a:rPr>
              <a:t>»</a:t>
            </a:r>
            <a:r>
              <a:rPr kumimoji="0" lang="ru-RU" altLang="ru-RU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LettericaCompressed"/>
                <a:ea typeface="+mj-ea"/>
                <a:cs typeface="+mj-cs"/>
              </a:rPr>
              <a:t> как решение проблемы управления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LettericaCompressed"/>
                <a:ea typeface="+mj-ea"/>
                <a:cs typeface="+mj-cs"/>
              </a:rPr>
              <a:t>качеством образования</a:t>
            </a:r>
            <a:endParaRPr kumimoji="0" lang="ru-RU" altLang="ru-RU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LettericaCompressed" pitchFamily="2" charset="0"/>
              <a:ea typeface="+mj-ea"/>
              <a:cs typeface="+mj-cs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9688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5072067" y="765179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214564" y="549276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0" y="1196752"/>
            <a:ext cx="8564488" cy="8640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«Об образовании 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Российской Федерации»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71600" y="2204866"/>
            <a:ext cx="7848872" cy="4176464"/>
          </a:xfrm>
        </p:spPr>
        <p:txBody>
          <a:bodyPr/>
          <a:lstStyle/>
          <a:p>
            <a:pPr marL="4763" indent="-4763" algn="just" eaLnBrk="1" hangingPunct="1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соответствии со ст. 2. 273-ФЗ </a:t>
            </a:r>
          </a:p>
          <a:p>
            <a:pPr marL="0" indent="17463" algn="just" eaLnBrk="1" hangingPunct="1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«качество образования - комплексная характеристика образовательной деятельности и подготовки обучающегося, выражающая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степень их соответствия федеральным государственным образовательным стандартам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степень достижения планируемых результатов образовательной программы»</a:t>
            </a:r>
          </a:p>
        </p:txBody>
      </p:sp>
      <p:pic>
        <p:nvPicPr>
          <p:cNvPr id="9" name="Picture 6" descr="i?id=54314767-51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6565" y="1052739"/>
            <a:ext cx="15330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16416" cy="129614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Ориентация образовательного процесса 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реализацию и достижение 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планируемых результатов обучения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7" y="765179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4" y="549276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Содержимое 9"/>
          <p:cNvSpPr txBox="1">
            <a:spLocks/>
          </p:cNvSpPr>
          <p:nvPr/>
        </p:nvSpPr>
        <p:spPr>
          <a:xfrm>
            <a:off x="1043608" y="2060848"/>
            <a:ext cx="7848872" cy="4392488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500"/>
              </a:lnSpc>
              <a:spcAft>
                <a:spcPts val="90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Оценка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один из ведущих элементов всей конструкции образовательного стандарта.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9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внешняя, так и внутренняя оценка должна строиться на </a:t>
            </a:r>
            <a:r>
              <a:rPr lang="ru-RU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критериальной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основе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адекватно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отражающей основные требования стандарта к результатам образования на данной ступени обучения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9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Система оценки качества должна иметь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открытый, оперативный, прозрачный характер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должна отражать не только количественный, но и содержательный (качественный) аспект.</a:t>
            </a:r>
          </a:p>
          <a:p>
            <a:pPr>
              <a:lnSpc>
                <a:spcPts val="2500"/>
              </a:lnSpc>
              <a:spcAft>
                <a:spcPts val="9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Система оценивания должна быть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естественным образом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«встроенной»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образовательный процесс.</a:t>
            </a:r>
          </a:p>
          <a:p>
            <a:pPr>
              <a:lnSpc>
                <a:spcPts val="2500"/>
              </a:lnSpc>
            </a:pPr>
            <a:endParaRPr lang="ru-RU" sz="12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7" y="765179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4" y="549276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Содержимое 9"/>
          <p:cNvSpPr txBox="1">
            <a:spLocks/>
          </p:cNvSpPr>
          <p:nvPr/>
        </p:nvSpPr>
        <p:spPr>
          <a:xfrm>
            <a:off x="1043608" y="1988842"/>
            <a:ext cx="7848872" cy="1584176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(статья 28, п. 13 )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 компетенции образовательной организации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установленной сфере деятельности  относится: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«обеспечение функционирования внутренней системы оценки качества образования» </a:t>
            </a:r>
          </a:p>
          <a:p>
            <a:pPr>
              <a:lnSpc>
                <a:spcPts val="2500"/>
              </a:lnSpc>
            </a:pPr>
            <a:endParaRPr lang="ru-RU" sz="20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0" y="1124744"/>
            <a:ext cx="8564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Федеральный закон «Об образовании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Российской Федерации» </a:t>
            </a:r>
          </a:p>
        </p:txBody>
      </p:sp>
      <p:pic>
        <p:nvPicPr>
          <p:cNvPr id="13" name="Picture 6" descr="i?id=54314767-51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565" y="1052739"/>
            <a:ext cx="15330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179512" y="3573016"/>
            <a:ext cx="8784976" cy="28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ВСОКО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1.Осуществление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текущего контроля успеваемости и промежуточной аттестации обучающихся, установление их форм, периодичности и порядка проведения (п.10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Индивидуальный учет 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результатов освоения обучающимися образовательных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программ, а также хранение в архивах информации об этих результатах на бумажных и (или) электронных носителях (п. 11) </a:t>
            </a:r>
          </a:p>
          <a:p>
            <a:pPr>
              <a:spcBef>
                <a:spcPts val="1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Проведение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самообследования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обеспечение функционирования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внутренней системы оценки качества образования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(п.13)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83568" y="620688"/>
            <a:ext cx="8460432" cy="8640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Многоуровневая параметрическая модель диагностики учебных возможностей учащихся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115616" y="1556792"/>
            <a:ext cx="784887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Автор методики –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Фомина Надежда Борисовна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к.п.н., доцент кафедры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профессионального развития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педагогических работников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ИДО МПГУ,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главный редактор журнала «Качество образования в школе»,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научный руководитель эксперимента по формированию единой системы оценки качества образования в Юго-Западном округе Москвы.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l="18065" t="23773" r="14845" b="17340"/>
          <a:stretch>
            <a:fillRect/>
          </a:stretch>
        </p:blipFill>
        <p:spPr bwMode="auto">
          <a:xfrm>
            <a:off x="5580112" y="1611154"/>
            <a:ext cx="3419872" cy="23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72067" y="457179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14564" y="241275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168674"/>
            <a:ext cx="55081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latin typeface="Arial" charset="0"/>
                <a:cs typeface="Arial" charset="0"/>
              </a:rPr>
              <a:t>к.п.н.,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Фомина Надежда Борисовна, </a:t>
            </a:r>
            <a:r>
              <a:rPr lang="en-US" sz="1400" b="1" dirty="0" smtClean="0">
                <a:cs typeface="Arial" charset="0"/>
              </a:rPr>
              <a:t>e-mail: </a:t>
            </a:r>
            <a:r>
              <a:rPr lang="en-US" sz="1400" b="1" dirty="0" smtClean="0">
                <a:cs typeface="Arial" charset="0"/>
                <a:hlinkClick r:id="rId5"/>
              </a:rPr>
              <a:t>fominanb@inbox.ru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4"/>
            <a:ext cx="7602048" cy="54726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1800" dirty="0" smtClean="0"/>
              <a:t>Новая система оценки качества усвоения учебного материала основывается на сравнительном анализе прогнозируемого результата с полученным фактически.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6101" y="2060847"/>
          <a:ext cx="7072362" cy="458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81"/>
                <a:gridCol w="3536181"/>
              </a:tblGrid>
              <a:tr h="6248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Прогнозируемые показатели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Полученные показатели</a:t>
                      </a:r>
                      <a:endParaRPr lang="ru-RU" sz="1800" dirty="0"/>
                    </a:p>
                  </a:txBody>
                  <a:tcPr/>
                </a:tc>
              </a:tr>
              <a:tr h="70132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ИРО</a:t>
                      </a:r>
                      <a:r>
                        <a:rPr lang="ru-RU" sz="1800" dirty="0" smtClean="0"/>
                        <a:t> – индекс ожидаемой результативности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СО</a:t>
                      </a:r>
                      <a:r>
                        <a:rPr lang="ru-RU" sz="1800" dirty="0" smtClean="0"/>
                        <a:t> – степень </a:t>
                      </a:r>
                      <a:r>
                        <a:rPr lang="ru-RU" sz="1800" dirty="0" err="1" smtClean="0"/>
                        <a:t>обученности</a:t>
                      </a:r>
                      <a:endParaRPr lang="ru-RU" sz="1800" dirty="0"/>
                    </a:p>
                  </a:txBody>
                  <a:tcPr/>
                </a:tc>
              </a:tr>
              <a:tr h="66560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ИКО</a:t>
                      </a:r>
                      <a:r>
                        <a:rPr lang="ru-RU" sz="1800" dirty="0" smtClean="0"/>
                        <a:t> – индекс ожидаемого качества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РЕЗ</a:t>
                      </a:r>
                      <a:r>
                        <a:rPr lang="ru-RU" sz="1800" dirty="0" smtClean="0"/>
                        <a:t> - результативность</a:t>
                      </a:r>
                      <a:endParaRPr lang="ru-RU" sz="1800" dirty="0"/>
                    </a:p>
                  </a:txBody>
                  <a:tcPr/>
                </a:tc>
              </a:tr>
              <a:tr h="67006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ИСО</a:t>
                      </a:r>
                      <a:r>
                        <a:rPr lang="ru-RU" sz="1800" dirty="0" smtClean="0"/>
                        <a:t> – индекс ожидаемой успеваемости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ОЦ</a:t>
                      </a:r>
                      <a:r>
                        <a:rPr lang="ru-RU" sz="1800" dirty="0" smtClean="0"/>
                        <a:t> – оценочный показатель</a:t>
                      </a:r>
                      <a:endParaRPr lang="ru-RU" sz="1800" dirty="0"/>
                    </a:p>
                  </a:txBody>
                  <a:tcPr/>
                </a:tc>
              </a:tr>
              <a:tr h="62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ИНО</a:t>
                      </a:r>
                      <a:r>
                        <a:rPr lang="ru-RU" sz="1800" dirty="0" smtClean="0"/>
                        <a:t> – индекс ожидаемой </a:t>
                      </a:r>
                      <a:r>
                        <a:rPr lang="ru-RU" sz="1800" dirty="0" err="1" smtClean="0"/>
                        <a:t>неуспешности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КО</a:t>
                      </a:r>
                      <a:r>
                        <a:rPr lang="ru-RU" sz="1800" dirty="0" smtClean="0"/>
                        <a:t> – качество </a:t>
                      </a:r>
                      <a:r>
                        <a:rPr lang="ru-RU" sz="1800" dirty="0" err="1" smtClean="0"/>
                        <a:t>обученности</a:t>
                      </a:r>
                      <a:endParaRPr lang="ru-RU" sz="1800" dirty="0"/>
                    </a:p>
                  </a:txBody>
                  <a:tcPr/>
                </a:tc>
              </a:tr>
              <a:tr h="624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УРВ</a:t>
                      </a:r>
                      <a:r>
                        <a:rPr lang="ru-RU" sz="1800" dirty="0" smtClean="0"/>
                        <a:t> - уровень реализации ожидаемых результатов</a:t>
                      </a:r>
                      <a:endParaRPr lang="ru-RU" sz="1800" dirty="0"/>
                    </a:p>
                  </a:txBody>
                  <a:tcPr/>
                </a:tc>
              </a:tr>
              <a:tr h="62488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НО</a:t>
                      </a:r>
                      <a:r>
                        <a:rPr lang="ru-RU" sz="1800" dirty="0" smtClean="0"/>
                        <a:t>– показатель </a:t>
                      </a:r>
                      <a:r>
                        <a:rPr lang="ru-RU" sz="1800" dirty="0" err="1" smtClean="0"/>
                        <a:t>неуспешности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20"/>
          <p:cNvSpPr txBox="1">
            <a:spLocks/>
          </p:cNvSpPr>
          <p:nvPr/>
        </p:nvSpPr>
        <p:spPr>
          <a:xfrm>
            <a:off x="683568" y="764706"/>
            <a:ext cx="8460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Основная идея методики</a:t>
            </a:r>
          </a:p>
        </p:txBody>
      </p:sp>
      <p:pic>
        <p:nvPicPr>
          <p:cNvPr id="12" name="Рисунок 11" descr="news_1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3136"/>
            <a:ext cx="1556768" cy="2204864"/>
          </a:xfrm>
          <a:prstGeom prst="rect">
            <a:avLst/>
          </a:prstGeom>
        </p:spPr>
      </p:pic>
      <p:pic>
        <p:nvPicPr>
          <p:cNvPr id="11" name="Рисунок 10" descr="small_news_1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40728" cy="1124744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72067" y="549155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14564" y="33325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260652"/>
            <a:ext cx="55081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latin typeface="Arial" charset="0"/>
                <a:cs typeface="Arial" charset="0"/>
              </a:rPr>
              <a:t>к.п.н.,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Фомина Надежда Борисовна, </a:t>
            </a:r>
            <a:r>
              <a:rPr lang="en-US" sz="1400" b="1" dirty="0" smtClean="0">
                <a:cs typeface="Arial" charset="0"/>
              </a:rPr>
              <a:t>e-mail: </a:t>
            </a:r>
            <a:r>
              <a:rPr lang="en-US" sz="1400" b="1" dirty="0" smtClean="0">
                <a:cs typeface="Arial" charset="0"/>
                <a:hlinkClick r:id="rId5"/>
              </a:rPr>
              <a:t>fominanb@inbox.ru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967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AppData\Local\Temp\Rar$DI30.0351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77336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84221"/>
            <a:ext cx="8229600" cy="1904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AppData\Local\Temp\Rar$DI31.0785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1836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514</Words>
  <Application>Microsoft Office PowerPoint</Application>
  <PresentationFormat>Экран (4:3)</PresentationFormat>
  <Paragraphs>60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Федеральный закон «Об образовании  в Российской Федерации» </vt:lpstr>
      <vt:lpstr>Ориентация образовательного процесса  на реализацию и достижение  планируемых результатов обучения </vt:lpstr>
      <vt:lpstr>Слайд 4</vt:lpstr>
      <vt:lpstr>Многоуровневая параметрическая модель диагностики учебных возможностей учащихся</vt:lpstr>
      <vt:lpstr>Слайд 6</vt:lpstr>
      <vt:lpstr>Слайд 7</vt:lpstr>
      <vt:lpstr>Слайд 8</vt:lpstr>
      <vt:lpstr>Слайд 9</vt:lpstr>
      <vt:lpstr>Слайд 10</vt:lpstr>
      <vt:lpstr>                      </vt:lpstr>
      <vt:lpstr>Слайд 12</vt:lpstr>
      <vt:lpstr>Слайд 13</vt:lpstr>
      <vt:lpstr>Слайд 14</vt:lpstr>
      <vt:lpstr>Проблемы до автоматизации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Korneeva</dc:creator>
  <cp:lastModifiedBy>User</cp:lastModifiedBy>
  <cp:revision>300</cp:revision>
  <cp:lastPrinted>2020-02-26T08:35:48Z</cp:lastPrinted>
  <dcterms:created xsi:type="dcterms:W3CDTF">2015-11-27T08:18:26Z</dcterms:created>
  <dcterms:modified xsi:type="dcterms:W3CDTF">2020-06-16T12:06:42Z</dcterms:modified>
</cp:coreProperties>
</file>