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326" r:id="rId3"/>
    <p:sldId id="323" r:id="rId4"/>
    <p:sldId id="327" r:id="rId5"/>
    <p:sldId id="328" r:id="rId6"/>
    <p:sldId id="321" r:id="rId7"/>
    <p:sldId id="337" r:id="rId8"/>
    <p:sldId id="334" r:id="rId9"/>
    <p:sldId id="336" r:id="rId10"/>
    <p:sldId id="338" r:id="rId11"/>
    <p:sldId id="329" r:id="rId12"/>
    <p:sldId id="339" r:id="rId13"/>
    <p:sldId id="340" r:id="rId14"/>
    <p:sldId id="341" r:id="rId15"/>
    <p:sldId id="330" r:id="rId16"/>
    <p:sldId id="331" r:id="rId17"/>
    <p:sldId id="332" r:id="rId18"/>
    <p:sldId id="33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2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67F5B-A9FD-4056-8D0B-55CF051CC2B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3D722-FC8C-4FAD-BE5C-21F3EC1F8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7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D722-FC8C-4FAD-BE5C-21F3EC1F8A6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1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D722-FC8C-4FAD-BE5C-21F3EC1F8A6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1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talia\обмен\Козина Е.Н\слайд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484785"/>
            <a:ext cx="5040560" cy="211566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6583" y="3899647"/>
            <a:ext cx="37764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4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38-15CE-46E4-A22C-D14C1F49468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03A-932C-4771-BED2-6A5AF37F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18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38-15CE-46E4-A22C-D14C1F49468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03A-932C-4771-BED2-6A5AF37F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atalia\обмен\Козина Е.Н\слайд 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342"/>
            <a:ext cx="9144000" cy="64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7509520" cy="864096"/>
          </a:xfrm>
        </p:spPr>
        <p:txBody>
          <a:bodyPr>
            <a:normAutofit/>
          </a:bodyPr>
          <a:lstStyle>
            <a:lvl1pPr>
              <a:defRPr sz="3600" b="1" spc="30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69750"/>
            <a:ext cx="842493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5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38-15CE-46E4-A22C-D14C1F49468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03A-932C-4771-BED2-6A5AF37F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7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38-15CE-46E4-A22C-D14C1F49468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03A-932C-4771-BED2-6A5AF37F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6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38-15CE-46E4-A22C-D14C1F49468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03A-932C-4771-BED2-6A5AF37F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8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38-15CE-46E4-A22C-D14C1F49468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03A-932C-4771-BED2-6A5AF37F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38-15CE-46E4-A22C-D14C1F49468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03A-932C-4771-BED2-6A5AF37F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0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38-15CE-46E4-A22C-D14C1F49468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03A-932C-4771-BED2-6A5AF37F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5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38-15CE-46E4-A22C-D14C1F49468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03A-932C-4771-BED2-6A5AF37F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5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E838-15CE-46E4-A22C-D14C1F49468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103A-932C-4771-BED2-6A5AF37F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o-tmr.edu.yar.ru/u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484784"/>
            <a:ext cx="5616624" cy="2880320"/>
          </a:xfrm>
        </p:spPr>
        <p:txBody>
          <a:bodyPr>
            <a:noAutofit/>
          </a:bodyPr>
          <a:lstStyle/>
          <a:p>
            <a:r>
              <a:rPr lang="ru-RU" sz="2800" b="1" dirty="0"/>
              <a:t>Муниципальная программа поддержки школ, работающих в неблагоприятных социальных </a:t>
            </a:r>
            <a:r>
              <a:rPr lang="ru-RU" sz="2800" b="1" dirty="0" smtClean="0"/>
              <a:t>условиях и имеющих низкие образовательные результаты: </a:t>
            </a:r>
            <a:r>
              <a:rPr lang="ru-RU" sz="2800" b="1" dirty="0"/>
              <a:t>опыт реализации в </a:t>
            </a:r>
            <a:r>
              <a:rPr lang="ru-RU" sz="2800" b="1" dirty="0" err="1"/>
              <a:t>Тутаевском</a:t>
            </a:r>
            <a:r>
              <a:rPr lang="ru-RU" sz="2800" b="1" dirty="0"/>
              <a:t> </a:t>
            </a:r>
            <a:r>
              <a:rPr lang="ru-RU" sz="2800" b="1" dirty="0" smtClean="0"/>
              <a:t>муниципальном районе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105400"/>
            <a:ext cx="4536504" cy="77187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Крылова Е. В., заместитель директора Департамента образования АТМР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19.03.2020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0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spc="0" dirty="0" err="1"/>
              <a:t>Профориентационный</a:t>
            </a:r>
            <a:r>
              <a:rPr lang="ru-RU" sz="3200" spc="0" dirty="0"/>
              <a:t> лагерь «PROFSTAR»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" y="1628800"/>
            <a:ext cx="4775176" cy="3163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580" y="1698253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s://e.mail.ru/cgi-bin/getattach?file=IMG_0900.JPG&amp;id=15760658941319792306;0;2&amp;mode=attachment&amp;x-email=tmrimc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1\Downloads\IMG_09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118458"/>
            <a:ext cx="4104456" cy="273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Задача 2. </a:t>
            </a:r>
            <a:r>
              <a:rPr lang="ru-RU" sz="2000" spc="0" dirty="0">
                <a:effectLst/>
              </a:rPr>
              <a:t>Создать условия для развития профессиональной компетентности педагогических и руководящих </a:t>
            </a:r>
            <a:r>
              <a:rPr lang="ru-RU" sz="2000" spc="0" dirty="0" smtClean="0">
                <a:effectLst/>
              </a:rPr>
              <a:t>работников школ-участников </a:t>
            </a:r>
            <a:r>
              <a:rPr lang="ru-RU" sz="2000" spc="0" dirty="0">
                <a:effectLst/>
              </a:rPr>
              <a:t>муниципальной </a:t>
            </a:r>
            <a:r>
              <a:rPr lang="ru-RU" sz="2000" spc="0" dirty="0" smtClean="0">
                <a:effectLst/>
              </a:rPr>
              <a:t>программы</a:t>
            </a:r>
            <a:endParaRPr lang="ru-RU" sz="2000" spc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b="1" dirty="0" smtClean="0"/>
              <a:t>Приоритет 1</a:t>
            </a:r>
            <a:r>
              <a:rPr lang="ru-RU" sz="2600" b="1" dirty="0"/>
              <a:t>. </a:t>
            </a:r>
            <a:r>
              <a:rPr lang="ru-RU" sz="2600" dirty="0" err="1"/>
              <a:t>Тьюторское</a:t>
            </a:r>
            <a:r>
              <a:rPr lang="ru-RU" sz="2600" dirty="0"/>
              <a:t> сопровождение развития профессиональной компетентности педагогов и руководителей в выборе и реализации педагогической стратегии школы. </a:t>
            </a:r>
          </a:p>
          <a:p>
            <a:pPr marL="0" indent="0" algn="just">
              <a:buNone/>
            </a:pPr>
            <a:r>
              <a:rPr lang="ru-RU" sz="2600" b="1" dirty="0"/>
              <a:t>Приоритет </a:t>
            </a:r>
            <a:r>
              <a:rPr lang="ru-RU" sz="2600" b="1" dirty="0" smtClean="0"/>
              <a:t>2</a:t>
            </a:r>
            <a:r>
              <a:rPr lang="ru-RU" sz="2600" b="1" dirty="0"/>
              <a:t>. </a:t>
            </a:r>
            <a:r>
              <a:rPr lang="ru-RU" sz="2600" dirty="0"/>
              <a:t>Создание условий для профессионального развития педагогов </a:t>
            </a:r>
            <a:r>
              <a:rPr lang="ru-RU" sz="2600" dirty="0" smtClean="0"/>
              <a:t>школ-участников </a:t>
            </a:r>
            <a:r>
              <a:rPr lang="ru-RU" sz="2600" dirty="0"/>
              <a:t>муниципальной </a:t>
            </a:r>
            <a:r>
              <a:rPr lang="ru-RU" sz="2600" dirty="0" smtClean="0"/>
              <a:t>программы </a:t>
            </a:r>
            <a:r>
              <a:rPr lang="ru-RU" sz="2600" dirty="0"/>
              <a:t>в обеспечении индивидуализации образовательного </a:t>
            </a:r>
            <a:r>
              <a:rPr lang="ru-RU" sz="2600" dirty="0" smtClean="0"/>
              <a:t>процесса.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b="1" dirty="0"/>
              <a:t>Приоритет </a:t>
            </a:r>
            <a:r>
              <a:rPr lang="ru-RU" sz="2600" b="1" dirty="0" smtClean="0"/>
              <a:t>3</a:t>
            </a:r>
            <a:r>
              <a:rPr lang="ru-RU" sz="2600" b="1" dirty="0"/>
              <a:t>. </a:t>
            </a:r>
            <a:r>
              <a:rPr lang="ru-RU" sz="2600" dirty="0"/>
              <a:t>Создание условий для профессионального развития педагогов </a:t>
            </a:r>
            <a:r>
              <a:rPr lang="ru-RU" sz="2600" dirty="0" smtClean="0"/>
              <a:t>школ-участников </a:t>
            </a:r>
            <a:r>
              <a:rPr lang="ru-RU" sz="2600" dirty="0"/>
              <a:t>муниципальной </a:t>
            </a:r>
            <a:r>
              <a:rPr lang="ru-RU" sz="2600" dirty="0" smtClean="0"/>
              <a:t>программы </a:t>
            </a:r>
            <a:r>
              <a:rPr lang="ru-RU" sz="2600" dirty="0"/>
              <a:t>в обеспечении дополнительного образования </a:t>
            </a:r>
            <a:r>
              <a:rPr lang="ru-RU" sz="2600" dirty="0" smtClean="0"/>
              <a:t>детей.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9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157192"/>
            <a:ext cx="4100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Проектикоориентированные</a:t>
            </a:r>
            <a:r>
              <a:rPr lang="ru-RU" i="1" dirty="0" smtClean="0"/>
              <a:t> семинары на базе Павловской ОШ, </a:t>
            </a:r>
            <a:r>
              <a:rPr lang="ru-RU" i="1" dirty="0" err="1" smtClean="0"/>
              <a:t>Чебаковской</a:t>
            </a:r>
            <a:r>
              <a:rPr lang="ru-RU" i="1" dirty="0" smtClean="0"/>
              <a:t> СШ</a:t>
            </a:r>
            <a:endParaRPr lang="ru-RU" i="1" dirty="0"/>
          </a:p>
        </p:txBody>
      </p:sp>
      <p:pic>
        <p:nvPicPr>
          <p:cNvPr id="5123" name="Picture 3" descr="\\Natalia\обмен\Козина Е.Н\для презент\20190305_0905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Natalia\обмен\Козина Е.Н\для презент\20190305_1004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Natalia\обмен\Козина Е.Н\для презент\IMG_20191115_1048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239464" cy="3179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040" y="4210471"/>
            <a:ext cx="3772642" cy="2512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429" y="1340768"/>
            <a:ext cx="5195539" cy="3258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1600" y="836712"/>
            <a:ext cx="338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Результаты диагностики мотивационной сферы</a:t>
            </a:r>
            <a:endParaRPr lang="ru-RU" b="1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26544" y="-11908704"/>
            <a:ext cx="4921216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1\Desktop\IMG_20191211_1209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48304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3813448" cy="2539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0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0" dirty="0" smtClean="0"/>
              <a:t>Объединения дополнительного образования в сельских школах</a:t>
            </a:r>
            <a:endParaRPr lang="ru-RU" spc="0" dirty="0"/>
          </a:p>
        </p:txBody>
      </p:sp>
      <p:pic>
        <p:nvPicPr>
          <p:cNvPr id="8194" name="Picture 2" descr="C:\Users\1\Downloads\IMG_08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368" y="1916832"/>
            <a:ext cx="4695731" cy="3521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ownloads\IMG_08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5" y="3429000"/>
            <a:ext cx="4824260" cy="3216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0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8028384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Задача 3. </a:t>
            </a:r>
            <a:r>
              <a:rPr lang="ru-RU" sz="2000" spc="0" dirty="0">
                <a:effectLst/>
              </a:rPr>
              <a:t>Создать условия для повышения мотивации руководителей к разработке и реализации программ перехода </a:t>
            </a:r>
            <a:r>
              <a:rPr lang="ru-RU" sz="2000" spc="0" dirty="0" smtClean="0">
                <a:effectLst/>
              </a:rPr>
              <a:t>школ-участников </a:t>
            </a:r>
            <a:r>
              <a:rPr lang="ru-RU" sz="2000" spc="0" dirty="0">
                <a:effectLst/>
              </a:rPr>
              <a:t>муниципальной </a:t>
            </a:r>
            <a:r>
              <a:rPr lang="ru-RU" sz="2000" spc="0" dirty="0" smtClean="0">
                <a:effectLst/>
              </a:rPr>
              <a:t>программы </a:t>
            </a:r>
            <a:r>
              <a:rPr lang="ru-RU" sz="2000" spc="0" dirty="0">
                <a:effectLst/>
              </a:rPr>
              <a:t>в эффективный режим работы и достижение планируемых результатов</a:t>
            </a:r>
            <a:endParaRPr lang="ru-RU" sz="2000" spc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0471"/>
              </p:ext>
            </p:extLst>
          </p:nvPr>
        </p:nvGraphicFramePr>
        <p:xfrm>
          <a:off x="251520" y="2420888"/>
          <a:ext cx="8517632" cy="403245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517632"/>
              </a:tblGrid>
              <a:tr h="3251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Мероприятия программы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047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Реализовать меры по стимулированию практики сотрудничества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школ-участников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муниципальной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учреждениями среднего и начального профессионального образования, центрами психолого-медико-социального сопровождения, учреждениями дополнительного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образования.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8047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Включить в эффективный контракт руководителей данной группы школ показатели, характеризующие успешность реализации программы перехода школы в эффективный режим работы и достижение планируемых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результатов.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154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Реализовать меры по стимулированию  участия школ, работающих со сложным контингентом и в сложных условиях, в </a:t>
                      </a:r>
                      <a:r>
                        <a:rPr lang="ru-RU" sz="15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грантовых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конкурсах и  проектах.</a:t>
                      </a:r>
                    </a:p>
                  </a:txBody>
                  <a:tcPr marL="68580" marR="68580" marT="0" marB="0"/>
                </a:tc>
              </a:tr>
              <a:tr h="52031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трансляции «лучших практик» реализации программ перехода школ в эффективный режим работы.</a:t>
                      </a:r>
                    </a:p>
                  </a:txBody>
                  <a:tcPr marL="68580" marR="68580" marT="0" marB="0"/>
                </a:tc>
              </a:tr>
              <a:tr h="91055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мер, направленных на обеспечение общественного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признания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достижений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школ-участников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муниципальной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программы.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97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8028384" cy="1584176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Задача 3. </a:t>
            </a:r>
            <a:r>
              <a:rPr lang="ru-RU" sz="2000" spc="0" dirty="0">
                <a:effectLst/>
              </a:rPr>
              <a:t>Разработать муниципальную систему мониторинга результатов реализации программ перехода школ с низкими образовательными результатами и функционирующих в неблагоприятных социальных условиях в эффективный режим работы</a:t>
            </a:r>
            <a:endParaRPr lang="ru-RU" sz="2000" spc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33798"/>
              </p:ext>
            </p:extLst>
          </p:nvPr>
        </p:nvGraphicFramePr>
        <p:xfrm>
          <a:off x="251520" y="2492896"/>
          <a:ext cx="8517632" cy="185246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517632"/>
              </a:tblGrid>
              <a:tr h="319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Мероприятия программы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653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системы мониторинга количественных и качественных изменений в процессе реализации программ перехода школ в эффективный режим работы. </a:t>
                      </a:r>
                    </a:p>
                  </a:txBody>
                  <a:tcPr marL="68580" marR="68580" marT="0" marB="0"/>
                </a:tc>
              </a:tr>
              <a:tr h="76653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ежегодного мониторинга реализации программ перехода школ в эффективный режим работы.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65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0" dirty="0" smtClean="0">
                <a:effectLst/>
              </a:rPr>
              <a:t>Отчетные </a:t>
            </a:r>
            <a:r>
              <a:rPr lang="ru-RU" spc="0" dirty="0">
                <a:effectLst/>
              </a:rPr>
              <a:t>сессии руководителей школ </a:t>
            </a:r>
            <a:endParaRPr lang="ru-RU" spc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Вопросы по реализации муниципальной программы:</a:t>
            </a:r>
            <a:endParaRPr lang="ru-RU" dirty="0" smtClean="0"/>
          </a:p>
          <a:p>
            <a:pPr algn="just"/>
            <a:r>
              <a:rPr lang="ru-RU" dirty="0" smtClean="0"/>
              <a:t>Общая </a:t>
            </a:r>
            <a:r>
              <a:rPr lang="ru-RU" dirty="0"/>
              <a:t>оценка реализации мероприятий муниципальной программы. Какие мероприятия были запланированы? Сколько из них выполнено? Их значимость в устранении проблем школы. </a:t>
            </a:r>
          </a:p>
          <a:p>
            <a:pPr algn="just"/>
            <a:r>
              <a:rPr lang="ru-RU" dirty="0" smtClean="0"/>
              <a:t>Эффективность </a:t>
            </a:r>
            <a:r>
              <a:rPr lang="ru-RU" dirty="0"/>
              <a:t>взаимодействия всех участников муниципальной команды (что не </a:t>
            </a:r>
            <a:r>
              <a:rPr lang="ru-RU" dirty="0" smtClean="0"/>
              <a:t>сработало?). </a:t>
            </a:r>
            <a:endParaRPr lang="ru-RU" dirty="0"/>
          </a:p>
          <a:p>
            <a:pPr algn="just"/>
            <a:r>
              <a:rPr lang="ru-RU" dirty="0" smtClean="0"/>
              <a:t>Трудности</a:t>
            </a:r>
            <a:r>
              <a:rPr lang="ru-RU" dirty="0"/>
              <a:t>, возникшие при реализации муниципальной </a:t>
            </a:r>
            <a:r>
              <a:rPr lang="ru-RU" dirty="0" smtClean="0"/>
              <a:t>программы сопровождения. </a:t>
            </a:r>
            <a:r>
              <a:rPr lang="ru-RU" dirty="0"/>
              <a:t>Предложения по внесению корректировок в муниципальную программу.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81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087" y="2060848"/>
            <a:ext cx="5711825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28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3600804"/>
            <a:ext cx="2481216" cy="184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314" y="1052736"/>
            <a:ext cx="7509520" cy="864096"/>
          </a:xfrm>
        </p:spPr>
        <p:txBody>
          <a:bodyPr>
            <a:noAutofit/>
          </a:bodyPr>
          <a:lstStyle/>
          <a:p>
            <a:r>
              <a:rPr lang="ru-RU" sz="2400" spc="0" dirty="0" smtClean="0"/>
              <a:t>Участие в региональном проекте </a:t>
            </a:r>
            <a:r>
              <a:rPr lang="ru-RU" sz="2400" spc="0" dirty="0"/>
              <a:t>по разработке и внедрению региональной стратегии помощи школам, работающим в сложных  социальных  контекстах  и  показывающих  низкие  образовательные результаты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229" y="2492896"/>
            <a:ext cx="2815772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6931" y="229284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2012 год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3566" y="42210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МОУ СШ №4 «Центр образования»</a:t>
            </a:r>
            <a:endParaRPr lang="ru-RU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340683" y="4867419"/>
            <a:ext cx="666046" cy="577805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2229" y="5445224"/>
            <a:ext cx="281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Муниципальный ресурсный центр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3050284"/>
            <a:ext cx="2718274" cy="181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95010" y="275441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2015 год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40380" y="486741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МОУ Левобережная школа г. Тутаев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54822" y="325078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2017 год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551375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МОУ </a:t>
            </a:r>
            <a:r>
              <a:rPr lang="ru-RU" b="1" dirty="0" err="1" smtClean="0"/>
              <a:t>Чебаковская</a:t>
            </a:r>
            <a:r>
              <a:rPr lang="ru-RU" b="1" dirty="0" smtClean="0"/>
              <a:t> СШ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32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pc="0" dirty="0" smtClean="0"/>
              <a:t>Результаты идентификации школ</a:t>
            </a:r>
            <a:endParaRPr lang="ru-RU" sz="2800" spc="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686347"/>
              </p:ext>
            </p:extLst>
          </p:nvPr>
        </p:nvGraphicFramePr>
        <p:xfrm>
          <a:off x="539552" y="1772816"/>
          <a:ext cx="8424937" cy="4366859"/>
        </p:xfrm>
        <a:graphic>
          <a:graphicData uri="http://schemas.openxmlformats.org/drawingml/2006/table">
            <a:tbl>
              <a:tblPr firstRow="1" firstCol="1" bandRow="1"/>
              <a:tblGrid>
                <a:gridCol w="1690513"/>
                <a:gridCol w="1261815"/>
                <a:gridCol w="1577014"/>
                <a:gridCol w="558769"/>
                <a:gridCol w="671627"/>
                <a:gridCol w="671627"/>
                <a:gridCol w="671627"/>
                <a:gridCol w="671627"/>
                <a:gridCol w="650318"/>
              </a:tblGrid>
              <a:tr h="30808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</a:t>
                      </a:r>
                      <a:r>
                        <a:rPr lang="ru-RU" sz="14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-ном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рейтинге по результатам ГИА (2016 г)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муниципальном рейтинге школ  по индексу социального благополучия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Категории школ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Депривированные сельские школы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Депривированные городские школы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Сельские малокомплектые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 в труднодоступных территориях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 с высоким уровнем девиантности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 со сложным поликультурным контекстом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76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242 СШ ЯО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19 школ района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МОУ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Ченцевская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МОУ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Чебаковская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96 ОШ ЯО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МОУ Павловская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ОШ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имени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А.К.Васильева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МОУ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Столбищенская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19225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509520" cy="864096"/>
          </a:xfrm>
        </p:spPr>
        <p:txBody>
          <a:bodyPr>
            <a:noAutofit/>
          </a:bodyPr>
          <a:lstStyle/>
          <a:p>
            <a:r>
              <a:rPr lang="ru-RU" sz="2400" spc="0" dirty="0" smtClean="0"/>
              <a:t>Муниципальная </a:t>
            </a:r>
            <a:r>
              <a:rPr lang="ru-RU" sz="2400" spc="0" dirty="0"/>
              <a:t>команда по разработке </a:t>
            </a:r>
            <a:r>
              <a:rPr lang="ru-RU" sz="2400" spc="0" dirty="0" smtClean="0"/>
              <a:t>муниципальной </a:t>
            </a:r>
            <a:r>
              <a:rPr lang="ru-RU" sz="2400" spc="0" dirty="0"/>
              <a:t>программы поддержки школ, работающих в неблагоприятных социальных 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424936" cy="414683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Департамент образования Администрации ТМР;</a:t>
            </a:r>
          </a:p>
          <a:p>
            <a:r>
              <a:rPr lang="ru-RU" sz="2400" dirty="0" smtClean="0"/>
              <a:t>МУ ДПО «Информационно-образовательный центр»;</a:t>
            </a:r>
          </a:p>
          <a:p>
            <a:r>
              <a:rPr lang="ru-RU" sz="2400" dirty="0" smtClean="0"/>
              <a:t>Центр психолого-педагогической, медико-социальной помощи </a:t>
            </a:r>
            <a:r>
              <a:rPr lang="ru-RU" sz="2400" dirty="0"/>
              <a:t>«Стимул</a:t>
            </a:r>
            <a:r>
              <a:rPr lang="ru-RU" sz="2400" dirty="0" smtClean="0"/>
              <a:t>»;</a:t>
            </a:r>
          </a:p>
          <a:p>
            <a:r>
              <a:rPr lang="ru-RU" sz="2400" dirty="0" smtClean="0"/>
              <a:t>Центр </a:t>
            </a:r>
            <a:r>
              <a:rPr lang="ru-RU" sz="2400" dirty="0"/>
              <a:t>дополнительного образования «Созвездие</a:t>
            </a:r>
            <a:r>
              <a:rPr lang="ru-RU" sz="2400" dirty="0" smtClean="0"/>
              <a:t>»; </a:t>
            </a:r>
          </a:p>
          <a:p>
            <a:r>
              <a:rPr lang="ru-RU" sz="2400" dirty="0" smtClean="0"/>
              <a:t>СШ </a:t>
            </a:r>
            <a:r>
              <a:rPr lang="ru-RU" sz="2400" dirty="0"/>
              <a:t>№ 4 «Центр </a:t>
            </a:r>
            <a:r>
              <a:rPr lang="ru-RU" sz="2400" dirty="0" smtClean="0"/>
              <a:t>образования»;</a:t>
            </a:r>
          </a:p>
          <a:p>
            <a:r>
              <a:rPr lang="ru-RU" sz="2400" dirty="0" smtClean="0"/>
              <a:t>руководители школ-участников программы.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59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1" y="1340768"/>
            <a:ext cx="6516216" cy="417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3559" y="2491815"/>
            <a:ext cx="6510441" cy="4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956531"/>
            <a:ext cx="4252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4"/>
              </a:rPr>
              <a:t>https://</a:t>
            </a:r>
            <a:r>
              <a:rPr lang="en-US" sz="2000" b="1" dirty="0" smtClean="0">
                <a:hlinkClick r:id="rId4"/>
              </a:rPr>
              <a:t>ouo-tmr.edu.yar.ru/u.html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836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8028384" cy="10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Задача 1. </a:t>
            </a:r>
            <a:r>
              <a:rPr lang="ru-RU" sz="2000" spc="0" dirty="0" smtClean="0">
                <a:effectLst/>
              </a:rPr>
              <a:t>Разработать </a:t>
            </a:r>
            <a:r>
              <a:rPr lang="ru-RU" sz="2000" spc="0" dirty="0">
                <a:effectLst/>
              </a:rPr>
              <a:t>механизмы ресурсного обеспечения программ перехода школ с низкими образовательными результатами и функционирующих в неблагоприятных социальных условиях в эффективный режим работы</a:t>
            </a:r>
            <a:endParaRPr lang="ru-RU" sz="2000" spc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91351"/>
              </p:ext>
            </p:extLst>
          </p:nvPr>
        </p:nvGraphicFramePr>
        <p:xfrm>
          <a:off x="251520" y="2276872"/>
          <a:ext cx="8517632" cy="420161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517632"/>
              </a:tblGrid>
              <a:tr h="160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Мероприятия программы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7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effectLst/>
                        </a:rPr>
                        <a:t>Разработка механизмов взаимодействия между </a:t>
                      </a:r>
                      <a:r>
                        <a:rPr lang="ru-RU" sz="1500" b="0" dirty="0" smtClean="0">
                          <a:effectLst/>
                        </a:rPr>
                        <a:t>школами-участниками </a:t>
                      </a:r>
                      <a:r>
                        <a:rPr lang="ru-RU" sz="1500" b="0" dirty="0">
                          <a:effectLst/>
                        </a:rPr>
                        <a:t>муниципальной </a:t>
                      </a:r>
                      <a:r>
                        <a:rPr lang="ru-RU" sz="1500" b="0" dirty="0" smtClean="0">
                          <a:effectLst/>
                        </a:rPr>
                        <a:t>программы </a:t>
                      </a:r>
                      <a:r>
                        <a:rPr lang="ru-RU" sz="1500" b="0" dirty="0">
                          <a:effectLst/>
                        </a:rPr>
                        <a:t>через организацию горизонтального (сетевого) партнерства.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effectLst/>
                        </a:rPr>
                        <a:t>Разработка механизмов межведомственного взаимодействия </a:t>
                      </a:r>
                      <a:r>
                        <a:rPr lang="ru-RU" sz="1500" b="0" dirty="0" smtClean="0">
                          <a:effectLst/>
                        </a:rPr>
                        <a:t>школ-участников </a:t>
                      </a:r>
                      <a:r>
                        <a:rPr lang="ru-RU" sz="1500" b="0" dirty="0">
                          <a:effectLst/>
                        </a:rPr>
                        <a:t>муниципальной </a:t>
                      </a:r>
                      <a:r>
                        <a:rPr lang="ru-RU" sz="1500" b="0" dirty="0" smtClean="0">
                          <a:effectLst/>
                        </a:rPr>
                        <a:t>программы </a:t>
                      </a:r>
                      <a:r>
                        <a:rPr lang="ru-RU" sz="1500" b="0" dirty="0">
                          <a:effectLst/>
                        </a:rPr>
                        <a:t>с органами социальной защиты, здравоохранения, учреждениями культуры, </a:t>
                      </a:r>
                      <a:r>
                        <a:rPr lang="ru-RU" sz="1500" b="0" dirty="0" smtClean="0">
                          <a:effectLst/>
                        </a:rPr>
                        <a:t>молодежи.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effectLst/>
                        </a:rPr>
                        <a:t>Обеспечение процесса сотрудничества </a:t>
                      </a:r>
                      <a:r>
                        <a:rPr lang="ru-RU" sz="1500" b="0" dirty="0" smtClean="0">
                          <a:effectLst/>
                        </a:rPr>
                        <a:t>школ-участников </a:t>
                      </a:r>
                      <a:r>
                        <a:rPr lang="ru-RU" sz="1500" b="0" dirty="0">
                          <a:effectLst/>
                        </a:rPr>
                        <a:t>муниципальной </a:t>
                      </a:r>
                      <a:r>
                        <a:rPr lang="ru-RU" sz="1500" b="0" dirty="0" smtClean="0">
                          <a:effectLst/>
                        </a:rPr>
                        <a:t>программы </a:t>
                      </a:r>
                      <a:r>
                        <a:rPr lang="ru-RU" sz="1500" b="0" dirty="0">
                          <a:effectLst/>
                        </a:rPr>
                        <a:t>с учреждениями среднего и начального профессионального образования, центрами психолого-медико-социального сопровождения, учреждениями дополнительного </a:t>
                      </a:r>
                      <a:r>
                        <a:rPr lang="ru-RU" sz="1500" b="0" dirty="0" smtClean="0">
                          <a:effectLst/>
                        </a:rPr>
                        <a:t>образования.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effectLst/>
                        </a:rPr>
                        <a:t>Реализация мер по поддержке участия </a:t>
                      </a:r>
                      <a:r>
                        <a:rPr lang="ru-RU" sz="1500" b="0" dirty="0" smtClean="0">
                          <a:effectLst/>
                        </a:rPr>
                        <a:t>школ-участников </a:t>
                      </a:r>
                      <a:r>
                        <a:rPr lang="ru-RU" sz="1500" b="0" dirty="0">
                          <a:effectLst/>
                        </a:rPr>
                        <a:t>муниципальной </a:t>
                      </a:r>
                      <a:r>
                        <a:rPr lang="ru-RU" sz="1500" b="0" dirty="0" smtClean="0">
                          <a:effectLst/>
                        </a:rPr>
                        <a:t>программы </a:t>
                      </a:r>
                      <a:r>
                        <a:rPr lang="ru-RU" sz="1500" b="0" dirty="0">
                          <a:effectLst/>
                        </a:rPr>
                        <a:t>в </a:t>
                      </a:r>
                      <a:r>
                        <a:rPr lang="ru-RU" sz="1500" b="0" dirty="0" err="1">
                          <a:effectLst/>
                        </a:rPr>
                        <a:t>грантовых</a:t>
                      </a:r>
                      <a:r>
                        <a:rPr lang="ru-RU" sz="1500" b="0" dirty="0">
                          <a:effectLst/>
                        </a:rPr>
                        <a:t> конкурсах и проектах. 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effectLst/>
                        </a:rPr>
                        <a:t>Обеспечение для </a:t>
                      </a:r>
                      <a:r>
                        <a:rPr lang="ru-RU" sz="1500" b="0" dirty="0" smtClean="0">
                          <a:effectLst/>
                        </a:rPr>
                        <a:t>школ-участников </a:t>
                      </a:r>
                      <a:r>
                        <a:rPr lang="ru-RU" sz="1500" b="0" dirty="0">
                          <a:effectLst/>
                        </a:rPr>
                        <a:t>муниципальной </a:t>
                      </a:r>
                      <a:r>
                        <a:rPr lang="ru-RU" sz="1500" b="0" dirty="0" smtClean="0">
                          <a:effectLst/>
                        </a:rPr>
                        <a:t>программы </a:t>
                      </a:r>
                      <a:r>
                        <a:rPr lang="ru-RU" sz="1500" b="0" dirty="0">
                          <a:effectLst/>
                        </a:rPr>
                        <a:t>поддержки сетевых программ профильных тематических смен в каникулярное время, дополнительных образовательных общеразвивающих программ и программ подготовки к ГИА на базе школ с </a:t>
                      </a:r>
                      <a:r>
                        <a:rPr lang="ru-RU" sz="1500" b="0" dirty="0" smtClean="0">
                          <a:effectLst/>
                        </a:rPr>
                        <a:t>высококвалифицированными педагогами. 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500" b="0" dirty="0">
                          <a:effectLst/>
                        </a:rPr>
                        <a:t>Организация взаимодействия органов коллегиального управления </a:t>
                      </a:r>
                      <a:r>
                        <a:rPr lang="ru-RU" sz="1500" b="0" dirty="0" smtClean="0">
                          <a:effectLst/>
                        </a:rPr>
                        <a:t>школ-участников </a:t>
                      </a:r>
                      <a:r>
                        <a:rPr lang="ru-RU" sz="1500" b="0" dirty="0">
                          <a:effectLst/>
                        </a:rPr>
                        <a:t>муниципальной </a:t>
                      </a:r>
                      <a:r>
                        <a:rPr lang="ru-RU" sz="1500" b="0" dirty="0" smtClean="0">
                          <a:effectLst/>
                        </a:rPr>
                        <a:t>программы </a:t>
                      </a:r>
                      <a:r>
                        <a:rPr lang="ru-RU" sz="1500" b="0" dirty="0">
                          <a:effectLst/>
                        </a:rPr>
                        <a:t>по вопросам вовлечения местного сообщества в деятельность по реализации </a:t>
                      </a:r>
                      <a:r>
                        <a:rPr lang="ru-RU" sz="1500" b="0" dirty="0" smtClean="0">
                          <a:effectLst/>
                        </a:rPr>
                        <a:t>программы.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3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pc="0" dirty="0" smtClean="0">
                <a:effectLst/>
              </a:rPr>
              <a:t>Проект </a:t>
            </a:r>
            <a:r>
              <a:rPr lang="ru-RU" sz="2400" spc="0" dirty="0">
                <a:effectLst/>
              </a:rPr>
              <a:t>в сфере организации отдыха и оздоровления детей по месту жительства "Самый СОК"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087934" cy="2724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003285" cy="2667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51632"/>
            <a:ext cx="3911080" cy="2606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991" y="5877272"/>
            <a:ext cx="204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Участие </a:t>
            </a:r>
            <a:r>
              <a:rPr lang="ru-RU" i="1" dirty="0" err="1" smtClean="0"/>
              <a:t>Чебаковской</a:t>
            </a:r>
            <a:r>
              <a:rPr lang="ru-RU" i="1" dirty="0" smtClean="0"/>
              <a:t> СШ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390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0" dirty="0" smtClean="0"/>
              <a:t>Ремонт в спортивных залах</a:t>
            </a:r>
            <a:endParaRPr lang="ru-RU" spc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3168352" cy="3329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810" y="1916831"/>
            <a:ext cx="6198000" cy="3483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7984" y="5877272"/>
            <a:ext cx="44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err="1" smtClean="0"/>
              <a:t>Столбищенская</a:t>
            </a:r>
            <a:r>
              <a:rPr lang="ru-RU" i="1" dirty="0" smtClean="0"/>
              <a:t> ОШ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/>
              <a:t> </a:t>
            </a:r>
            <a:r>
              <a:rPr lang="ru-RU" i="1" dirty="0" err="1" smtClean="0"/>
              <a:t>Чебаковская</a:t>
            </a:r>
            <a:r>
              <a:rPr lang="ru-RU" i="1" dirty="0" smtClean="0"/>
              <a:t> СШ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083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pc="0" dirty="0" smtClean="0"/>
              <a:t>Центр «Точка роста»</a:t>
            </a:r>
            <a:endParaRPr lang="ru-RU" spc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5"/>
            <a:ext cx="8670393" cy="842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2999" y="5911762"/>
            <a:ext cx="286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Проект </a:t>
            </a:r>
            <a:r>
              <a:rPr lang="ru-RU" i="1" dirty="0" err="1" smtClean="0"/>
              <a:t>Чебаковской</a:t>
            </a:r>
            <a:r>
              <a:rPr lang="ru-RU" i="1" dirty="0" smtClean="0"/>
              <a:t> СШ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256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734</Words>
  <Application>Microsoft Office PowerPoint</Application>
  <PresentationFormat>Экран (4:3)</PresentationFormat>
  <Paragraphs>120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Муниципальная программа поддержки школ, работающих в неблагоприятных социальных условиях и имеющих низкие образовательные результаты: опыт реализации в Тутаевском муниципальном районе</vt:lpstr>
      <vt:lpstr>Участие в региональном проекте по разработке и внедрению региональной стратегии помощи школам, работающим в сложных  социальных  контекстах  и  показывающих  низкие  образовательные результаты </vt:lpstr>
      <vt:lpstr>Результаты идентификации школ</vt:lpstr>
      <vt:lpstr>Муниципальная команда по разработке муниципальной программы поддержки школ, работающих в неблагоприятных социальных условиях</vt:lpstr>
      <vt:lpstr>Презентация PowerPoint</vt:lpstr>
      <vt:lpstr>Задача 1. Разработать механизмы ресурсного обеспечения программ перехода школ с низкими образовательными результатами и функционирующих в неблагоприятных социальных условиях в эффективный режим работы</vt:lpstr>
      <vt:lpstr>Проект в сфере организации отдыха и оздоровления детей по месту жительства "Самый СОК" </vt:lpstr>
      <vt:lpstr>Ремонт в спортивных залах</vt:lpstr>
      <vt:lpstr>Центр «Точка роста»</vt:lpstr>
      <vt:lpstr>Профориентационный лагерь «PROFSTAR»</vt:lpstr>
      <vt:lpstr>Задача 2. Создать условия для развития профессиональной компетентности педагогических и руководящих работников школ-участников муниципальной программы</vt:lpstr>
      <vt:lpstr>Презентация PowerPoint</vt:lpstr>
      <vt:lpstr>Презентация PowerPoint</vt:lpstr>
      <vt:lpstr>Объединения дополнительного образования в сельских школах</vt:lpstr>
      <vt:lpstr>Задача 3. Создать условия для повышения мотивации руководителей к разработке и реализации программ перехода школ-участников муниципальной программы в эффективный режим работы и достижение планируемых результатов</vt:lpstr>
      <vt:lpstr>Задача 3. Разработать муниципальную систему мониторинга результатов реализации программ перехода школ с низкими образовательными результатами и функционирующих в неблагоприятных социальных условиях в эффективный режим работы</vt:lpstr>
      <vt:lpstr>Отчетные сессии руководителей школ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 Николаевна Новикова</cp:lastModifiedBy>
  <cp:revision>114</cp:revision>
  <dcterms:created xsi:type="dcterms:W3CDTF">2016-08-23T14:03:37Z</dcterms:created>
  <dcterms:modified xsi:type="dcterms:W3CDTF">2020-03-24T08:52:07Z</dcterms:modified>
</cp:coreProperties>
</file>