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  <p:sldMasterId id="2147484188" r:id="rId5"/>
  </p:sldMasterIdLst>
  <p:notesMasterIdLst>
    <p:notesMasterId r:id="rId20"/>
  </p:notesMasterIdLst>
  <p:handoutMasterIdLst>
    <p:handoutMasterId r:id="rId21"/>
  </p:handoutMasterIdLst>
  <p:sldIdLst>
    <p:sldId id="686" r:id="rId6"/>
    <p:sldId id="886" r:id="rId7"/>
    <p:sldId id="887" r:id="rId8"/>
    <p:sldId id="888" r:id="rId9"/>
    <p:sldId id="854" r:id="rId10"/>
    <p:sldId id="889" r:id="rId11"/>
    <p:sldId id="890" r:id="rId12"/>
    <p:sldId id="877" r:id="rId13"/>
    <p:sldId id="895" r:id="rId14"/>
    <p:sldId id="892" r:id="rId15"/>
    <p:sldId id="891" r:id="rId16"/>
    <p:sldId id="893" r:id="rId17"/>
    <p:sldId id="894" r:id="rId18"/>
    <p:sldId id="884" r:id="rId19"/>
  </p:sldIdLst>
  <p:sldSz cx="9144000" cy="5143500" type="screen16x9"/>
  <p:notesSz cx="6858000" cy="9947275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224" autoAdjust="0"/>
  </p:normalViewPr>
  <p:slideViewPr>
    <p:cSldViewPr snapToGrid="0">
      <p:cViewPr varScale="1">
        <p:scale>
          <a:sx n="148" d="100"/>
          <a:sy n="148" d="100"/>
        </p:scale>
        <p:origin x="666" y="120"/>
      </p:cViewPr>
      <p:guideLst>
        <p:guide orient="horz" pos="1564"/>
        <p:guide pos="3062"/>
        <p:guide orient="horz" pos="1519"/>
        <p:guide orient="horz" pos="1176"/>
        <p:guide orient="horz" pos="1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908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79" tIns="46791" rIns="93579" bIns="467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55" y="1"/>
            <a:ext cx="2971908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79" tIns="46791" rIns="93579" bIns="467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8217"/>
            <a:ext cx="2971908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79" tIns="46791" rIns="93579" bIns="467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55" y="9448217"/>
            <a:ext cx="2971908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579" tIns="46791" rIns="93579" bIns="467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71908" cy="4974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>
            <a:lvl1pPr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455" y="1"/>
            <a:ext cx="2971908" cy="4974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>
            <a:lvl1pPr algn="r"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2" tIns="46797" rIns="93592" bIns="467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4826" y="4725725"/>
            <a:ext cx="5488366" cy="44753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78" tIns="45939" rIns="91878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8217"/>
            <a:ext cx="2971908" cy="4974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78" tIns="45939" rIns="91878" bIns="45939" numCol="1" anchor="b" anchorCtr="0" compatLnSpc="1">
            <a:prstTxWarp prst="textNoShape">
              <a:avLst/>
            </a:prstTxWarp>
          </a:bodyPr>
          <a:lstStyle>
            <a:lvl1pPr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455" y="9448217"/>
            <a:ext cx="2971908" cy="49744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78" tIns="45939" rIns="91878" bIns="45939" numCol="1" anchor="b" anchorCtr="0" compatLnSpc="1">
            <a:prstTxWarp prst="textNoShape">
              <a:avLst/>
            </a:prstTxWarp>
          </a:bodyPr>
          <a:lstStyle>
            <a:lvl1pPr algn="r" defTabSz="91968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13.03.2020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8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8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13.03.2020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0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13.03.2020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534949"/>
                </a:solidFill>
                <a:latin typeface="Franklin Gothic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13.03.2020</a:t>
            </a:fld>
            <a:endParaRPr lang="ru-RU">
              <a:solidFill>
                <a:srgbClr val="534949"/>
              </a:solidFill>
              <a:latin typeface="Franklin Gothic Medium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534949"/>
              </a:solidFill>
              <a:latin typeface="Franklin Gothic Medium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srgbClr val="534949"/>
                </a:solidFill>
                <a:latin typeface="Franklin Gothic Medium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534949"/>
              </a:solidFill>
              <a:latin typeface="Franklin Gothic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0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211" y="3491091"/>
            <a:ext cx="773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Сальникова Юлия Николаевна, </a:t>
            </a:r>
          </a:p>
          <a:p>
            <a:pPr algn="ctr"/>
            <a:r>
              <a:rPr lang="ru-RU" sz="1600" b="1" dirty="0">
                <a:latin typeface="+mn-lt"/>
              </a:rPr>
              <a:t>д</a:t>
            </a:r>
            <a:r>
              <a:rPr lang="ru-RU" sz="1600" b="1" dirty="0" smtClean="0">
                <a:latin typeface="+mn-lt"/>
              </a:rPr>
              <a:t>оцент </a:t>
            </a:r>
            <a:r>
              <a:rPr lang="ru-RU" sz="1600" b="1" dirty="0">
                <a:latin typeface="+mn-lt"/>
              </a:rPr>
              <a:t>ц</a:t>
            </a:r>
            <a:r>
              <a:rPr lang="ru-RU" sz="1600" b="1" dirty="0" smtClean="0">
                <a:latin typeface="+mn-lt"/>
              </a:rPr>
              <a:t>ентра образовательного менеджмента</a:t>
            </a:r>
          </a:p>
          <a:p>
            <a:pPr algn="ctr"/>
            <a:r>
              <a:rPr lang="ru-RU" sz="1600" b="1" dirty="0" smtClean="0">
                <a:latin typeface="+mn-lt"/>
              </a:rPr>
              <a:t> ГАУ ДПО ЯО Институт развития образования, кандидат педагогических наук</a:t>
            </a:r>
            <a:endParaRPr lang="ru-RU" sz="1600" b="1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954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211" y="1411779"/>
            <a:ext cx="8223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Критерии и показатели для </a:t>
            </a:r>
            <a:r>
              <a:rPr lang="ru-RU" sz="3200" b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внутреннего </a:t>
            </a:r>
            <a:r>
              <a:rPr lang="ru-RU" sz="3200" b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мониторинга </a:t>
            </a:r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эффективности функционирования школ </a:t>
            </a:r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низкими результатами </a:t>
            </a:r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обучения</a:t>
            </a:r>
            <a:endParaRPr lang="ru-RU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низкие результаты обучения (анализ регионального и международного опыта)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1416676"/>
            <a:ext cx="8364820" cy="335059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- отсутствие или </a:t>
            </a:r>
            <a:r>
              <a:rPr lang="ru-RU" sz="3400" dirty="0" err="1"/>
              <a:t>несформированность</a:t>
            </a:r>
            <a:r>
              <a:rPr lang="ru-RU" sz="3400" dirty="0"/>
              <a:t> целенаправленной поддержки учебных предметов с помощью развития </a:t>
            </a:r>
            <a:r>
              <a:rPr lang="ru-RU" sz="3400" dirty="0" err="1"/>
              <a:t>метапредметных</a:t>
            </a:r>
            <a:r>
              <a:rPr lang="ru-RU" sz="3400" dirty="0"/>
              <a:t> и личностных компетенций обучающихся;</a:t>
            </a:r>
          </a:p>
          <a:p>
            <a:r>
              <a:rPr lang="ru-RU" sz="3400" dirty="0"/>
              <a:t>- отсутствие или </a:t>
            </a:r>
            <a:r>
              <a:rPr lang="ru-RU" sz="3400" dirty="0" err="1"/>
              <a:t>несформированность</a:t>
            </a:r>
            <a:r>
              <a:rPr lang="ru-RU" sz="3400" dirty="0"/>
              <a:t> системы ценностных отношений (субъектов друг к другу, к обучению, к будущей профессиональной деятельности);</a:t>
            </a:r>
          </a:p>
          <a:p>
            <a:r>
              <a:rPr lang="ru-RU" sz="3400" dirty="0"/>
              <a:t>- ориентация внутреннего пространства школы на личностное развитие ее субъектов;</a:t>
            </a:r>
          </a:p>
          <a:p>
            <a:r>
              <a:rPr lang="ru-RU" sz="3400" dirty="0"/>
              <a:t>- ресурсная обеспеченность школы (материально-техническая база, оборудованные современными техническими средствами обучения учебные места, использование электронных и цифровых ресурсов образования);</a:t>
            </a:r>
          </a:p>
          <a:p>
            <a:r>
              <a:rPr lang="ru-RU" sz="3400" dirty="0"/>
              <a:t>- не выстроенная система взаимодействия с родителями (родитель в жизни школы один из главных участников, а не гость</a:t>
            </a:r>
            <a:r>
              <a:rPr lang="ru-RU" sz="3400" dirty="0" smtClean="0"/>
              <a:t>), с социальными партнерами;</a:t>
            </a:r>
          </a:p>
          <a:p>
            <a:r>
              <a:rPr lang="ru-RU" sz="3400" dirty="0"/>
              <a:t> - не выстроенная система методической поддержки индивидуального профессионального развития педагогов</a:t>
            </a:r>
          </a:p>
          <a:p>
            <a:r>
              <a:rPr lang="ru-RU" sz="3400" dirty="0"/>
              <a:t>- неэффективный школьный менеджмент.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и показатели для внутреннего мониторинга школ с низкими </a:t>
            </a:r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результатами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88436"/>
              </p:ext>
            </p:extLst>
          </p:nvPr>
        </p:nvGraphicFramePr>
        <p:xfrm>
          <a:off x="463647" y="1342873"/>
          <a:ext cx="82296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Метапредметные</a:t>
                      </a:r>
                      <a:r>
                        <a:rPr lang="ru-RU" baseline="0" dirty="0" smtClean="0"/>
                        <a:t>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сформированность личностных образовательных результатов освоения основной образовательной программы </a:t>
                      </a:r>
                    </a:p>
                    <a:p>
                      <a:r>
                        <a:rPr lang="ru-RU" dirty="0" smtClean="0"/>
                        <a:t>-сформированность</a:t>
                      </a:r>
                      <a:r>
                        <a:rPr lang="ru-RU" baseline="0" dirty="0" smtClean="0"/>
                        <a:t> к</a:t>
                      </a:r>
                      <a:r>
                        <a:rPr lang="ru-RU" dirty="0" smtClean="0"/>
                        <a:t>оммуникативных и организаторских склонностей</a:t>
                      </a:r>
                      <a:r>
                        <a:rPr lang="ru-RU" baseline="0" dirty="0" smtClean="0"/>
                        <a:t> обучающихся</a:t>
                      </a:r>
                    </a:p>
                    <a:p>
                      <a:r>
                        <a:rPr lang="ru-RU" baseline="0" dirty="0" smtClean="0"/>
                        <a:t>-самооценка и уровень притязаний</a:t>
                      </a:r>
                    </a:p>
                    <a:p>
                      <a:r>
                        <a:rPr lang="ru-RU" baseline="0" dirty="0" smtClean="0"/>
                        <a:t>-сформированность умений </a:t>
                      </a:r>
                      <a:r>
                        <a:rPr lang="ru-RU" baseline="0" dirty="0" err="1" smtClean="0"/>
                        <a:t>саморегуляции</a:t>
                      </a:r>
                      <a:r>
                        <a:rPr lang="ru-RU" baseline="0" dirty="0" smtClean="0"/>
                        <a:t> деятельности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Личностные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уровень школьной мотивации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отношение к учебным предметам</a:t>
                      </a:r>
                      <a:endParaRPr lang="ru-RU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Уровень</a:t>
                      </a:r>
                      <a:r>
                        <a:rPr lang="ru-RU" baseline="0" dirty="0" smtClean="0"/>
                        <a:t> личностного роста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76"/>
            <a:ext cx="8229600" cy="7083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и показатели для внутреннего мониторинга школ с низкими </a:t>
            </a:r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результатами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025358"/>
              </p:ext>
            </p:extLst>
          </p:nvPr>
        </p:nvGraphicFramePr>
        <p:xfrm>
          <a:off x="70832" y="753414"/>
          <a:ext cx="8931499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432"/>
                <a:gridCol w="550706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Система ценностных отношений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отношение</a:t>
                      </a:r>
                      <a:r>
                        <a:rPr lang="ru-RU" sz="1300" baseline="0" dirty="0" smtClean="0">
                          <a:latin typeface="+mn-lt"/>
                        </a:rPr>
                        <a:t> школьников к отдельным предметам и учителям;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мотивация учения;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 эмоциональное отношение к учению;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устойчивость и динамика развития ценностных ориентаций; </a:t>
                      </a: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Личностно-развивающая</a:t>
                      </a:r>
                      <a:r>
                        <a:rPr lang="ru-RU" sz="1300" baseline="0" dirty="0" smtClean="0"/>
                        <a:t> среда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/>
                        <a:t>определение</a:t>
                      </a:r>
                      <a:r>
                        <a:rPr lang="ru-RU" sz="1300" baseline="0" dirty="0" smtClean="0"/>
                        <a:t> вектора образовательной среды;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aseline="0" dirty="0" smtClean="0"/>
                        <a:t>определение стратегии воспитания;</a:t>
                      </a:r>
                      <a:endParaRPr lang="ru-RU" sz="1300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Сопровождение индивидуального профессионального развития педагогов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- наличие планов профессионального развития педагога;</a:t>
                      </a:r>
                    </a:p>
                    <a:p>
                      <a:r>
                        <a:rPr lang="ru-RU" sz="1300" dirty="0" smtClean="0">
                          <a:latin typeface="+mn-lt"/>
                        </a:rPr>
                        <a:t>- </a:t>
                      </a:r>
                      <a:r>
                        <a:rPr lang="ru-RU" sz="1300" dirty="0" smtClean="0">
                          <a:effectLst/>
                          <a:latin typeface="+mn-lt"/>
                        </a:rPr>
                        <a:t>п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овышение квалификации педагогов на основе диагностики уровней развития профессиональных компетенций;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включение в сетевые (Интернет) педагогические сообщества (объединения), создание школьных ПОС;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вовлечение педагогов в управление (обсуждение проблем школы и принятие решений);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участие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в</a:t>
                      </a: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конкурсах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проф.мастерства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распространение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лучших практик достижения высоких образовательных результатов на муниципальном, региональном, и федеральном уровне.</a:t>
                      </a:r>
                      <a:endParaRPr lang="ru-RU" sz="13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76"/>
            <a:ext cx="8229600" cy="7083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и показатели для внутреннего мониторинга школ с низкими </a:t>
            </a:r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результатами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220047"/>
              </p:ext>
            </p:extLst>
          </p:nvPr>
        </p:nvGraphicFramePr>
        <p:xfrm>
          <a:off x="70832" y="753414"/>
          <a:ext cx="893149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399"/>
                <a:gridCol w="61561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Взаимодействие с родителями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активизация работы совета школы, родительского комитета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повышение активности школы в жизни местного сообщества: разработка и реализация инициатив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участие</a:t>
                      </a:r>
                      <a:r>
                        <a:rPr lang="ru-RU" sz="1300" baseline="0" dirty="0" smtClean="0">
                          <a:latin typeface="+mn-lt"/>
                        </a:rPr>
                        <a:t> родителей в образовательных мероприятиях школы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>
                          <a:latin typeface="+mn-lt"/>
                        </a:rPr>
                        <a:t>общение</a:t>
                      </a:r>
                      <a:r>
                        <a:rPr lang="ru-RU" sz="1300" baseline="0" dirty="0" smtClean="0">
                          <a:latin typeface="+mn-lt"/>
                        </a:rPr>
                        <a:t> с родителями через различные информационные каналы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3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Социальное партнерство и сетевое взаимодействие/привлечение ресурсов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/>
                        <a:t>ведение учебных предметов в рамках сетевого взаимодействия с партнерами;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/>
                        <a:t>заключение договоров с учреждениями культуры, спорта, дополнительного образования, ППМС- центрами, вузами для реализации</a:t>
                      </a:r>
                      <a:r>
                        <a:rPr lang="ru-RU" sz="1300" baseline="0" dirty="0" smtClean="0"/>
                        <a:t> урочной и внеурочной деятельности</a:t>
                      </a:r>
                      <a:endParaRPr lang="ru-RU" sz="1300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Управление школой (школьный менеджмент)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-</a:t>
                      </a:r>
                      <a:r>
                        <a:rPr lang="ru-RU" sz="1300" baseline="0" dirty="0" smtClean="0"/>
                        <a:t>     использование различных инструментов анализа деятельности ОО;</a:t>
                      </a:r>
                    </a:p>
                    <a:p>
                      <a:r>
                        <a:rPr lang="ru-RU" sz="1300" baseline="0" dirty="0" smtClean="0"/>
                        <a:t>-     наличие ВСОКО;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dirty="0" smtClean="0"/>
                        <a:t>наличие утвержденной программы</a:t>
                      </a:r>
                      <a:r>
                        <a:rPr lang="ru-RU" sz="1300" baseline="0" dirty="0" smtClean="0"/>
                        <a:t> перехода в эффективный режим работы;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aseline="0" dirty="0" smtClean="0"/>
                        <a:t>наличие эффективного учебного плана и плана внеурочной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aseline="0" dirty="0" smtClean="0"/>
                        <a:t>наличие оптимального распределения учебной нагрузки и штатного расписания;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300" baseline="0" dirty="0" smtClean="0"/>
                        <a:t>наличие системы стимулирования педагогических кадров.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459" y="4095482"/>
            <a:ext cx="5949611" cy="689906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45548" y="990827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70" y="1140183"/>
            <a:ext cx="57531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3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97668"/>
            <a:ext cx="3782096" cy="27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2546" y="148108"/>
            <a:ext cx="1970468" cy="1004552"/>
          </a:xfrm>
        </p:spPr>
        <p:txBody>
          <a:bodyPr/>
          <a:lstStyle/>
          <a:p>
            <a:pPr algn="ctr"/>
            <a:r>
              <a:rPr lang="ru-RU" dirty="0" smtClean="0"/>
              <a:t>ОБРАЗОВАНИЕ КАК ПОВСЕДНЕВНОСТЬ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0" y="1894088"/>
            <a:ext cx="4475410" cy="32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815" y="3860006"/>
            <a:ext cx="200983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Franklin Gothic Medium"/>
                <a:cs typeface="+mn-cs"/>
              </a:rPr>
              <a:t>Мир более образован, чем когда-либо прежде!!!</a:t>
            </a:r>
          </a:p>
        </p:txBody>
      </p:sp>
    </p:spTree>
    <p:extLst>
      <p:ext uri="{BB962C8B-B14F-4D97-AF65-F5344CB8AC3E}">
        <p14:creationId xmlns:p14="http://schemas.microsoft.com/office/powerpoint/2010/main" val="2825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66" y="198104"/>
            <a:ext cx="5867400" cy="397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5424" y="342900"/>
            <a:ext cx="2118575" cy="655214"/>
          </a:xfrm>
        </p:spPr>
        <p:txBody>
          <a:bodyPr/>
          <a:lstStyle/>
          <a:p>
            <a:r>
              <a:rPr lang="ru-RU" sz="1200" dirty="0" smtClean="0"/>
              <a:t>ПРОБЛЕМА ЛИ НИЗКИЕ ОБРАЗОВАТЕЛЬНЫЕ РЕЗУЛЬТАТЫ?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9808" y="3567448"/>
            <a:ext cx="14481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dirty="0"/>
              <a:t> В Буркина-Фасо, Нигере и Южном Судане - африканских странах, занимающих нижнее положение, - уровень грамотности по-прежнему ниже 30%.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836" y="4230028"/>
            <a:ext cx="6696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ПРОГНОЗ: более молодое поколение имеет более высокий уровень образования, чем старшее. Это указывает на то, что в этих странах уровень грамотности всего населения будет продолжать расти.</a:t>
            </a:r>
          </a:p>
        </p:txBody>
      </p:sp>
    </p:spTree>
    <p:extLst>
      <p:ext uri="{BB962C8B-B14F-4D97-AF65-F5344CB8AC3E}">
        <p14:creationId xmlns:p14="http://schemas.microsoft.com/office/powerpoint/2010/main" val="3390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18" y="294653"/>
            <a:ext cx="5543282" cy="40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685" y="4407954"/>
            <a:ext cx="67045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Franklin Gothic Medium"/>
                <a:cs typeface="+mn-cs"/>
              </a:rPr>
              <a:t>В большинстве стран наблюдалось улучшение результатов обучения за последние пару десятилетий. Это большое достижение! Это показывает, что государственная политика, направленная на улучшение образовательных результатов эффективна!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08" y="392399"/>
            <a:ext cx="212159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 НАС?</a:t>
            </a:r>
            <a:endParaRPr lang="ru-RU" sz="24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5389" y="1250830"/>
            <a:ext cx="7272068" cy="335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0829" y="1423358"/>
            <a:ext cx="72893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образовательная парадигма: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0829" y="1946578"/>
            <a:ext cx="7539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и региональная политика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поддержка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с низкими результатами обучения, функционирующих в неблагоприятных социальных условиях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0829" y="2580619"/>
            <a:ext cx="7539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обучающихся.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3577" y="2928668"/>
            <a:ext cx="7824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определения школ с низкими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среднее относительных баллов школы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ОГЭ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за три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Процент учащихся, продолживших 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же школе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на старшую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тупень образования;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степень расхождения среднего балла школы и среднего по региону по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и ЕГЭ;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процент учащихся школы, принимавших участие в региональных и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олимпиадах за последние 3 года.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04647" y="1509622"/>
            <a:ext cx="677172" cy="350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04647" y="2032842"/>
            <a:ext cx="677172" cy="350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6997" y="2577977"/>
            <a:ext cx="677172" cy="350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4647" y="3151284"/>
            <a:ext cx="677172" cy="350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Ключевое понятие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отслеживания состояния объекта (системы, сложного явления) с помощью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периодически повторяющегося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сбора данных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представляющих собой совокупность определённых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в рейтинге…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1200158"/>
            <a:ext cx="3947367" cy="3394472"/>
          </a:xfrm>
        </p:spPr>
        <p:txBody>
          <a:bodyPr/>
          <a:lstStyle/>
          <a:p>
            <a:r>
              <a:rPr lang="ru-RU" dirty="0" smtClean="0"/>
              <a:t>Школы с низкими результатами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2888" y="1218013"/>
            <a:ext cx="3760623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>
            <a:lvl1pPr marL="295764" indent="-295764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821" indent="-246470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79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23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458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8934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3285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7636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1988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2888" y="1135763"/>
            <a:ext cx="3947367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>
            <a:lvl1pPr marL="295764" indent="-295764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821" indent="-246470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79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23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458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8934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3285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7636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1988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Школы, функционирующие в сложных социальных условиях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34862" y="695459"/>
            <a:ext cx="624625" cy="36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75420" y="766293"/>
            <a:ext cx="695459" cy="296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3792" y="2832999"/>
            <a:ext cx="32776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Среднее значение всех относительных баллов школы по результатам ОГЭ и ЕГЭ по русскому языку и математике;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% учащихся, продолживших обучение  в той же школе при переходе на старшую ступень;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Сумма дополнений до единицы относительных баллов школы по ОГЭ и ЕГЭ по русскому языку и математике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% учащихся, принимавших участие в региональных  и всероссийских олимпиадах за 3 года</a:t>
            </a:r>
          </a:p>
          <a:p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493950" y="2530699"/>
            <a:ext cx="373487" cy="302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236" y="76022"/>
            <a:ext cx="8282763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Социальная инфраструктура школ с низкими результатами обучения </a:t>
            </a:r>
            <a:endParaRPr lang="ru-RU" sz="24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009290" cy="1009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32120" y="1009292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457200" y="1196752"/>
            <a:ext cx="8229600" cy="35391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292" y="1211685"/>
            <a:ext cx="76775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этих школ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Педагоги-предметники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классные руководители 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органов управления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образованием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6BB1C9"/>
              </a:buClr>
              <a:buSzPct val="95000"/>
              <a:buFont typeface="Wingdings 2"/>
              <a:buChar char=""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оказывающие </a:t>
            </a:r>
            <a:r>
              <a:rPr lang="ru-RU" dirty="0"/>
              <a:t>влияние на обучение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-</a:t>
            </a:r>
            <a:r>
              <a:rPr lang="ru-RU" dirty="0" smtClean="0"/>
              <a:t>группа </a:t>
            </a:r>
            <a:r>
              <a:rPr lang="ru-RU" dirty="0"/>
              <a:t>факторов, которые </a:t>
            </a:r>
            <a:r>
              <a:rPr lang="ru-RU" dirty="0">
                <a:solidFill>
                  <a:srgbClr val="FF0000"/>
                </a:solidFill>
              </a:rPr>
              <a:t>школа может изменить </a:t>
            </a:r>
            <a:r>
              <a:rPr lang="ru-RU" dirty="0"/>
              <a:t>(целеполагание, отношения в коллективе, кадровое обеспечение, материально-техническое обеспечение, социальная поддержка), </a:t>
            </a:r>
          </a:p>
          <a:p>
            <a:r>
              <a:rPr lang="ru-RU" dirty="0"/>
              <a:t>-факторы на которые школа </a:t>
            </a:r>
            <a:r>
              <a:rPr lang="ru-RU" dirty="0">
                <a:solidFill>
                  <a:srgbClr val="FF0000"/>
                </a:solidFill>
              </a:rPr>
              <a:t>может оказать влияние </a:t>
            </a:r>
            <a:r>
              <a:rPr lang="ru-RU" dirty="0"/>
              <a:t>(жизненные планы, личные качества, состояние здоровья) </a:t>
            </a:r>
          </a:p>
          <a:p>
            <a:r>
              <a:rPr lang="ru-RU" dirty="0"/>
              <a:t>-факторы, которые </a:t>
            </a:r>
            <a:r>
              <a:rPr lang="ru-RU" dirty="0">
                <a:solidFill>
                  <a:srgbClr val="FF0000"/>
                </a:solidFill>
              </a:rPr>
              <a:t>школа может изменять только при определённых условиях </a:t>
            </a:r>
            <a:r>
              <a:rPr lang="ru-RU" dirty="0"/>
              <a:t>(организация учебного труда, вовлеченность родителей, организация свободного времени).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6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Props1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B1BB5-2DF2-4415-8137-D1E4E72ACE1F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f387998-361a-4211-8acf-65231cde5cba"/>
    <ds:schemaRef ds:uri="f07adec3-9edc-4ba9-a947-c557adee063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52817</TotalTime>
  <Words>913</Words>
  <Application>Microsoft Office PowerPoint</Application>
  <PresentationFormat>Экран (16:9)</PresentationFormat>
  <Paragraphs>114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Constantia</vt:lpstr>
      <vt:lpstr>Franklin Gothic Medium</vt:lpstr>
      <vt:lpstr>Times New Roman</vt:lpstr>
      <vt:lpstr>Wingdings</vt:lpstr>
      <vt:lpstr>Wingdings 2</vt:lpstr>
      <vt:lpstr>3_Тема Office</vt:lpstr>
      <vt:lpstr>Сетка</vt:lpstr>
      <vt:lpstr>Презентация PowerPoint</vt:lpstr>
      <vt:lpstr>ОБРАЗОВАНИЕ КАК ПОВСЕДНЕВНОСТЬ</vt:lpstr>
      <vt:lpstr>ПРОБЛЕМА ЛИ НИЗКИЕ ОБРАЗОВАТЕЛЬНЫЕ РЕЗУЛЬТАТЫ?</vt:lpstr>
      <vt:lpstr>Презентация PowerPoint</vt:lpstr>
      <vt:lpstr>ЧТО У НАС?</vt:lpstr>
      <vt:lpstr>Ключевое понятие</vt:lpstr>
      <vt:lpstr>Последние в рейтинге…</vt:lpstr>
      <vt:lpstr>Социальная инфраструктура школ с низкими результатами обучения </vt:lpstr>
      <vt:lpstr>Факторы оказывающие влияние на обучение детей</vt:lpstr>
      <vt:lpstr>Факторы, влияющие на низкие результаты обучения (анализ регионального и международного опыта)</vt:lpstr>
      <vt:lpstr>Критерии и показатели для внутреннего мониторинга школ с низкими результатами обучения</vt:lpstr>
      <vt:lpstr>Критерии и показатели для внутреннего мониторинга школ с низкими результатами обучения</vt:lpstr>
      <vt:lpstr>Критерии и показатели для внутреннего мониторинга школ с низкими результатами обучения</vt:lpstr>
      <vt:lpstr>Благодарю за внимание!</vt:lpstr>
    </vt:vector>
  </TitlesOfParts>
  <Company>adm.local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Юлия Николаевна Сальникова</cp:lastModifiedBy>
  <cp:revision>2205</cp:revision>
  <cp:lastPrinted>2020-02-12T17:53:26Z</cp:lastPrinted>
  <dcterms:created xsi:type="dcterms:W3CDTF">2012-02-06T06:39:19Z</dcterms:created>
  <dcterms:modified xsi:type="dcterms:W3CDTF">2020-03-13T12:18:31Z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