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27"/>
  </p:notesMasterIdLst>
  <p:sldIdLst>
    <p:sldId id="256" r:id="rId2"/>
    <p:sldId id="486" r:id="rId3"/>
    <p:sldId id="530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9" r:id="rId15"/>
    <p:sldId id="532" r:id="rId16"/>
    <p:sldId id="510" r:id="rId17"/>
    <p:sldId id="511" r:id="rId18"/>
    <p:sldId id="512" r:id="rId19"/>
    <p:sldId id="513" r:id="rId20"/>
    <p:sldId id="514" r:id="rId21"/>
    <p:sldId id="515" r:id="rId22"/>
    <p:sldId id="517" r:id="rId23"/>
    <p:sldId id="516" r:id="rId24"/>
    <p:sldId id="518" r:id="rId25"/>
    <p:sldId id="33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228" y="-84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0A082-1D50-42B5-8534-0D41FF2C875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2A172-E873-4DF9-B27C-A2C7EFD7F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21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00466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43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435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606488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5954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4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9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47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148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698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02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98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3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49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5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86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by.com/news/ubrat-iz-druzey-mest-otfrenzhennyh-mertvecov-435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0093" y="872360"/>
            <a:ext cx="10362100" cy="282728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Современный ребенок – </a:t>
            </a:r>
            <a:br>
              <a:rPr lang="ru-RU" sz="6000" b="1" dirty="0" smtClean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какой он?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0000CC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7158" y="4088524"/>
            <a:ext cx="9375227" cy="206190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err="1" smtClean="0">
                <a:solidFill>
                  <a:srgbClr val="0000CC"/>
                </a:solidFill>
              </a:rPr>
              <a:t>Тамарская</a:t>
            </a:r>
            <a:r>
              <a:rPr lang="ru-RU" sz="3200" b="1" dirty="0" smtClean="0">
                <a:solidFill>
                  <a:srgbClr val="0000CC"/>
                </a:solidFill>
              </a:rPr>
              <a:t> Нина Васильевна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00CC"/>
                </a:solidFill>
              </a:rPr>
              <a:t>доктор педагогических наук, профессор,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00CC"/>
                </a:solidFill>
              </a:rPr>
              <a:t>профессор кафедры социальной педагогики  и психологии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00CC"/>
                </a:solidFill>
              </a:rPr>
              <a:t>ФГБОУ ВО «Московский государственный педагогический университет» </a:t>
            </a:r>
          </a:p>
          <a:p>
            <a:pPr>
              <a:spcBef>
                <a:spcPts val="0"/>
              </a:spcBef>
            </a:pPr>
            <a:endParaRPr lang="ru-RU" sz="2400" b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664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поколения </a:t>
            </a:r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1408" y="1231392"/>
            <a:ext cx="7904335" cy="53157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3. </a:t>
            </a:r>
            <a:r>
              <a:rPr lang="ru-RU" sz="2400" b="1" dirty="0" err="1" smtClean="0"/>
              <a:t>Самовосприятие</a:t>
            </a:r>
            <a:r>
              <a:rPr lang="ru-RU" sz="2400" b="1" dirty="0" smtClean="0"/>
              <a:t>: как поколение </a:t>
            </a:r>
            <a:r>
              <a:rPr lang="en-US" sz="2400" b="1" dirty="0" smtClean="0"/>
              <a:t>Z</a:t>
            </a:r>
            <a:r>
              <a:rPr lang="ru-RU" sz="2400" b="1" dirty="0" smtClean="0"/>
              <a:t> видит себя</a:t>
            </a:r>
            <a:endParaRPr lang="ru-RU" sz="2400" dirty="0" smtClean="0"/>
          </a:p>
          <a:p>
            <a:r>
              <a:rPr lang="ru-RU" sz="2400" dirty="0" smtClean="0"/>
              <a:t>Факт 7. Не могут без социального взаимодействия</a:t>
            </a:r>
          </a:p>
          <a:p>
            <a:r>
              <a:rPr lang="ru-RU" sz="2400" dirty="0" smtClean="0"/>
              <a:t>Факт 8. Уверенность в собственной исключительности</a:t>
            </a:r>
          </a:p>
          <a:p>
            <a:r>
              <a:rPr lang="ru-RU" sz="2400" dirty="0" smtClean="0"/>
              <a:t>Факт 9. Поколение </a:t>
            </a:r>
            <a:r>
              <a:rPr lang="ru-RU" sz="2400" dirty="0" err="1" smtClean="0"/>
              <a:t>мейнстрима</a:t>
            </a:r>
            <a:endParaRPr lang="ru-RU" sz="2400" dirty="0" smtClean="0"/>
          </a:p>
          <a:p>
            <a:r>
              <a:rPr lang="ru-RU" sz="2400" dirty="0" smtClean="0"/>
              <a:t>Факт 10. Не видят себя единым поколением</a:t>
            </a:r>
          </a:p>
          <a:p>
            <a:r>
              <a:rPr lang="ru-RU" sz="2400" dirty="0" smtClean="0"/>
              <a:t>Факт 11. Модель постепенного движения к успеху повредилась</a:t>
            </a:r>
          </a:p>
          <a:p>
            <a:r>
              <a:rPr lang="ru-RU" sz="2400" dirty="0" smtClean="0"/>
              <a:t>Факт 12. Тихое сопротивление </a:t>
            </a:r>
            <a:r>
              <a:rPr lang="en-US" sz="2400" dirty="0" err="1" smtClean="0"/>
              <a:t>vs</a:t>
            </a:r>
            <a:r>
              <a:rPr lang="ru-RU" sz="2400" dirty="0" smtClean="0"/>
              <a:t> открытый бунт</a:t>
            </a:r>
          </a:p>
          <a:p>
            <a:r>
              <a:rPr lang="ru-RU" sz="2400" dirty="0" smtClean="0"/>
              <a:t>ФАКТ 13. Отсутствие </a:t>
            </a:r>
            <a:r>
              <a:rPr lang="ru-RU" sz="2400" dirty="0" err="1" smtClean="0"/>
              <a:t>гендерного</a:t>
            </a:r>
            <a:r>
              <a:rPr lang="ru-RU" sz="2400" dirty="0" smtClean="0"/>
              <a:t> равенства</a:t>
            </a:r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2253344"/>
            <a:ext cx="1668563" cy="3233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поколения </a:t>
            </a:r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7024" y="1280160"/>
            <a:ext cx="7928719" cy="5181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600" b="1" dirty="0" smtClean="0"/>
              <a:t>4. Установки и ценности поколения </a:t>
            </a:r>
            <a:r>
              <a:rPr lang="en-US" sz="2600" b="1" dirty="0" smtClean="0"/>
              <a:t>Z</a:t>
            </a:r>
            <a:endParaRPr lang="ru-RU" sz="2600" dirty="0" smtClean="0"/>
          </a:p>
          <a:p>
            <a:r>
              <a:rPr lang="ru-RU" dirty="0" smtClean="0"/>
              <a:t>Факт 14.Главное – найти свой путь</a:t>
            </a:r>
          </a:p>
          <a:p>
            <a:r>
              <a:rPr lang="ru-RU" dirty="0" smtClean="0"/>
              <a:t>Факт 15. Установка на гедонизм  </a:t>
            </a:r>
          </a:p>
          <a:p>
            <a:r>
              <a:rPr lang="ru-RU" dirty="0" smtClean="0"/>
              <a:t>Факт 16. Счастье – это и есть успех</a:t>
            </a:r>
          </a:p>
          <a:p>
            <a:r>
              <a:rPr lang="ru-RU" dirty="0" smtClean="0"/>
              <a:t>Факт 17. Саморазвитие – это модно</a:t>
            </a:r>
          </a:p>
          <a:p>
            <a:r>
              <a:rPr lang="ru-RU" dirty="0" smtClean="0"/>
              <a:t>Факт 18. Жизнь хороша, когда разнообразна</a:t>
            </a:r>
          </a:p>
          <a:p>
            <a:r>
              <a:rPr lang="ru-RU" dirty="0" smtClean="0"/>
              <a:t>Факт 19. Работа должна быть в радость</a:t>
            </a:r>
          </a:p>
          <a:p>
            <a:r>
              <a:rPr lang="ru-RU" dirty="0" smtClean="0"/>
              <a:t>Факт  20. Установка на индивидуализм</a:t>
            </a:r>
          </a:p>
          <a:p>
            <a:r>
              <a:rPr lang="ru-RU" dirty="0" smtClean="0"/>
              <a:t>Факт 21. Страстно хотят признания </a:t>
            </a:r>
          </a:p>
          <a:p>
            <a:r>
              <a:rPr lang="ru-RU" dirty="0" smtClean="0"/>
              <a:t>Факт 22. Модно быть умным</a:t>
            </a:r>
          </a:p>
          <a:p>
            <a:r>
              <a:rPr lang="ru-RU" dirty="0" smtClean="0"/>
              <a:t>Факт 23. Апология семейных ценностей</a:t>
            </a:r>
            <a:endParaRPr lang="ru-RU" dirty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2253344"/>
            <a:ext cx="1583219" cy="3233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поколения </a:t>
            </a:r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6336" y="1536192"/>
            <a:ext cx="8099407" cy="4962144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b="1" dirty="0" smtClean="0"/>
              <a:t>5. Фрустрации и страхи поколения </a:t>
            </a:r>
            <a:r>
              <a:rPr lang="en-US" sz="2400" b="1" dirty="0" smtClean="0"/>
              <a:t>Z</a:t>
            </a:r>
            <a:endParaRPr lang="ru-RU" sz="2400" dirty="0" smtClean="0"/>
          </a:p>
          <a:p>
            <a:r>
              <a:rPr lang="ru-RU" sz="2400" dirty="0" smtClean="0"/>
              <a:t>Факт 24. Страх разочаровать родителей</a:t>
            </a:r>
          </a:p>
          <a:p>
            <a:r>
              <a:rPr lang="ru-RU" sz="2400" dirty="0" smtClean="0"/>
              <a:t>Факт 25. Неправильный выбор – это катастрофа</a:t>
            </a:r>
          </a:p>
          <a:p>
            <a:r>
              <a:rPr lang="ru-RU" sz="2400" dirty="0" smtClean="0"/>
              <a:t>Факт 26. Свобода выбора – не помощь, а затруднение</a:t>
            </a:r>
          </a:p>
          <a:p>
            <a:r>
              <a:rPr lang="ru-RU" sz="2400" dirty="0" smtClean="0"/>
              <a:t>Факт  27. Страх «обычной» жизни</a:t>
            </a:r>
          </a:p>
          <a:p>
            <a:r>
              <a:rPr lang="ru-RU" sz="2400" dirty="0" smtClean="0"/>
              <a:t>Факт 28. Страх одиночества и социального несоответствия</a:t>
            </a:r>
            <a:endParaRPr lang="ru-RU" sz="2400" dirty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53344"/>
            <a:ext cx="2072639" cy="3233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8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поколения </a:t>
            </a:r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4832" y="1341120"/>
            <a:ext cx="7940911" cy="4888992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b="1" dirty="0" smtClean="0"/>
              <a:t>6. Ожидания от будущего: что об этом думают </a:t>
            </a:r>
            <a:r>
              <a:rPr lang="ru-RU" sz="2800" b="1" dirty="0" err="1" smtClean="0"/>
              <a:t>центениалы</a:t>
            </a:r>
            <a:endParaRPr lang="ru-RU" sz="2800" dirty="0" smtClean="0"/>
          </a:p>
          <a:p>
            <a:r>
              <a:rPr lang="ru-RU" sz="2800" dirty="0" smtClean="0"/>
              <a:t>Факт 29. Минимальный горизонт планирования</a:t>
            </a:r>
          </a:p>
          <a:p>
            <a:r>
              <a:rPr lang="ru-RU" sz="2800" dirty="0" smtClean="0"/>
              <a:t>Факт 30. Главные ожидания от будущего – комфорт и спокойствие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2253344"/>
            <a:ext cx="1863635" cy="3233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СИСТЕМА 4К — основные универсальные (ключевые) компетенции, необходимые для обучения в современном мире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0" y="1986418"/>
            <a:ext cx="4060371" cy="442657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err="1" smtClean="0"/>
              <a:t>criticalthinking</a:t>
            </a:r>
            <a:r>
              <a:rPr lang="ru-RU" sz="2000" dirty="0" smtClean="0"/>
              <a:t> (образность мышления, влияние </a:t>
            </a:r>
            <a:r>
              <a:rPr lang="ru-RU" sz="2000" dirty="0" err="1" smtClean="0"/>
              <a:t>веб-серфинга</a:t>
            </a:r>
            <a:r>
              <a:rPr lang="ru-RU" sz="2000" dirty="0" smtClean="0"/>
              <a:t>) </a:t>
            </a:r>
          </a:p>
          <a:p>
            <a:r>
              <a:rPr lang="ru-RU" sz="2000" dirty="0" err="1" smtClean="0"/>
              <a:t>creativity</a:t>
            </a:r>
            <a:r>
              <a:rPr lang="ru-RU" sz="2000" dirty="0" smtClean="0"/>
              <a:t> (</a:t>
            </a:r>
            <a:r>
              <a:rPr lang="ru-RU" sz="2000" dirty="0" err="1" smtClean="0"/>
              <a:t>амбидекстрия</a:t>
            </a:r>
            <a:r>
              <a:rPr lang="ru-RU" sz="2000" dirty="0" smtClean="0"/>
              <a:t>, </a:t>
            </a:r>
            <a:r>
              <a:rPr lang="ru-RU" sz="2000" dirty="0" err="1" smtClean="0"/>
              <a:t>правополушарность</a:t>
            </a:r>
            <a:r>
              <a:rPr lang="ru-RU" sz="2000" dirty="0" smtClean="0"/>
              <a:t>) </a:t>
            </a:r>
          </a:p>
          <a:p>
            <a:r>
              <a:rPr lang="ru-RU" sz="2000" dirty="0" err="1" smtClean="0"/>
              <a:t>communication</a:t>
            </a:r>
            <a:r>
              <a:rPr lang="ru-RU" sz="2000" dirty="0" smtClean="0"/>
              <a:t> (партнерство) </a:t>
            </a:r>
          </a:p>
          <a:p>
            <a:r>
              <a:rPr lang="ru-RU" sz="2000" dirty="0" err="1" smtClean="0"/>
              <a:t>cooperation</a:t>
            </a:r>
            <a:r>
              <a:rPr lang="ru-RU" sz="2000" dirty="0" smtClean="0"/>
              <a:t> (высокий уровень индивидуализации, потребность в сотрудничестве)</a:t>
            </a:r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241" y="2109217"/>
            <a:ext cx="1622831" cy="3233058"/>
          </a:xfrm>
          <a:prstGeom prst="rect">
            <a:avLst/>
          </a:prstGeom>
          <a:noFill/>
        </p:spPr>
      </p:pic>
      <p:pic>
        <p:nvPicPr>
          <p:cNvPr id="1026" name="Picture 2" descr="C:\Users\User\Pictures\2_5908c434e13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100" y="2078646"/>
            <a:ext cx="1970314" cy="325482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65760" y="1877568"/>
            <a:ext cx="3117669" cy="4462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criticalthinking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(усиленная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логика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creativity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(мало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правополушарных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(субординация)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cooperation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(коллективизм,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низкий уровень индивидуализации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971" y="377953"/>
            <a:ext cx="8937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144463" algn="l"/>
                <a:tab pos="2133600" algn="l"/>
              </a:tabLst>
            </a:pPr>
            <a:r>
              <a:rPr lang="ru-RU" sz="3600" b="1" dirty="0" err="1" smtClean="0"/>
              <a:t>Амбидекстрия</a:t>
            </a:r>
            <a:r>
              <a:rPr lang="ru-RU" sz="3600" b="1" dirty="0" smtClean="0"/>
              <a:t> </a:t>
            </a:r>
            <a:endParaRPr lang="ru-RU" sz="3600" b="1" dirty="0" smtClean="0">
              <a:solidFill>
                <a:schemeClr val="tx2"/>
              </a:solidFill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 rot="10800000" flipV="1">
            <a:off x="377952" y="1276441"/>
            <a:ext cx="96560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144463" algn="l"/>
                <a:tab pos="2133600" algn="l"/>
              </a:tabLst>
            </a:pPr>
            <a:r>
              <a:rPr lang="ru-RU" sz="2800" dirty="0" smtClean="0"/>
              <a:t>Таинственным словом «</a:t>
            </a:r>
            <a:r>
              <a:rPr lang="ru-RU" sz="2800" dirty="0" err="1" smtClean="0"/>
              <a:t>амбидекстрия</a:t>
            </a:r>
            <a:r>
              <a:rPr lang="ru-RU" sz="2800" dirty="0" smtClean="0"/>
              <a:t>» (от лат. </a:t>
            </a:r>
            <a:r>
              <a:rPr lang="ru-RU" sz="2800" dirty="0" err="1" smtClean="0"/>
              <a:t>ambo</a:t>
            </a:r>
            <a:r>
              <a:rPr lang="ru-RU" sz="2800" dirty="0" smtClean="0"/>
              <a:t> — «оба» и лат. </a:t>
            </a:r>
            <a:r>
              <a:rPr lang="ru-RU" sz="2800" dirty="0" err="1" smtClean="0"/>
              <a:t>dextera</a:t>
            </a:r>
            <a:r>
              <a:rPr lang="ru-RU" sz="2800" dirty="0" smtClean="0"/>
              <a:t> — «правая рука») определяется </a:t>
            </a:r>
            <a:r>
              <a:rPr lang="ru-RU" sz="2800" dirty="0" smtClean="0"/>
              <a:t>понятие - способность </a:t>
            </a:r>
            <a:r>
              <a:rPr lang="ru-RU" sz="2800" dirty="0" smtClean="0"/>
              <a:t>(врожденная или приобретенная) иметь равно активными обе руки, оба полушария мозга. В древности  </a:t>
            </a:r>
            <a:r>
              <a:rPr lang="ru-RU" sz="2800" dirty="0" err="1" smtClean="0"/>
              <a:t>амбидекстрами</a:t>
            </a:r>
            <a:r>
              <a:rPr lang="ru-RU" sz="2800" dirty="0" smtClean="0"/>
              <a:t> были воины, очень ценившиеся за возможность сражаться оружием, находящимся сразу в обеих руках. Эти воины сочетали и успешно использовали и высокую интуицию и «железную» логику, что давало им много преимуществ в бою и возможности быстрого восстановления организма после битв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Что изменил </a:t>
            </a:r>
            <a:r>
              <a:rPr lang="ru-RU" b="1" dirty="0" err="1" smtClean="0"/>
              <a:t>веб-серфинг</a:t>
            </a:r>
            <a:r>
              <a:rPr lang="ru-RU" b="1" dirty="0" smtClean="0"/>
              <a:t>?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0992" y="1182624"/>
            <a:ext cx="7254240" cy="51816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4100" dirty="0" smtClean="0"/>
              <a:t>Все предыдущие поколения, по мнению доктора медицины, профессора</a:t>
            </a:r>
            <a:r>
              <a:rPr lang="en-US" sz="4100" dirty="0" smtClean="0"/>
              <a:t> </a:t>
            </a:r>
            <a:r>
              <a:rPr lang="ru-RU" sz="4100" dirty="0" smtClean="0"/>
              <a:t>Г. </a:t>
            </a:r>
            <a:r>
              <a:rPr lang="ru-RU" sz="4100" dirty="0" err="1" smtClean="0"/>
              <a:t>Смолла</a:t>
            </a:r>
            <a:r>
              <a:rPr lang="ru-RU" sz="4100" dirty="0" smtClean="0"/>
              <a:t>, можно назвать «цифровыми иммигрантами», а вот «коренными жителями» цифрового мира</a:t>
            </a:r>
            <a:r>
              <a:rPr lang="en-US" sz="4100" dirty="0" smtClean="0"/>
              <a:t> </a:t>
            </a:r>
            <a:r>
              <a:rPr lang="ru-RU" sz="4100" dirty="0" smtClean="0"/>
              <a:t>является именно поколение</a:t>
            </a:r>
            <a:r>
              <a:rPr lang="en-US" sz="4100" dirty="0" smtClean="0"/>
              <a:t> Z</a:t>
            </a:r>
            <a:r>
              <a:rPr lang="ru-RU" sz="4100" dirty="0" smtClean="0"/>
              <a:t>. </a:t>
            </a:r>
          </a:p>
          <a:p>
            <a:r>
              <a:rPr lang="ru-RU" sz="4100" dirty="0" smtClean="0"/>
              <a:t>Профессор утверждает, что в мозге человека нейронные пути меняются под влиянием каждодневного применения информационных технологий. 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4848"/>
            <a:ext cx="2145792" cy="323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pPr algn="ctr"/>
            <a:r>
              <a:rPr lang="ru-RU" b="1" dirty="0" smtClean="0"/>
              <a:t>Что изменил </a:t>
            </a:r>
            <a:r>
              <a:rPr lang="ru-RU" b="1" dirty="0" err="1" smtClean="0"/>
              <a:t>веб-серфинг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6608" y="1280160"/>
            <a:ext cx="8144256" cy="5242559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Клиповое мышление - защита организма от информационного потока, бесконечно движущегося и создающего впечатление нескончаемости и </a:t>
            </a:r>
            <a:r>
              <a:rPr lang="ru-RU" sz="3400" dirty="0" err="1" smtClean="0"/>
              <a:t>вездеприсутствия</a:t>
            </a:r>
            <a:r>
              <a:rPr lang="ru-RU" sz="3400" dirty="0" smtClean="0"/>
              <a:t>. Клиповое мышление - восприятие окружающего мира, как мозаики из практически не связанных между собой фактов. </a:t>
            </a:r>
          </a:p>
          <a:p>
            <a:r>
              <a:rPr lang="ru-RU" sz="3400" dirty="0" smtClean="0"/>
              <a:t>Есть мнение, что клиповое мышление – это мышление, которое позволяет воспринимать мир целиком,  как картинку, это квантовое мышление, за которым будущее. </a:t>
            </a:r>
          </a:p>
          <a:p>
            <a:r>
              <a:rPr lang="ru-RU" sz="3400" dirty="0" smtClean="0"/>
              <a:t>Есть и противоположное мнение, согласно которому - это фрагментарное мышление, не позволяющее уловить логику сюжета и не способствующее тому, чтобы следить за сюжетной линией. </a:t>
            </a:r>
          </a:p>
          <a:p>
            <a:r>
              <a:rPr lang="ru-RU" sz="3400" dirty="0" smtClean="0"/>
              <a:t>Кто прав, покажет время и более детальные исследования этого феномена, хотя уже сейчас приходится констатировать, что, все-таки, мы пытаемся применить это мышление к реалиям сегодняшнего дня, не понимая, что будет в будущем, в котором жить поколению </a:t>
            </a:r>
            <a:r>
              <a:rPr lang="en-US" sz="3400" dirty="0" smtClean="0"/>
              <a:t>Z</a:t>
            </a:r>
            <a:r>
              <a:rPr lang="ru-RU" sz="34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79172"/>
            <a:ext cx="1853184" cy="323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pPr algn="ctr"/>
            <a:r>
              <a:rPr lang="ru-RU" b="1" dirty="0" smtClean="0"/>
              <a:t>Что изменил </a:t>
            </a:r>
            <a:r>
              <a:rPr lang="ru-RU" b="1" dirty="0" err="1" smtClean="0"/>
              <a:t>веб-серфинг</a:t>
            </a:r>
            <a:r>
              <a:rPr lang="ru-RU" b="1" dirty="0" smtClean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306287"/>
            <a:ext cx="6835602" cy="47350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Г. </a:t>
            </a:r>
            <a:r>
              <a:rPr lang="ru-RU" dirty="0" err="1" smtClean="0"/>
              <a:t>Смолл</a:t>
            </a:r>
            <a:r>
              <a:rPr lang="ru-RU" dirty="0" smtClean="0"/>
              <a:t> выдвинул несколько гипотез относительно понимания мозговой активности поколения </a:t>
            </a:r>
            <a:r>
              <a:rPr lang="en-US" dirty="0" smtClean="0"/>
              <a:t>Z</a:t>
            </a:r>
            <a:r>
              <a:rPr lang="ru-RU" dirty="0" smtClean="0"/>
              <a:t>. «Во-первых, он отметил, что изначально мозг человека не приспособлен к таким процессам, как </a:t>
            </a:r>
            <a:r>
              <a:rPr lang="ru-RU" dirty="0" err="1" smtClean="0"/>
              <a:t>веб-сёрфинг</a:t>
            </a:r>
            <a:r>
              <a:rPr lang="ru-RU" dirty="0" smtClean="0"/>
              <a:t>, что провоцирует</a:t>
            </a:r>
            <a:r>
              <a:rPr lang="en-US" dirty="0" smtClean="0"/>
              <a:t> </a:t>
            </a:r>
            <a:r>
              <a:rPr lang="ru-RU" dirty="0" smtClean="0"/>
              <a:t>в нём</a:t>
            </a:r>
            <a:r>
              <a:rPr lang="en-US" dirty="0" smtClean="0"/>
              <a:t> </a:t>
            </a:r>
            <a:r>
              <a:rPr lang="ru-RU" dirty="0" smtClean="0"/>
              <a:t>перманентное состояние стресса. Этот стресс заключается в необходимости длительного и беспрерывного восприятия, требующего концентрации внимания, принятия решений и</a:t>
            </a:r>
            <a:r>
              <a:rPr lang="en-US" dirty="0" smtClean="0"/>
              <a:t> </a:t>
            </a:r>
            <a:r>
              <a:rPr lang="ru-RU" dirty="0" smtClean="0"/>
              <a:t>некоторых</a:t>
            </a:r>
            <a:r>
              <a:rPr lang="en-US" dirty="0" smtClean="0"/>
              <a:t> </a:t>
            </a:r>
            <a:r>
              <a:rPr lang="ru-RU" dirty="0" smtClean="0"/>
              <a:t>рефлексивных процессов. Как и любой стресс, </a:t>
            </a:r>
            <a:r>
              <a:rPr lang="ru-RU" dirty="0" err="1" smtClean="0"/>
              <a:t>веб-сёрфинг</a:t>
            </a:r>
            <a:r>
              <a:rPr lang="ru-RU" dirty="0" smtClean="0"/>
              <a:t> сопровождается выбросом гормонов (в данном случае кортизола и адреналина)».</a:t>
            </a:r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/>
              <a:t>Однако, учитывая </a:t>
            </a:r>
            <a:r>
              <a:rPr lang="ru-RU" dirty="0" err="1" smtClean="0"/>
              <a:t>нейропластичность</a:t>
            </a:r>
            <a:r>
              <a:rPr lang="ru-RU" dirty="0" smtClean="0"/>
              <a:t> нейронов, проблема техногенного истощения мозга, по мнению Г. </a:t>
            </a:r>
            <a:r>
              <a:rPr lang="ru-RU" dirty="0" err="1" smtClean="0"/>
              <a:t>Смолла</a:t>
            </a:r>
            <a:r>
              <a:rPr lang="ru-RU" dirty="0" smtClean="0"/>
              <a:t>, временна, и впоследствии не останется людей, на чью нервную систему использование интернета оказывает пагубное воздействие. Если продолжить мысль профессора Г. </a:t>
            </a:r>
            <a:r>
              <a:rPr lang="ru-RU" dirty="0" err="1" smtClean="0"/>
              <a:t>Смолла</a:t>
            </a:r>
            <a:r>
              <a:rPr lang="ru-RU" dirty="0" smtClean="0"/>
              <a:t>, вполне  может оказаться впоследствии так, что интернет-зависимость исчезнет, так как сегодня она выполняет роль  «болезни переходного периода».</a:t>
            </a:r>
          </a:p>
          <a:p>
            <a:endParaRPr lang="ru-RU" dirty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1491343"/>
            <a:ext cx="2188029" cy="3995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914"/>
          </a:xfrm>
        </p:spPr>
        <p:txBody>
          <a:bodyPr/>
          <a:lstStyle/>
          <a:p>
            <a:pPr algn="ctr"/>
            <a:r>
              <a:rPr lang="ru-RU" b="1" dirty="0" smtClean="0"/>
              <a:t>Что изменил </a:t>
            </a:r>
            <a:r>
              <a:rPr lang="ru-RU" b="1" dirty="0" err="1" smtClean="0"/>
              <a:t>веб-серфинг</a:t>
            </a:r>
            <a:r>
              <a:rPr lang="ru-RU" b="1" dirty="0" smtClean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3056" y="1295401"/>
            <a:ext cx="7369014" cy="4745962"/>
          </a:xfrm>
        </p:spPr>
        <p:txBody>
          <a:bodyPr/>
          <a:lstStyle/>
          <a:p>
            <a:r>
              <a:rPr lang="en-US" sz="2800" dirty="0" err="1" smtClean="0"/>
              <a:t>Исследователи</a:t>
            </a:r>
            <a:r>
              <a:rPr lang="en-US" sz="2800" dirty="0" smtClean="0"/>
              <a:t> </a:t>
            </a:r>
            <a:r>
              <a:rPr lang="en-US" sz="2800" dirty="0" err="1" smtClean="0"/>
              <a:t>мозга</a:t>
            </a:r>
            <a:r>
              <a:rPr lang="en-US" sz="2800" dirty="0" smtClean="0"/>
              <a:t> (Б. </a:t>
            </a:r>
            <a:r>
              <a:rPr lang="en-US" sz="2800" dirty="0" err="1" smtClean="0"/>
              <a:t>Спэрроу</a:t>
            </a:r>
            <a:r>
              <a:rPr lang="en-US" sz="2800" dirty="0" smtClean="0"/>
              <a:t> </a:t>
            </a:r>
            <a:r>
              <a:rPr lang="en-US" sz="2800" dirty="0" err="1" smtClean="0"/>
              <a:t>из</a:t>
            </a:r>
            <a:r>
              <a:rPr lang="en-US" sz="2800" dirty="0" smtClean="0"/>
              <a:t> </a:t>
            </a:r>
            <a:r>
              <a:rPr lang="en-US" sz="2800" dirty="0" err="1" smtClean="0"/>
              <a:t>Колумбийского</a:t>
            </a:r>
            <a:r>
              <a:rPr lang="en-US" sz="2800" dirty="0" smtClean="0"/>
              <a:t> </a:t>
            </a:r>
            <a:r>
              <a:rPr lang="en-US" sz="2800" dirty="0" err="1" smtClean="0"/>
              <a:t>университета</a:t>
            </a:r>
            <a:r>
              <a:rPr lang="en-US" sz="2800" dirty="0" smtClean="0"/>
              <a:t>) </a:t>
            </a:r>
            <a:r>
              <a:rPr lang="en-US" sz="2800" dirty="0" err="1" smtClean="0"/>
              <a:t>доказали</a:t>
            </a:r>
            <a:r>
              <a:rPr lang="en-US" sz="2800" dirty="0" smtClean="0"/>
              <a:t>, </a:t>
            </a:r>
            <a:r>
              <a:rPr lang="en-US" sz="2800" dirty="0" err="1" smtClean="0"/>
              <a:t>что</a:t>
            </a:r>
            <a:r>
              <a:rPr lang="en-US" sz="2800" dirty="0" smtClean="0"/>
              <a:t>, </a:t>
            </a:r>
            <a:r>
              <a:rPr lang="en-US" sz="2800" dirty="0" err="1" smtClean="0"/>
              <a:t>поколение</a:t>
            </a:r>
            <a:r>
              <a:rPr lang="en-US" sz="2800" dirty="0" smtClean="0"/>
              <a:t> Z 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столько</a:t>
            </a:r>
            <a:r>
              <a:rPr lang="en-US" sz="2800" dirty="0" smtClean="0"/>
              <a:t> </a:t>
            </a:r>
            <a:r>
              <a:rPr lang="en-US" sz="2800" dirty="0" err="1" smtClean="0"/>
              <a:t>запоминает</a:t>
            </a:r>
            <a:r>
              <a:rPr lang="en-US" sz="2800" dirty="0" smtClean="0"/>
              <a:t> </a:t>
            </a:r>
            <a:r>
              <a:rPr lang="en-US" sz="2800" dirty="0" err="1" smtClean="0"/>
              <a:t>информацию</a:t>
            </a:r>
            <a:r>
              <a:rPr lang="en-US" sz="2800" dirty="0" smtClean="0"/>
              <a:t>, </a:t>
            </a:r>
            <a:r>
              <a:rPr lang="en-US" sz="2800" dirty="0" err="1" smtClean="0"/>
              <a:t>полученную</a:t>
            </a:r>
            <a:r>
              <a:rPr lang="en-US" sz="2800" dirty="0" smtClean="0"/>
              <a:t> </a:t>
            </a:r>
            <a:r>
              <a:rPr lang="en-US" sz="2800" dirty="0" err="1" smtClean="0"/>
              <a:t>из</a:t>
            </a:r>
            <a:r>
              <a:rPr lang="en-US" sz="2800" dirty="0" smtClean="0"/>
              <a:t> </a:t>
            </a:r>
            <a:r>
              <a:rPr lang="en-US" sz="2800" dirty="0" err="1" smtClean="0"/>
              <a:t>сети</a:t>
            </a:r>
            <a:r>
              <a:rPr lang="en-US" sz="2800" dirty="0" smtClean="0"/>
              <a:t>, </a:t>
            </a:r>
            <a:r>
              <a:rPr lang="en-US" sz="2800" dirty="0" err="1" smtClean="0"/>
              <a:t>сколько</a:t>
            </a:r>
            <a:r>
              <a:rPr lang="en-US" sz="2800" dirty="0" smtClean="0"/>
              <a:t> </a:t>
            </a:r>
            <a:r>
              <a:rPr lang="en-US" sz="2800" dirty="0" err="1" smtClean="0"/>
              <a:t>запоминает</a:t>
            </a:r>
            <a:r>
              <a:rPr lang="en-US" sz="2800" dirty="0" smtClean="0"/>
              <a:t>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 в </a:t>
            </a:r>
            <a:r>
              <a:rPr lang="en-US" sz="2800" dirty="0" err="1" smtClean="0"/>
              <a:t>киберпространстве</a:t>
            </a:r>
            <a:r>
              <a:rPr lang="en-US" sz="2800" dirty="0" smtClean="0"/>
              <a:t>, </a:t>
            </a:r>
            <a:r>
              <a:rPr lang="en-US" sz="2800" dirty="0" err="1" smtClean="0"/>
              <a:t>где</a:t>
            </a:r>
            <a:r>
              <a:rPr lang="en-US" sz="2800" dirty="0" smtClean="0"/>
              <a:t> </a:t>
            </a:r>
            <a:r>
              <a:rPr lang="en-US" sz="2800" dirty="0" err="1" smtClean="0"/>
              <a:t>эту</a:t>
            </a:r>
            <a:r>
              <a:rPr lang="en-US" sz="2800" dirty="0" smtClean="0"/>
              <a:t> </a:t>
            </a:r>
            <a:r>
              <a:rPr lang="en-US" sz="2800" dirty="0" err="1" smtClean="0"/>
              <a:t>информацию</a:t>
            </a:r>
            <a:r>
              <a:rPr lang="en-US" sz="2800" dirty="0" smtClean="0"/>
              <a:t> </a:t>
            </a:r>
            <a:r>
              <a:rPr lang="en-US" sz="2800" dirty="0" err="1" smtClean="0"/>
              <a:t>можно</a:t>
            </a:r>
            <a:r>
              <a:rPr lang="en-US" sz="2800" dirty="0" smtClean="0"/>
              <a:t> </a:t>
            </a:r>
            <a:r>
              <a:rPr lang="en-US" sz="2800" dirty="0" err="1" smtClean="0"/>
              <a:t>извлечь</a:t>
            </a:r>
            <a:r>
              <a:rPr lang="en-US" sz="2800" dirty="0" smtClean="0"/>
              <a:t>.  </a:t>
            </a:r>
            <a:r>
              <a:rPr lang="en-US" sz="2800" dirty="0" err="1" smtClean="0"/>
              <a:t>Это</a:t>
            </a:r>
            <a:r>
              <a:rPr lang="en-US" sz="2800" dirty="0" smtClean="0"/>
              <a:t>, </a:t>
            </a:r>
            <a:r>
              <a:rPr lang="en-US" sz="2800" dirty="0" err="1" smtClean="0"/>
              <a:t>так</a:t>
            </a:r>
            <a:r>
              <a:rPr lang="en-US" sz="2800" dirty="0" smtClean="0"/>
              <a:t> </a:t>
            </a:r>
            <a:r>
              <a:rPr lang="en-US" sz="2800" dirty="0" err="1" smtClean="0"/>
              <a:t>называемая</a:t>
            </a:r>
            <a:r>
              <a:rPr lang="en-US" sz="2800" dirty="0" smtClean="0"/>
              <a:t>, </a:t>
            </a:r>
            <a:r>
              <a:rPr lang="en-US" sz="2800" dirty="0" err="1" smtClean="0"/>
              <a:t>трансактивная</a:t>
            </a:r>
            <a:r>
              <a:rPr lang="en-US" sz="2800" dirty="0" smtClean="0"/>
              <a:t> </a:t>
            </a:r>
            <a:r>
              <a:rPr lang="en-US" sz="2800" dirty="0" err="1" smtClean="0"/>
              <a:t>память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1480457"/>
            <a:ext cx="2351315" cy="4005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169560"/>
            <a:ext cx="9448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Представьте, что Вы вырезаете по дереву, и у Вас это хорошо получается. Дерево закончилось, и Вам предлагают металл. Вы можете попробовать вырезать по металлу тем же инструментом, что и по дереву, но Вы прекрасно понимаете, что вряд ли что получится. 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Не стоит долго объяснять, что сегодня перед образованием встает найти инструменты для работы с детьми нового цифрового поколения</a:t>
            </a:r>
            <a:r>
              <a:rPr lang="ru-RU" sz="32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865632"/>
          </a:xfrm>
        </p:spPr>
        <p:txBody>
          <a:bodyPr/>
          <a:lstStyle/>
          <a:p>
            <a:pPr algn="ctr"/>
            <a:r>
              <a:rPr lang="ru-RU" b="1" dirty="0" smtClean="0"/>
              <a:t>Что изменил </a:t>
            </a:r>
            <a:r>
              <a:rPr lang="ru-RU" b="1" dirty="0" err="1" smtClean="0"/>
              <a:t>веб-серфинг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14400"/>
            <a:ext cx="8596668" cy="5559552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Демонстрируя возможности </a:t>
            </a:r>
            <a:r>
              <a:rPr lang="ru-RU" sz="2600" dirty="0" err="1" smtClean="0"/>
              <a:t>интернет-пространства</a:t>
            </a:r>
            <a:r>
              <a:rPr lang="ru-RU" sz="2600" dirty="0" smtClean="0"/>
              <a:t> и его влияние на мышление, ученые предупреждают о проблемах, которые возникают у поколения </a:t>
            </a:r>
            <a:r>
              <a:rPr lang="en-US" sz="2600" dirty="0" smtClean="0"/>
              <a:t>Z</a:t>
            </a:r>
            <a:r>
              <a:rPr lang="ru-RU" sz="2600" dirty="0" smtClean="0"/>
              <a:t>, называя их «когнитивными искажениями». Одним из таких искажений является присутствие </a:t>
            </a:r>
            <a:r>
              <a:rPr lang="en-US" sz="2600" dirty="0" smtClean="0"/>
              <a:t>Google</a:t>
            </a:r>
            <a:r>
              <a:rPr lang="ru-RU" sz="2600" dirty="0" smtClean="0"/>
              <a:t>-эффекта</a:t>
            </a:r>
            <a:r>
              <a:rPr lang="en-US" sz="2600" dirty="0" smtClean="0"/>
              <a:t> </a:t>
            </a:r>
            <a:r>
              <a:rPr lang="ru-RU" sz="2600" dirty="0" smtClean="0"/>
              <a:t>в самооценке</a:t>
            </a:r>
            <a:r>
              <a:rPr lang="en-US" sz="2600" dirty="0" smtClean="0"/>
              <a:t> </a:t>
            </a:r>
            <a:r>
              <a:rPr lang="ru-RU" sz="2600" dirty="0" smtClean="0"/>
              <a:t>человека. В эксперименте А.Ф. Уорда респондентам предлагалось ответить на</a:t>
            </a:r>
            <a:r>
              <a:rPr lang="en-US" sz="2600" dirty="0" smtClean="0"/>
              <a:t> </a:t>
            </a:r>
            <a:r>
              <a:rPr lang="ru-RU" sz="2600" dirty="0" smtClean="0"/>
              <a:t>ряд вопросов, причем, одной группе разрешалось использовать Интернет, а другой — исключительно свои знания. «Результаты эксперимента показали, что даже дословно скопированные из </a:t>
            </a:r>
            <a:r>
              <a:rPr lang="ru-RU" sz="2600" dirty="0" err="1" smtClean="0"/>
              <a:t>веб-источников</a:t>
            </a:r>
            <a:r>
              <a:rPr lang="ru-RU" sz="2600" dirty="0" smtClean="0"/>
              <a:t> ответы вызывали в респондентах чувство гордости за пройденный тест».</a:t>
            </a:r>
            <a:r>
              <a:rPr lang="en-US" sz="2600" dirty="0" smtClean="0"/>
              <a:t> </a:t>
            </a:r>
            <a:endParaRPr lang="ru-RU" sz="2600" dirty="0" smtClean="0"/>
          </a:p>
          <a:p>
            <a:r>
              <a:rPr lang="ru-RU" sz="2600" dirty="0" smtClean="0"/>
              <a:t>Анализируя полученные данные, А.Ф. Уорд отметил, что у испытуемых присутствует  иллюзия, что ответы из глобальной сети это их ответы и воспринимаются ими эквивалентно собственным умственным способностям. «Таким образом, тесная интеллектуальная связь представителей поколения </a:t>
            </a:r>
            <a:r>
              <a:rPr lang="en-US" sz="2600" dirty="0" smtClean="0"/>
              <a:t>Z</a:t>
            </a:r>
            <a:r>
              <a:rPr lang="ru-RU" sz="2600" dirty="0" smtClean="0"/>
              <a:t> с сетью Интернет привела к когнитивному искажению, будто весь Интернет стал частью их личных умственных способностей».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изменил </a:t>
            </a:r>
            <a:r>
              <a:rPr lang="ru-RU" dirty="0" err="1" smtClean="0"/>
              <a:t>веб-серфинг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78429"/>
            <a:ext cx="8596668" cy="4462933"/>
          </a:xfrm>
        </p:spPr>
        <p:txBody>
          <a:bodyPr/>
          <a:lstStyle/>
          <a:p>
            <a:r>
              <a:rPr lang="ru-RU" sz="2400" dirty="0" smtClean="0"/>
              <a:t>Другое когнитивное искажение описали исследователи Йельского университета. В проведенных эк</a:t>
            </a:r>
            <a:r>
              <a:rPr lang="en-US" sz="2400" dirty="0" smtClean="0"/>
              <a:t>c</a:t>
            </a:r>
            <a:r>
              <a:rPr lang="ru-RU" sz="2400" dirty="0" err="1" smtClean="0"/>
              <a:t>периментах</a:t>
            </a:r>
            <a:r>
              <a:rPr lang="ru-RU" sz="2400" dirty="0" smtClean="0"/>
              <a:t> было</a:t>
            </a:r>
            <a:r>
              <a:rPr lang="en-US" sz="2400" dirty="0" smtClean="0"/>
              <a:t> </a:t>
            </a:r>
            <a:r>
              <a:rPr lang="ru-RU" sz="2400" dirty="0" smtClean="0"/>
              <a:t>продемонстрировано, что в большинстве случаев поколение </a:t>
            </a:r>
            <a:r>
              <a:rPr lang="en-US" sz="2400" dirty="0" smtClean="0"/>
              <a:t>Z</a:t>
            </a:r>
            <a:r>
              <a:rPr lang="ru-RU" sz="2400" dirty="0" smtClean="0"/>
              <a:t> больше доверяет интернету, чем своим личным</a:t>
            </a:r>
            <a:r>
              <a:rPr lang="en-US" sz="2400" dirty="0" smtClean="0"/>
              <a:t> </a:t>
            </a:r>
            <a:r>
              <a:rPr lang="ru-RU" sz="2400" dirty="0" smtClean="0"/>
              <a:t>знаниям. Отвечающие на вопросы и имевшие возможность убедиться в правильности своего ответа в Интернете, чувствовали себя намного увереннее, чем те, кто давал идентичные ответы без доступа к глобальной сети.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69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изменил </a:t>
            </a:r>
            <a:r>
              <a:rPr lang="ru-RU" b="1" dirty="0" err="1" smtClean="0"/>
              <a:t>веб-серфинг</a:t>
            </a:r>
            <a:r>
              <a:rPr lang="ru-RU" b="1" dirty="0" smtClean="0"/>
              <a:t>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1360714"/>
            <a:ext cx="8608180" cy="46806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этого поколения быстрое переключение внимания. Они </a:t>
            </a:r>
            <a:r>
              <a:rPr lang="it-IT" dirty="0" smtClean="0"/>
              <a:t>воспринимают краткую информацию небольшими дозами, концентрируются на одном объекте не более 8 секунд, потребляют</a:t>
            </a:r>
            <a:r>
              <a:rPr lang="ru-RU" dirty="0" smtClean="0"/>
              <a:t> и </a:t>
            </a:r>
            <a:r>
              <a:rPr lang="it-IT" dirty="0" smtClean="0"/>
              <a:t>ценят </a:t>
            </a:r>
            <a:r>
              <a:rPr lang="ru-RU" dirty="0" smtClean="0"/>
              <a:t>визуальные образы</a:t>
            </a:r>
            <a:r>
              <a:rPr lang="it-IT" dirty="0" smtClean="0"/>
              <a:t> - иконки, картинки, смайлики</a:t>
            </a:r>
            <a:r>
              <a:rPr lang="ru-RU" dirty="0" smtClean="0"/>
              <a:t> и проч. Еще одним важным акцентом является то, что поколение </a:t>
            </a:r>
            <a:r>
              <a:rPr lang="en-US" dirty="0" smtClean="0"/>
              <a:t>Z </a:t>
            </a:r>
            <a:r>
              <a:rPr lang="ru-RU" dirty="0" smtClean="0"/>
              <a:t>выбирает из всего потока информации только то, что действительно их интересует.</a:t>
            </a:r>
          </a:p>
          <a:p>
            <a:r>
              <a:rPr lang="ru-RU" dirty="0" smtClean="0"/>
              <a:t>Ученые определяют эти</a:t>
            </a:r>
            <a:r>
              <a:rPr lang="en-US" dirty="0" smtClean="0"/>
              <a:t> </a:t>
            </a:r>
            <a:r>
              <a:rPr lang="en-US" dirty="0" err="1" smtClean="0"/>
              <a:t>способност</a:t>
            </a:r>
            <a:r>
              <a:rPr lang="ru-RU" dirty="0" smtClean="0"/>
              <a:t>и</a:t>
            </a:r>
            <a:r>
              <a:rPr lang="en-US" dirty="0" smtClean="0"/>
              <a:t> </a:t>
            </a:r>
            <a:r>
              <a:rPr lang="en-US" dirty="0" err="1" smtClean="0"/>
              <a:t>поколения</a:t>
            </a:r>
            <a:r>
              <a:rPr lang="en-US" dirty="0" smtClean="0"/>
              <a:t> Z к </a:t>
            </a:r>
            <a:r>
              <a:rPr lang="en-US" dirty="0" err="1" smtClean="0"/>
              <a:t>визуальному</a:t>
            </a:r>
            <a:r>
              <a:rPr lang="en-US" dirty="0" smtClean="0"/>
              <a:t> </a:t>
            </a:r>
            <a:r>
              <a:rPr lang="en-US" dirty="0" err="1" smtClean="0"/>
              <a:t>мышлению</a:t>
            </a:r>
            <a:r>
              <a:rPr lang="en-US" dirty="0" smtClean="0"/>
              <a:t> </a:t>
            </a:r>
            <a:r>
              <a:rPr lang="ru-RU" dirty="0" smtClean="0"/>
              <a:t>как </a:t>
            </a:r>
            <a:r>
              <a:rPr lang="en-US" dirty="0" err="1" smtClean="0"/>
              <a:t>феномен</a:t>
            </a:r>
            <a:r>
              <a:rPr lang="ru-RU" dirty="0" smtClean="0"/>
              <a:t> «</a:t>
            </a:r>
            <a:r>
              <a:rPr lang="en-US" dirty="0" err="1" smtClean="0"/>
              <a:t>селективно-визуально</a:t>
            </a:r>
            <a:r>
              <a:rPr lang="ru-RU" dirty="0" smtClean="0"/>
              <a:t>го</a:t>
            </a:r>
            <a:r>
              <a:rPr lang="en-US" dirty="0" smtClean="0"/>
              <a:t> </a:t>
            </a:r>
            <a:r>
              <a:rPr lang="en-US" dirty="0" err="1" smtClean="0"/>
              <a:t>внимани</a:t>
            </a:r>
            <a:r>
              <a:rPr lang="ru-RU" dirty="0" smtClean="0"/>
              <a:t>я»</a:t>
            </a:r>
            <a:r>
              <a:rPr lang="en-US" dirty="0" smtClean="0"/>
              <a:t> (Visual Selective Attention). </a:t>
            </a:r>
            <a:r>
              <a:rPr lang="ru-RU" dirty="0" smtClean="0"/>
              <a:t>Ученые также установили наличие у этих детей </a:t>
            </a:r>
            <a:r>
              <a:rPr lang="en-US" dirty="0" err="1" smtClean="0"/>
              <a:t>навык</a:t>
            </a:r>
            <a:r>
              <a:rPr lang="ru-RU" dirty="0" smtClean="0"/>
              <a:t>а</a:t>
            </a:r>
            <a:r>
              <a:rPr lang="en-US" dirty="0" smtClean="0"/>
              <a:t> </a:t>
            </a:r>
            <a:r>
              <a:rPr lang="en-US" dirty="0" err="1" smtClean="0"/>
              <a:t>симультанного</a:t>
            </a:r>
            <a:r>
              <a:rPr lang="en-US" dirty="0" smtClean="0"/>
              <a:t> (</a:t>
            </a:r>
            <a:r>
              <a:rPr lang="en-US" dirty="0" err="1" smtClean="0"/>
              <a:t>нелинейного</a:t>
            </a:r>
            <a:r>
              <a:rPr lang="en-US" dirty="0" smtClean="0"/>
              <a:t>) </a:t>
            </a:r>
            <a:r>
              <a:rPr lang="en-US" dirty="0" err="1" smtClean="0"/>
              <a:t>восприятия</a:t>
            </a:r>
            <a:r>
              <a:rPr lang="en-US" dirty="0" smtClean="0"/>
              <a:t>, </a:t>
            </a:r>
            <a:r>
              <a:rPr lang="ru-RU" dirty="0" smtClean="0"/>
              <a:t>когда что-то воспринимается не как совокупность деталей, а </a:t>
            </a:r>
            <a:r>
              <a:rPr lang="en-US" dirty="0" err="1" smtClean="0"/>
              <a:t>моментально</a:t>
            </a:r>
            <a:r>
              <a:rPr lang="en-US" dirty="0" smtClean="0"/>
              <a:t> «</a:t>
            </a:r>
            <a:r>
              <a:rPr lang="en-US" dirty="0" err="1" smtClean="0"/>
              <a:t>схватыва</a:t>
            </a:r>
            <a:r>
              <a:rPr lang="ru-RU" dirty="0" err="1" smtClean="0"/>
              <a:t>ется</a:t>
            </a:r>
            <a:r>
              <a:rPr lang="en-US" dirty="0" smtClean="0"/>
              <a:t>» </a:t>
            </a:r>
            <a:r>
              <a:rPr lang="ru-RU" dirty="0" smtClean="0"/>
              <a:t>целиком </a:t>
            </a:r>
            <a:r>
              <a:rPr lang="en-US" dirty="0" smtClean="0"/>
              <a:t>в</a:t>
            </a:r>
            <a:r>
              <a:rPr lang="ru-RU" dirty="0" err="1" smtClean="0"/>
              <a:t>есь</a:t>
            </a:r>
            <a:r>
              <a:rPr lang="ru-RU" dirty="0" smtClean="0"/>
              <a:t> </a:t>
            </a:r>
            <a:r>
              <a:rPr lang="en-US" dirty="0" err="1" smtClean="0"/>
              <a:t>обра</a:t>
            </a:r>
            <a:r>
              <a:rPr lang="ru-RU" dirty="0" err="1" smtClean="0"/>
              <a:t>з</a:t>
            </a:r>
            <a:r>
              <a:rPr lang="ru-RU" dirty="0" smtClean="0"/>
              <a:t>, и назвали это </a:t>
            </a:r>
            <a:r>
              <a:rPr lang="en-US" dirty="0" err="1" smtClean="0"/>
              <a:t>визуальн</a:t>
            </a:r>
            <a:r>
              <a:rPr lang="ru-RU" dirty="0" smtClean="0"/>
              <a:t>ой</a:t>
            </a:r>
            <a:r>
              <a:rPr lang="en-US" dirty="0" smtClean="0"/>
              <a:t> </a:t>
            </a:r>
            <a:r>
              <a:rPr lang="en-US" dirty="0" err="1" smtClean="0"/>
              <a:t>грамотность</a:t>
            </a:r>
            <a:r>
              <a:rPr lang="ru-RU" dirty="0" err="1" smtClean="0"/>
              <a:t>ю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Что дает молодому поколению </a:t>
            </a:r>
            <a:r>
              <a:rPr lang="ru-RU" dirty="0" err="1" smtClean="0"/>
              <a:t>визульная</a:t>
            </a:r>
            <a:r>
              <a:rPr lang="ru-RU" dirty="0" smtClean="0"/>
              <a:t> грамотность? Прежде всего, она</a:t>
            </a:r>
            <a:r>
              <a:rPr lang="it-IT" dirty="0" smtClean="0"/>
              <a:t> позволяет </a:t>
            </a:r>
            <a:r>
              <a:rPr lang="ru-RU" dirty="0" smtClean="0"/>
              <a:t>быстро и точно </a:t>
            </a:r>
            <a:r>
              <a:rPr lang="it-IT" dirty="0" smtClean="0"/>
              <a:t>дешифровать смыслы графической информации, символических выражений</a:t>
            </a:r>
            <a:r>
              <a:rPr lang="ru-RU" dirty="0" smtClean="0"/>
              <a:t>, даже без текста. В ситуации неопределенности эта способность – компетенция будущего.</a:t>
            </a:r>
            <a:r>
              <a:rPr lang="it-IT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762001" y="285750"/>
            <a:ext cx="108585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Что изменил </a:t>
            </a:r>
            <a:r>
              <a:rPr lang="ru-RU" sz="3600" b="1" dirty="0" err="1" smtClean="0">
                <a:solidFill>
                  <a:srgbClr val="0070C0"/>
                </a:solidFill>
              </a:rPr>
              <a:t>веб-серфинг</a:t>
            </a:r>
            <a:r>
              <a:rPr lang="ru-RU" sz="3600" b="1" dirty="0" smtClean="0">
                <a:solidFill>
                  <a:srgbClr val="0070C0"/>
                </a:solidFill>
              </a:rPr>
              <a:t>?</a:t>
            </a:r>
            <a:r>
              <a:rPr lang="ru-RU" sz="2400" b="1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just"/>
            <a:r>
              <a:rPr lang="ru-RU" sz="2400" dirty="0" smtClean="0"/>
              <a:t>«Поколение </a:t>
            </a:r>
            <a:r>
              <a:rPr lang="ru-RU" sz="2400" dirty="0"/>
              <a:t>Z быстро «</a:t>
            </a:r>
            <a:r>
              <a:rPr lang="ru-RU" sz="2400" dirty="0" smtClean="0"/>
              <a:t>листает</a:t>
            </a:r>
            <a:r>
              <a:rPr lang="ru-RU" sz="2400" dirty="0"/>
              <a:t>» информацию, и в таком «листании» </a:t>
            </a:r>
            <a:r>
              <a:rPr lang="ru-RU" sz="2400" dirty="0" smtClean="0"/>
              <a:t>не </a:t>
            </a:r>
            <a:r>
              <a:rPr lang="ru-RU" sz="2400" dirty="0"/>
              <a:t>задействованы лобные доли. По сравнению с другими поколениями у таких детей задействованы другие нейронные связи</a:t>
            </a:r>
            <a:r>
              <a:rPr lang="ru-RU" sz="2400" dirty="0" smtClean="0"/>
              <a:t>». </a:t>
            </a:r>
            <a:r>
              <a:rPr lang="ru-RU" sz="2400" dirty="0"/>
              <a:t>Таким образом, два мозга двух разных поколений работают абсолютно отлично друг от друга.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Психологи бьют тревогу, предрекая риск </a:t>
            </a:r>
            <a:r>
              <a:rPr lang="ru-RU" sz="2400" u="sng" dirty="0">
                <a:hlinkClick r:id="rId2"/>
              </a:rPr>
              <a:t>снижения </a:t>
            </a:r>
            <a:r>
              <a:rPr lang="ru-RU" sz="2400" u="sng" dirty="0" err="1">
                <a:hlinkClick r:id="rId2"/>
              </a:rPr>
              <a:t>эмпатии</a:t>
            </a:r>
            <a:r>
              <a:rPr lang="ru-RU" sz="2400" dirty="0"/>
              <a:t> и способности поколения Z владеть невербальным языком </a:t>
            </a:r>
            <a:r>
              <a:rPr lang="ru-RU" sz="2400" dirty="0" err="1"/>
              <a:t>оффлайн</a:t>
            </a:r>
            <a:r>
              <a:rPr lang="ru-RU" sz="2400" dirty="0"/>
              <a:t>: понимать язык тела, поддерживать зрительный контакт.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Саморазвитие - не блажь!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1137" y="1292352"/>
            <a:ext cx="7461504" cy="5108448"/>
          </a:xfrm>
        </p:spPr>
        <p:txBody>
          <a:bodyPr/>
          <a:lstStyle/>
          <a:p>
            <a:endParaRPr lang="ru-RU" dirty="0" smtClean="0"/>
          </a:p>
          <a:p>
            <a:r>
              <a:rPr lang="en-US" sz="2800" dirty="0" err="1" smtClean="0"/>
              <a:t>Центениалы</a:t>
            </a:r>
            <a:r>
              <a:rPr lang="en-US" sz="2800" dirty="0" smtClean="0"/>
              <a:t> </a:t>
            </a:r>
            <a:r>
              <a:rPr lang="en-US" sz="2800" dirty="0" err="1" smtClean="0"/>
              <a:t>чувствуют</a:t>
            </a:r>
            <a:r>
              <a:rPr lang="en-US" sz="2800" dirty="0" smtClean="0"/>
              <a:t>, </a:t>
            </a:r>
            <a:r>
              <a:rPr lang="en-US" sz="2800" dirty="0" err="1" smtClean="0"/>
              <a:t>что</a:t>
            </a:r>
            <a:r>
              <a:rPr lang="en-US" sz="2800" dirty="0" smtClean="0"/>
              <a:t> </a:t>
            </a:r>
            <a:r>
              <a:rPr lang="en-US" sz="2800" dirty="0" err="1" smtClean="0"/>
              <a:t>саморазвитие</a:t>
            </a:r>
            <a:r>
              <a:rPr lang="en-US" sz="2800" dirty="0" smtClean="0"/>
              <a:t> в </a:t>
            </a:r>
            <a:r>
              <a:rPr lang="en-US" sz="2800" dirty="0" err="1" smtClean="0"/>
              <a:t>эпоху</a:t>
            </a:r>
            <a:r>
              <a:rPr lang="en-US" sz="2800" dirty="0" smtClean="0"/>
              <a:t> </a:t>
            </a:r>
            <a:r>
              <a:rPr lang="en-US" sz="2800" dirty="0" err="1" smtClean="0"/>
              <a:t>технологической</a:t>
            </a:r>
            <a:r>
              <a:rPr lang="en-US" sz="2800" dirty="0" smtClean="0"/>
              <a:t> </a:t>
            </a:r>
            <a:r>
              <a:rPr lang="en-US" sz="2800" dirty="0" err="1" smtClean="0"/>
              <a:t>революции</a:t>
            </a:r>
            <a:r>
              <a:rPr lang="en-US" sz="2800" dirty="0" smtClean="0"/>
              <a:t> и </a:t>
            </a:r>
            <a:r>
              <a:rPr lang="en-US" sz="2800" dirty="0" err="1" smtClean="0"/>
              <a:t>жизни</a:t>
            </a:r>
            <a:r>
              <a:rPr lang="en-US" sz="2800" dirty="0" smtClean="0"/>
              <a:t> в </a:t>
            </a:r>
            <a:r>
              <a:rPr lang="en-US" sz="2800" dirty="0" err="1" smtClean="0"/>
              <a:t>неопределенности</a:t>
            </a:r>
            <a:r>
              <a:rPr lang="en-US" sz="2800" dirty="0" smtClean="0"/>
              <a:t> – </a:t>
            </a:r>
            <a:r>
              <a:rPr lang="en-US" sz="2800" dirty="0" err="1" smtClean="0"/>
              <a:t>это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блажь</a:t>
            </a:r>
            <a:r>
              <a:rPr lang="en-US" sz="2800" dirty="0" smtClean="0"/>
              <a:t>, а </a:t>
            </a:r>
            <a:r>
              <a:rPr lang="en-US" sz="2800" dirty="0" err="1" smtClean="0"/>
              <a:t>условие</a:t>
            </a:r>
            <a:r>
              <a:rPr lang="en-US" sz="2800" dirty="0" smtClean="0"/>
              <a:t> </a:t>
            </a:r>
            <a:r>
              <a:rPr lang="en-US" sz="2800" dirty="0" err="1" smtClean="0"/>
              <a:t>жизни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r>
              <a:rPr lang="en-US" sz="2800" dirty="0" smtClean="0"/>
              <a:t>В </a:t>
            </a:r>
            <a:r>
              <a:rPr lang="en-US" sz="2800" dirty="0" err="1" smtClean="0"/>
              <a:t>саморазвитии</a:t>
            </a:r>
            <a:r>
              <a:rPr lang="en-US" sz="2800" dirty="0" smtClean="0"/>
              <a:t> </a:t>
            </a:r>
            <a:r>
              <a:rPr lang="en-US" sz="2800" dirty="0" err="1" smtClean="0"/>
              <a:t>они</a:t>
            </a:r>
            <a:r>
              <a:rPr lang="en-US" sz="2800" dirty="0" smtClean="0"/>
              <a:t> </a:t>
            </a:r>
            <a:r>
              <a:rPr lang="en-US" sz="2800" dirty="0" err="1" smtClean="0"/>
              <a:t>видят</a:t>
            </a:r>
            <a:r>
              <a:rPr lang="en-US" sz="2800" dirty="0" smtClean="0"/>
              <a:t> </a:t>
            </a:r>
            <a:r>
              <a:rPr lang="en-US" sz="2800" dirty="0" err="1" smtClean="0"/>
              <a:t>удовольствие</a:t>
            </a:r>
            <a:r>
              <a:rPr lang="en-US" sz="2800" dirty="0" smtClean="0"/>
              <a:t>, </a:t>
            </a:r>
            <a:r>
              <a:rPr lang="en-US" sz="2800" dirty="0" err="1" smtClean="0"/>
              <a:t>реализуют</a:t>
            </a:r>
            <a:r>
              <a:rPr lang="en-US" sz="2800" dirty="0" smtClean="0"/>
              <a:t> </a:t>
            </a:r>
            <a:r>
              <a:rPr lang="en-US" sz="2800" dirty="0" err="1" smtClean="0"/>
              <a:t>гедонизм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r>
              <a:rPr lang="en-US" sz="2800" dirty="0" err="1" smtClean="0"/>
              <a:t>Саморазвитие</a:t>
            </a:r>
            <a:r>
              <a:rPr lang="en-US" sz="2800" dirty="0" smtClean="0"/>
              <a:t> </a:t>
            </a:r>
            <a:r>
              <a:rPr lang="en-US" sz="2800" dirty="0" err="1" smtClean="0"/>
              <a:t>воспринимается</a:t>
            </a:r>
            <a:r>
              <a:rPr lang="en-US" sz="2800" dirty="0" smtClean="0"/>
              <a:t> </a:t>
            </a:r>
            <a:r>
              <a:rPr lang="en-US" sz="2800" dirty="0" err="1" smtClean="0"/>
              <a:t>как</a:t>
            </a:r>
            <a:r>
              <a:rPr lang="en-US" sz="2800" dirty="0" smtClean="0"/>
              <a:t> </a:t>
            </a:r>
            <a:r>
              <a:rPr lang="en-US" sz="2800" dirty="0" err="1" smtClean="0"/>
              <a:t>возможность</a:t>
            </a:r>
            <a:r>
              <a:rPr lang="en-US" sz="2800" dirty="0" smtClean="0"/>
              <a:t> </a:t>
            </a:r>
            <a:r>
              <a:rPr lang="en-US" sz="2800" dirty="0" err="1" smtClean="0"/>
              <a:t>раскрыть</a:t>
            </a:r>
            <a:r>
              <a:rPr lang="en-US" sz="2800" dirty="0" smtClean="0"/>
              <a:t> </a:t>
            </a:r>
            <a:r>
              <a:rPr lang="en-US" sz="2800" dirty="0" err="1" smtClean="0"/>
              <a:t>свои</a:t>
            </a:r>
            <a:r>
              <a:rPr lang="en-US" sz="2800" dirty="0" smtClean="0"/>
              <a:t> </a:t>
            </a:r>
            <a:r>
              <a:rPr lang="en-US" sz="2800" dirty="0" err="1" smtClean="0"/>
              <a:t>таланты</a:t>
            </a:r>
            <a:r>
              <a:rPr lang="en-US" sz="2800" dirty="0" smtClean="0"/>
              <a:t> и </a:t>
            </a:r>
            <a:r>
              <a:rPr lang="en-US" sz="2800" dirty="0" err="1" smtClean="0"/>
              <a:t>выделиться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фоне</a:t>
            </a:r>
            <a:r>
              <a:rPr lang="en-US" sz="2800" dirty="0" smtClean="0"/>
              <a:t> </a:t>
            </a:r>
            <a:r>
              <a:rPr lang="en-US" sz="2800" dirty="0" err="1" smtClean="0"/>
              <a:t>других</a:t>
            </a:r>
            <a:r>
              <a:rPr lang="en-US" sz="2800" dirty="0" smtClean="0"/>
              <a:t>, </a:t>
            </a:r>
            <a:r>
              <a:rPr lang="en-US" sz="2800" dirty="0" err="1" smtClean="0"/>
              <a:t>проявить</a:t>
            </a:r>
            <a:r>
              <a:rPr lang="en-US" sz="2800" dirty="0" smtClean="0"/>
              <a:t> </a:t>
            </a:r>
            <a:r>
              <a:rPr lang="en-US" sz="2800" dirty="0" err="1" smtClean="0"/>
              <a:t>себя</a:t>
            </a:r>
            <a:r>
              <a:rPr lang="en-US" sz="2800" dirty="0" smtClean="0"/>
              <a:t> </a:t>
            </a:r>
            <a:r>
              <a:rPr lang="en-US" sz="2800" dirty="0" err="1" smtClean="0"/>
              <a:t>как</a:t>
            </a:r>
            <a:r>
              <a:rPr lang="en-US" sz="2800" dirty="0" smtClean="0"/>
              <a:t> </a:t>
            </a:r>
            <a:r>
              <a:rPr lang="en-US" sz="2800" dirty="0" err="1" smtClean="0"/>
              <a:t>индивидуальность</a:t>
            </a:r>
            <a:endParaRPr lang="ru-RU" sz="2800" dirty="0" smtClean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2253344"/>
            <a:ext cx="1705139" cy="323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476" y="657226"/>
            <a:ext cx="978217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8000" b="1" dirty="0" smtClean="0"/>
              <a:t>Благодарю за внимание!</a:t>
            </a:r>
            <a:endParaRPr lang="ru-RU" sz="8000" dirty="0" smtClean="0"/>
          </a:p>
        </p:txBody>
      </p:sp>
      <p:pic>
        <p:nvPicPr>
          <p:cNvPr id="3" name="Picture 3" descr="C:\Users\Public\Pictures\Sample Pictures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1" y="3643314"/>
            <a:ext cx="4762500" cy="290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6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48" y="731520"/>
            <a:ext cx="8790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Есть ли смысл выделять именно поколение </a:t>
            </a:r>
            <a:r>
              <a:rPr lang="en-US" sz="4000" dirty="0" smtClean="0"/>
              <a:t>Z</a:t>
            </a:r>
            <a:r>
              <a:rPr lang="ru-RU" sz="4000" dirty="0" smtClean="0"/>
              <a:t>, то есть детей, родившихся в цифровую эпоху (после 2000 г.)? </a:t>
            </a:r>
          </a:p>
          <a:p>
            <a:pPr algn="just"/>
            <a:r>
              <a:rPr lang="ru-RU" sz="3200" dirty="0" err="1" smtClean="0"/>
              <a:t>Межпоколенческий</a:t>
            </a:r>
            <a:r>
              <a:rPr lang="ru-RU" sz="3200" dirty="0" smtClean="0"/>
              <a:t> конфликт – не новость, чем уж это поколение так  отличается от предыдущих, и стоит ли для них подбирать и разрабатывать какой-то особый инструментарий?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0050-02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99" y="696686"/>
            <a:ext cx="3895044" cy="4680857"/>
          </a:xfrm>
          <a:prstGeom prst="rect">
            <a:avLst/>
          </a:prstGeom>
          <a:noFill/>
        </p:spPr>
      </p:pic>
      <p:pic>
        <p:nvPicPr>
          <p:cNvPr id="1027" name="Picture 3" descr="C:\Users\User\Pictures\272834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5224" y="664029"/>
            <a:ext cx="3798661" cy="4757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Что объединяет Ф. Энгельса и Л.С. </a:t>
            </a:r>
            <a:r>
              <a:rPr lang="ru-RU" dirty="0" err="1" smtClean="0"/>
              <a:t>Выготского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1286" y="1986418"/>
            <a:ext cx="6814457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Ф. Энгельс – теория общественного развития, утверждающая, что человечество развивалось в направлении совершенствования орудий труда</a:t>
            </a:r>
          </a:p>
          <a:p>
            <a:r>
              <a:rPr lang="ru-RU" sz="2400" dirty="0" smtClean="0"/>
              <a:t>Л.С. </a:t>
            </a:r>
            <a:r>
              <a:rPr lang="ru-RU" sz="2400" dirty="0" err="1" smtClean="0"/>
              <a:t>Выготский</a:t>
            </a:r>
            <a:r>
              <a:rPr lang="ru-RU" sz="2400" dirty="0" smtClean="0"/>
              <a:t> – </a:t>
            </a:r>
            <a:r>
              <a:rPr lang="ru-RU" sz="2400" dirty="0" err="1" smtClean="0"/>
              <a:t>культурноисторическая</a:t>
            </a:r>
            <a:r>
              <a:rPr lang="ru-RU" sz="2400" dirty="0" smtClean="0"/>
              <a:t> теория развития высших психических функций человека в зависимости от смены орудий труда</a:t>
            </a:r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2253344"/>
            <a:ext cx="3026229" cy="3233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Орудия труда поколения </a:t>
            </a:r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1286" y="1986418"/>
            <a:ext cx="6814457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Каменные орудия труда     Деревянные орудия труда    Механизированные орудия труда    Орудия труда поколения </a:t>
            </a:r>
            <a:r>
              <a:rPr lang="en-US" sz="2400" dirty="0" smtClean="0"/>
              <a:t>Z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6" y="2688770"/>
            <a:ext cx="2618658" cy="2797631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7130144" y="1959427"/>
            <a:ext cx="228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573486" y="2416628"/>
            <a:ext cx="2721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293429" y="3069771"/>
            <a:ext cx="2721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Pictures\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5515" y="3563868"/>
            <a:ext cx="3614056" cy="2151131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4517572" y="2743200"/>
            <a:ext cx="2721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/>
              <a:t> Поколение </a:t>
            </a:r>
            <a:r>
              <a:rPr lang="ru-RU" sz="3800" b="1" smtClean="0"/>
              <a:t>Z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600200"/>
            <a:ext cx="6542617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smtClean="0"/>
          </a:p>
        </p:txBody>
      </p:sp>
      <p:pic>
        <p:nvPicPr>
          <p:cNvPr id="56324" name="Picture 5" descr="C:\Users\User\Pictures\og_og_1486638845240646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12409"/>
            <a:ext cx="922020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поколения </a:t>
            </a:r>
            <a:r>
              <a:rPr lang="en-US" dirty="0" smtClean="0"/>
              <a:t>Z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Социологическое исследование Сбербанка и </a:t>
            </a:r>
            <a:r>
              <a:rPr lang="en-US" sz="2700" dirty="0" err="1" smtClean="0"/>
              <a:t>Validata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1286" y="1986418"/>
            <a:ext cx="6814457" cy="3880773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   1. Особенности обработки информации у поколения </a:t>
            </a:r>
            <a:r>
              <a:rPr lang="en-US" sz="2800" b="1" dirty="0" smtClean="0"/>
              <a:t>Z</a:t>
            </a:r>
            <a:endParaRPr lang="ru-RU" sz="2800" dirty="0" smtClean="0"/>
          </a:p>
          <a:p>
            <a:r>
              <a:rPr lang="ru-RU" sz="2800" dirty="0" smtClean="0"/>
              <a:t>Факт 1. Родились с кнопкой на пальце </a:t>
            </a:r>
          </a:p>
          <a:p>
            <a:r>
              <a:rPr lang="ru-RU" sz="2800" dirty="0" smtClean="0"/>
              <a:t>Факт 2. Воспринимают краткую и наглядную информацию</a:t>
            </a:r>
          </a:p>
          <a:p>
            <a:r>
              <a:rPr lang="ru-RU" sz="2800" dirty="0" smtClean="0"/>
              <a:t>Факт 3. Нет долгосрочных трендов</a:t>
            </a:r>
            <a:endParaRPr lang="ru-RU" sz="2800" dirty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2253344"/>
            <a:ext cx="3026229" cy="3233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поколения </a:t>
            </a:r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7312" y="1316736"/>
            <a:ext cx="7148431" cy="5230368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b="1" dirty="0" smtClean="0"/>
              <a:t>2. Что особенного у поколения Z в отношениях  с родителями</a:t>
            </a:r>
            <a:endParaRPr lang="ru-RU" sz="2800" dirty="0" smtClean="0"/>
          </a:p>
          <a:p>
            <a:r>
              <a:rPr lang="ru-RU" sz="2800" dirty="0" smtClean="0"/>
              <a:t>Факт 4. Конфликт поколений смазан</a:t>
            </a:r>
          </a:p>
          <a:p>
            <a:r>
              <a:rPr lang="ru-RU" sz="2800" dirty="0" smtClean="0"/>
              <a:t>Факт 5. Взрослые – не безусловный авторитет</a:t>
            </a:r>
          </a:p>
          <a:p>
            <a:r>
              <a:rPr lang="ru-RU" sz="2800" dirty="0" smtClean="0"/>
              <a:t>Факт 6. </a:t>
            </a:r>
            <a:r>
              <a:rPr lang="ru-RU" sz="2800" dirty="0" err="1" smtClean="0"/>
              <a:t>Центениалов</a:t>
            </a:r>
            <a:r>
              <a:rPr lang="ru-RU" sz="2800" dirty="0" smtClean="0"/>
              <a:t> </a:t>
            </a:r>
            <a:r>
              <a:rPr lang="ru-RU" sz="2800" dirty="0" err="1" smtClean="0"/>
              <a:t>гиперопекают</a:t>
            </a:r>
            <a:endParaRPr lang="ru-RU" sz="2800" dirty="0" smtClean="0"/>
          </a:p>
        </p:txBody>
      </p:sp>
      <p:pic>
        <p:nvPicPr>
          <p:cNvPr id="4" name="Picture 2" descr="C:\Users\User\Pictures\prinyatie-resheniy-ob-investirovan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2253344"/>
            <a:ext cx="3026229" cy="3233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4088</TotalTime>
  <Words>1061</Words>
  <Application>Microsoft Office PowerPoint</Application>
  <PresentationFormat>Произвольный</PresentationFormat>
  <Paragraphs>116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Современный ребенок –  какой он? </vt:lpstr>
      <vt:lpstr>Слайд 2</vt:lpstr>
      <vt:lpstr>Слайд 3</vt:lpstr>
      <vt:lpstr>Слайд 4</vt:lpstr>
      <vt:lpstr>Что объединяет Ф. Энгельса и Л.С. Выготского?</vt:lpstr>
      <vt:lpstr>Орудия труда поколения Z</vt:lpstr>
      <vt:lpstr> Поколение Z</vt:lpstr>
      <vt:lpstr>Особенности поколения Z Социологическое исследование Сбербанка и Validata</vt:lpstr>
      <vt:lpstr>Особенности поколения Z</vt:lpstr>
      <vt:lpstr>Особенности поколения Z</vt:lpstr>
      <vt:lpstr>Особенности поколения Z</vt:lpstr>
      <vt:lpstr>Особенности поколения Z</vt:lpstr>
      <vt:lpstr>Особенности поколения Z</vt:lpstr>
      <vt:lpstr>СИСТЕМА 4К — основные универсальные (ключевые) компетенции, необходимые для обучения в современном мире </vt:lpstr>
      <vt:lpstr>Слайд 15</vt:lpstr>
      <vt:lpstr>Что изменил веб-серфинг?</vt:lpstr>
      <vt:lpstr>Что изменил веб-серфинг?</vt:lpstr>
      <vt:lpstr>Что изменил веб-серфинг? </vt:lpstr>
      <vt:lpstr>Что изменил веб-серфинг? </vt:lpstr>
      <vt:lpstr>Что изменил веб-серфинг?</vt:lpstr>
      <vt:lpstr>Что изменил веб-серфинг? </vt:lpstr>
      <vt:lpstr>Что изменил веб-серфинг? </vt:lpstr>
      <vt:lpstr>Слайд 23</vt:lpstr>
      <vt:lpstr>Саморазвитие - не блажь!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Dell</cp:lastModifiedBy>
  <cp:revision>277</cp:revision>
  <dcterms:created xsi:type="dcterms:W3CDTF">2015-09-03T10:39:15Z</dcterms:created>
  <dcterms:modified xsi:type="dcterms:W3CDTF">2020-03-25T12:11:03Z</dcterms:modified>
</cp:coreProperties>
</file>