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74" r:id="rId4"/>
    <p:sldId id="257" r:id="rId5"/>
    <p:sldId id="275" r:id="rId6"/>
    <p:sldId id="261" r:id="rId7"/>
    <p:sldId id="260" r:id="rId8"/>
    <p:sldId id="273" r:id="rId9"/>
    <p:sldId id="272" r:id="rId10"/>
    <p:sldId id="265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99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C3A5B-6B98-41C2-9CF4-7612FDCA765E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A6FE5-B319-41DD-823F-8E30515254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28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A6FE5-B319-41DD-823F-8E305152541A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683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Tekhnicheskoe%20zadanie.%20Upravlencheskii%20instrument.docx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0968" y="3068960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500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(совещание с руководителями муниципальных органов управления образования) 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41" y="404664"/>
            <a:ext cx="108012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68"/>
            <a:ext cx="792088" cy="112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99792" y="504269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ЯО «Институт развития образования»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494116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Соколова И.Ю., региональный координатор проекта 500+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6237312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сентября 2021 </a:t>
            </a:r>
          </a:p>
        </p:txBody>
      </p:sp>
    </p:spTree>
    <p:extLst>
      <p:ext uri="{BB962C8B-B14F-4D97-AF65-F5344CB8AC3E}">
        <p14:creationId xmlns:p14="http://schemas.microsoft.com/office/powerpoint/2010/main" val="285086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97485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2132856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представления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управленческого инструмента 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работы со школами проекта 500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(кейс) в соответствии 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с техническим заданием.</a:t>
            </a:r>
            <a:endParaRPr lang="ru-RU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предоставления в департамент– 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сентября 2021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5815" y="752202"/>
            <a:ext cx="53360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Трансляция управленческого опыта муниципального уровня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679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8868"/>
            <a:ext cx="1977709" cy="1129147"/>
            <a:chOff x="539552" y="48868"/>
            <a:chExt cx="1977709" cy="1129147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48868"/>
              <a:ext cx="792088" cy="1129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7141" y="404664"/>
              <a:ext cx="1080120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755576" y="1844824"/>
            <a:ext cx="80288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Доработка материалов школами 1 этапа в ИС МЭДК – до 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30.09.2021.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описания управленческого опыта в департамент образования (кейсы) – </a:t>
            </a:r>
            <a:r>
              <a:rPr lang="ru-RU" sz="2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25.09.2021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анкетировании участников проекта – с 20.09.2021-01.10.2021.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аналитических материалов школами  2 этапа в ИС МЭДК – до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14.10.2021.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мероприятий региональной дорожной карты (представление опыта участниками проекта)– до 15.12.2021.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915816" y="548680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Отчетные даты 3-его рейтинга вовлеченности регионов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31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9552" y="48868"/>
            <a:ext cx="1977709" cy="1129147"/>
            <a:chOff x="539552" y="48868"/>
            <a:chExt cx="1977709" cy="1129147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48868"/>
              <a:ext cx="792088" cy="1129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7141" y="404664"/>
              <a:ext cx="1080120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2483547" y="659413"/>
            <a:ext cx="511256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</a:t>
            </a:r>
          </a:p>
          <a:p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Ярославль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Угличский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МР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Ростовский МР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Гаврилов-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Ямский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МР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Борисоглебский МР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5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48286" y="200130"/>
            <a:ext cx="1977709" cy="1129147"/>
            <a:chOff x="539552" y="48868"/>
            <a:chExt cx="1977709" cy="1129147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48868"/>
              <a:ext cx="792088" cy="1129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7141" y="404664"/>
              <a:ext cx="1080120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Прямоугольник 5"/>
          <p:cNvSpPr/>
          <p:nvPr/>
        </p:nvSpPr>
        <p:spPr>
          <a:xfrm>
            <a:off x="971600" y="2434257"/>
            <a:ext cx="79036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2-ого рейтинга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вовлеченности регионов в проект 500+</a:t>
            </a:r>
          </a:p>
          <a:p>
            <a:pPr lvl="0"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мая 2021г. - 30 июня 2021г.)</a:t>
            </a:r>
            <a:endParaRPr lang="ru-RU" sz="2800" b="1" dirty="0">
              <a:solidFill>
                <a:prstClr val="black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58" r="16413" b="6465"/>
          <a:stretch/>
        </p:blipFill>
        <p:spPr bwMode="auto">
          <a:xfrm>
            <a:off x="4283968" y="1829291"/>
            <a:ext cx="857145" cy="604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102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68"/>
            <a:ext cx="792088" cy="112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41" y="404664"/>
            <a:ext cx="108012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6" t="30860" r="4187" b="15541"/>
          <a:stretch/>
        </p:blipFill>
        <p:spPr bwMode="auto">
          <a:xfrm>
            <a:off x="0" y="1268760"/>
            <a:ext cx="9075879" cy="427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6" name="Стрелка вниз 8205"/>
          <p:cNvSpPr/>
          <p:nvPr/>
        </p:nvSpPr>
        <p:spPr>
          <a:xfrm flipH="1">
            <a:off x="3904497" y="1772600"/>
            <a:ext cx="45719" cy="720080"/>
          </a:xfrm>
          <a:prstGeom prst="downArrow">
            <a:avLst/>
          </a:prstGeom>
          <a:solidFill>
            <a:srgbClr val="00206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7298345" y="5686585"/>
            <a:ext cx="472065" cy="914400"/>
            <a:chOff x="8182256" y="2492896"/>
            <a:chExt cx="606416" cy="13716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8187456" y="2492896"/>
              <a:ext cx="601216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187456" y="2950096"/>
              <a:ext cx="601216" cy="457200"/>
            </a:xfrm>
            <a:prstGeom prst="rec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182256" y="3407296"/>
              <a:ext cx="606415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Выноска 1 (граница и черта) 10"/>
          <p:cNvSpPr/>
          <p:nvPr/>
        </p:nvSpPr>
        <p:spPr>
          <a:xfrm>
            <a:off x="7956376" y="5697988"/>
            <a:ext cx="1066916" cy="445797"/>
          </a:xfrm>
          <a:prstGeom prst="accentBorderCallout1">
            <a:avLst>
              <a:gd name="adj1" fmla="val 18750"/>
              <a:gd name="adj2" fmla="val -8333"/>
              <a:gd name="adj3" fmla="val 87125"/>
              <a:gd name="adj4" fmla="val -1712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9194" y="360819"/>
            <a:ext cx="6091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2-ого рейтинга вовлеченности регионов в проект 500+</a:t>
            </a:r>
          </a:p>
          <a:p>
            <a:pPr lvl="0"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мая 2021г. - 30 июня 2021г.)</a:t>
            </a:r>
            <a:endParaRPr lang="ru-RU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45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9552" y="48868"/>
            <a:ext cx="1977709" cy="1129147"/>
            <a:chOff x="539552" y="48868"/>
            <a:chExt cx="1977709" cy="1129147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48868"/>
              <a:ext cx="792088" cy="1129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7141" y="404664"/>
              <a:ext cx="1080120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423008" y="1700808"/>
            <a:ext cx="8598514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размещенных школами концептуальных документов – </a:t>
            </a: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из 6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представленных школами подтверждающих документов 1 этапа </a:t>
            </a:r>
            <a:br>
              <a:rPr lang="ru-RU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из 7</a:t>
            </a:r>
            <a:r>
              <a:rPr lang="ru-RU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плану-графику ведения ИС 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МЭДК – </a:t>
            </a: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из 1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мероприятий 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региональной дорожной карты – </a:t>
            </a: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из 2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полноты условий для работы куратора 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  - 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6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охвата участников проекта проводимыми 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опросами – </a:t>
            </a: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из 1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 и трансляция регионального успешного опыта работы в рамках 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– </a:t>
            </a: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из 1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/>
          </a:p>
        </p:txBody>
      </p:sp>
      <p:grpSp>
        <p:nvGrpSpPr>
          <p:cNvPr id="9" name="Группа 8"/>
          <p:cNvGrpSpPr/>
          <p:nvPr/>
        </p:nvGrpSpPr>
        <p:grpSpPr>
          <a:xfrm>
            <a:off x="7956376" y="5373216"/>
            <a:ext cx="606416" cy="1371600"/>
            <a:chOff x="8182256" y="2492896"/>
            <a:chExt cx="606416" cy="1371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8187456" y="2492896"/>
              <a:ext cx="601216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8187456" y="2950096"/>
              <a:ext cx="601216" cy="457200"/>
            </a:xfrm>
            <a:prstGeom prst="rec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182256" y="3407296"/>
              <a:ext cx="606415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846528" y="553201"/>
            <a:ext cx="5716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 области в 2-ом рейтинге вовлеченности регионов в проект 500+ 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3568" y="1353210"/>
            <a:ext cx="540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269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1" t="16166" r="11555" b="5052"/>
          <a:stretch/>
        </p:blipFill>
        <p:spPr bwMode="auto">
          <a:xfrm>
            <a:off x="1142186" y="952445"/>
            <a:ext cx="7573053" cy="582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31840" y="598502"/>
            <a:ext cx="4539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/>
              </a:rPr>
              <a:t>Экспертиза ФИОКО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</a:rPr>
              <a:t>подтверждающих 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</a:rPr>
              <a:t>документов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68"/>
            <a:ext cx="792088" cy="112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41" y="404664"/>
            <a:ext cx="108012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1450075" y="2420888"/>
            <a:ext cx="389254" cy="3554684"/>
            <a:chOff x="1450075" y="2420888"/>
            <a:chExt cx="389254" cy="3554684"/>
          </a:xfrm>
        </p:grpSpPr>
        <p:sp>
          <p:nvSpPr>
            <p:cNvPr id="4" name="Стрелка вправо 3"/>
            <p:cNvSpPr/>
            <p:nvPr/>
          </p:nvSpPr>
          <p:spPr>
            <a:xfrm>
              <a:off x="1450075" y="5157192"/>
              <a:ext cx="360040" cy="242316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1450075" y="5733256"/>
              <a:ext cx="360040" cy="242316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1453968" y="2420888"/>
              <a:ext cx="360040" cy="242316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1453968" y="2924944"/>
              <a:ext cx="360040" cy="242316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1453968" y="3356992"/>
              <a:ext cx="360040" cy="242316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1479289" y="4077072"/>
              <a:ext cx="360040" cy="242316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987824" y="1844824"/>
            <a:ext cx="1478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184482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41117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3.wikia.nocookie.net/__cb20090816000701/dofus/es/images/1/1c/Admirac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84" y="5392622"/>
            <a:ext cx="1730752" cy="138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41" y="404664"/>
            <a:ext cx="108012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68"/>
            <a:ext cx="792088" cy="112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ятиугольник 5"/>
          <p:cNvSpPr/>
          <p:nvPr/>
        </p:nvSpPr>
        <p:spPr>
          <a:xfrm>
            <a:off x="251520" y="1860849"/>
            <a:ext cx="2448272" cy="1424135"/>
          </a:xfrm>
          <a:prstGeom prst="homePlate">
            <a:avLst/>
          </a:prstGeom>
          <a:noFill/>
          <a:ln>
            <a:solidFill>
              <a:srgbClr val="C00000"/>
            </a:solidFill>
          </a:ln>
          <a:effectLst>
            <a:glow rad="101600">
              <a:schemeClr val="accent1">
                <a:alpha val="40000"/>
              </a:schemeClr>
            </a:glow>
          </a:effectLst>
          <a:scene3d>
            <a:camera prst="orthographicFront">
              <a:rot lat="0" lon="20999997" rev="0"/>
            </a:camera>
            <a:lightRig rig="glow" dir="t"/>
          </a:scene3d>
          <a:sp3d contourW="19050"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Позиция дорожной карты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843807" y="1843985"/>
            <a:ext cx="5114094" cy="1296983"/>
          </a:xfrm>
          <a:custGeom>
            <a:avLst/>
            <a:gdLst>
              <a:gd name="connsiteX0" fmla="*/ 0 w 5760640"/>
              <a:gd name="connsiteY0" fmla="*/ 0 h 1296983"/>
              <a:gd name="connsiteX1" fmla="*/ 5112149 w 5760640"/>
              <a:gd name="connsiteY1" fmla="*/ 0 h 1296983"/>
              <a:gd name="connsiteX2" fmla="*/ 5760640 w 5760640"/>
              <a:gd name="connsiteY2" fmla="*/ 648492 h 1296983"/>
              <a:gd name="connsiteX3" fmla="*/ 5112149 w 5760640"/>
              <a:gd name="connsiteY3" fmla="*/ 1296983 h 1296983"/>
              <a:gd name="connsiteX4" fmla="*/ 0 w 5760640"/>
              <a:gd name="connsiteY4" fmla="*/ 1296983 h 1296983"/>
              <a:gd name="connsiteX5" fmla="*/ 0 w 5760640"/>
              <a:gd name="connsiteY5" fmla="*/ 0 h 1296983"/>
              <a:gd name="connsiteX0" fmla="*/ 0 w 5132567"/>
              <a:gd name="connsiteY0" fmla="*/ 0 h 1296983"/>
              <a:gd name="connsiteX1" fmla="*/ 5112149 w 5132567"/>
              <a:gd name="connsiteY1" fmla="*/ 0 h 1296983"/>
              <a:gd name="connsiteX2" fmla="*/ 5132567 w 5132567"/>
              <a:gd name="connsiteY2" fmla="*/ 611547 h 1296983"/>
              <a:gd name="connsiteX3" fmla="*/ 5112149 w 5132567"/>
              <a:gd name="connsiteY3" fmla="*/ 1296983 h 1296983"/>
              <a:gd name="connsiteX4" fmla="*/ 0 w 5132567"/>
              <a:gd name="connsiteY4" fmla="*/ 1296983 h 1296983"/>
              <a:gd name="connsiteX5" fmla="*/ 0 w 5132567"/>
              <a:gd name="connsiteY5" fmla="*/ 0 h 1296983"/>
              <a:gd name="connsiteX0" fmla="*/ 0 w 5114094"/>
              <a:gd name="connsiteY0" fmla="*/ 0 h 1296983"/>
              <a:gd name="connsiteX1" fmla="*/ 5112149 w 5114094"/>
              <a:gd name="connsiteY1" fmla="*/ 0 h 1296983"/>
              <a:gd name="connsiteX2" fmla="*/ 5114094 w 5114094"/>
              <a:gd name="connsiteY2" fmla="*/ 602310 h 1296983"/>
              <a:gd name="connsiteX3" fmla="*/ 5112149 w 5114094"/>
              <a:gd name="connsiteY3" fmla="*/ 1296983 h 1296983"/>
              <a:gd name="connsiteX4" fmla="*/ 0 w 5114094"/>
              <a:gd name="connsiteY4" fmla="*/ 1296983 h 1296983"/>
              <a:gd name="connsiteX5" fmla="*/ 0 w 5114094"/>
              <a:gd name="connsiteY5" fmla="*/ 0 h 129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4094" h="1296983">
                <a:moveTo>
                  <a:pt x="0" y="0"/>
                </a:moveTo>
                <a:lnTo>
                  <a:pt x="5112149" y="0"/>
                </a:lnTo>
                <a:cubicBezTo>
                  <a:pt x="5112797" y="200770"/>
                  <a:pt x="5113446" y="401540"/>
                  <a:pt x="5114094" y="602310"/>
                </a:cubicBezTo>
                <a:cubicBezTo>
                  <a:pt x="5113446" y="833868"/>
                  <a:pt x="5112797" y="1065425"/>
                  <a:pt x="5112149" y="1296983"/>
                </a:cubicBezTo>
                <a:lnTo>
                  <a:pt x="0" y="1296983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  <a:effectLst>
            <a:glow rad="76200">
              <a:schemeClr val="accent1">
                <a:alpha val="9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Мероприятие/я по данной позиции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 rot="16200000">
            <a:off x="4272950" y="1502368"/>
            <a:ext cx="1999209" cy="5454456"/>
          </a:xfrm>
          <a:custGeom>
            <a:avLst/>
            <a:gdLst>
              <a:gd name="connsiteX0" fmla="*/ 0 w 2834903"/>
              <a:gd name="connsiteY0" fmla="*/ 0 h 5454456"/>
              <a:gd name="connsiteX1" fmla="*/ 1417452 w 2834903"/>
              <a:gd name="connsiteY1" fmla="*/ 0 h 5454456"/>
              <a:gd name="connsiteX2" fmla="*/ 2834903 w 2834903"/>
              <a:gd name="connsiteY2" fmla="*/ 2727228 h 5454456"/>
              <a:gd name="connsiteX3" fmla="*/ 1417452 w 2834903"/>
              <a:gd name="connsiteY3" fmla="*/ 5454456 h 5454456"/>
              <a:gd name="connsiteX4" fmla="*/ 0 w 2834903"/>
              <a:gd name="connsiteY4" fmla="*/ 5454456 h 5454456"/>
              <a:gd name="connsiteX5" fmla="*/ 0 w 2834903"/>
              <a:gd name="connsiteY5" fmla="*/ 0 h 5454456"/>
              <a:gd name="connsiteX0" fmla="*/ 0 w 2304322"/>
              <a:gd name="connsiteY0" fmla="*/ 0 h 5454456"/>
              <a:gd name="connsiteX1" fmla="*/ 1417452 w 2304322"/>
              <a:gd name="connsiteY1" fmla="*/ 0 h 5454456"/>
              <a:gd name="connsiteX2" fmla="*/ 2304322 w 2304322"/>
              <a:gd name="connsiteY2" fmla="*/ 2704653 h 5454456"/>
              <a:gd name="connsiteX3" fmla="*/ 1417452 w 2304322"/>
              <a:gd name="connsiteY3" fmla="*/ 5454456 h 5454456"/>
              <a:gd name="connsiteX4" fmla="*/ 0 w 2304322"/>
              <a:gd name="connsiteY4" fmla="*/ 5454456 h 5454456"/>
              <a:gd name="connsiteX5" fmla="*/ 0 w 2304322"/>
              <a:gd name="connsiteY5" fmla="*/ 0 h 5454456"/>
              <a:gd name="connsiteX0" fmla="*/ 0 w 2111625"/>
              <a:gd name="connsiteY0" fmla="*/ 0 h 5454456"/>
              <a:gd name="connsiteX1" fmla="*/ 1417452 w 2111625"/>
              <a:gd name="connsiteY1" fmla="*/ 0 h 5454456"/>
              <a:gd name="connsiteX2" fmla="*/ 2111625 w 2111625"/>
              <a:gd name="connsiteY2" fmla="*/ 2715942 h 5454456"/>
              <a:gd name="connsiteX3" fmla="*/ 1417452 w 2111625"/>
              <a:gd name="connsiteY3" fmla="*/ 5454456 h 5454456"/>
              <a:gd name="connsiteX4" fmla="*/ 0 w 2111625"/>
              <a:gd name="connsiteY4" fmla="*/ 5454456 h 5454456"/>
              <a:gd name="connsiteX5" fmla="*/ 0 w 2111625"/>
              <a:gd name="connsiteY5" fmla="*/ 0 h 545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1625" h="5454456">
                <a:moveTo>
                  <a:pt x="0" y="0"/>
                </a:moveTo>
                <a:lnTo>
                  <a:pt x="1417452" y="0"/>
                </a:lnTo>
                <a:lnTo>
                  <a:pt x="2111625" y="2715942"/>
                </a:lnTo>
                <a:lnTo>
                  <a:pt x="1417452" y="5454456"/>
                </a:lnTo>
                <a:lnTo>
                  <a:pt x="0" y="5454456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  <a:effectLst>
            <a:glow rad="76200">
              <a:schemeClr val="accent1">
                <a:alpha val="78000"/>
              </a:schemeClr>
            </a:glow>
            <a:innerShdw blurRad="63500" dir="18900000">
              <a:prstClr val="black">
                <a:alpha val="50000"/>
              </a:prstClr>
            </a:innerShdw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 extrusionH="12700" contourW="6350"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Подтверждение проведения: </a:t>
            </a:r>
            <a:r>
              <a:rPr lang="ru-RU" sz="2000" b="1" dirty="0" smtClean="0">
                <a:solidFill>
                  <a:srgbClr val="002060"/>
                </a:solidFill>
              </a:rPr>
              <a:t>приказы, протоколы, договоры, акты выполненных работ, отчетные фото, сценарии …! 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7704" y="279115"/>
            <a:ext cx="509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подготовки школами подтверждающих документов 1 и 2 этапов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9853" y="5761757"/>
            <a:ext cx="655272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Логика сопровождения школ-участников проекта: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– региональный – муниципальный уровни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176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48286" y="200130"/>
            <a:ext cx="1977709" cy="1129147"/>
            <a:chOff x="539552" y="48868"/>
            <a:chExt cx="1977709" cy="1129147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48868"/>
              <a:ext cx="792088" cy="1129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7141" y="404664"/>
              <a:ext cx="1080120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Прямоугольник 5"/>
          <p:cNvSpPr/>
          <p:nvPr/>
        </p:nvSpPr>
        <p:spPr>
          <a:xfrm>
            <a:off x="1763688" y="2434257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-ий рейтинг вовлеченности регионов в проект 500+</a:t>
            </a:r>
          </a:p>
          <a:p>
            <a:pPr lvl="0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сентября 2021г. - 14 октября 2021г.)</a:t>
            </a:r>
            <a:endParaRPr lang="ru-RU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63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9552" y="48868"/>
            <a:ext cx="1977709" cy="1129147"/>
            <a:chOff x="539552" y="48868"/>
            <a:chExt cx="1977709" cy="1129147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48868"/>
              <a:ext cx="792088" cy="1129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7141" y="404664"/>
              <a:ext cx="1080120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423008" y="1556792"/>
            <a:ext cx="8598514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представленных школами подтверждающих документов 2 этапа;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плану-графику ведения ИС 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МЭДК;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координаторов и кураторов в ИС МЭДК;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анкетирование;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Трансляция управленческого опыта муниципального уровня;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трансляция регионального успешного опыта работы в рамках </a:t>
            </a: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сопровождения проекта;</a:t>
            </a:r>
            <a:endParaRPr lang="ru-RU" dirty="0" smtClean="0"/>
          </a:p>
        </p:txBody>
      </p:sp>
      <p:grpSp>
        <p:nvGrpSpPr>
          <p:cNvPr id="9" name="Группа 8"/>
          <p:cNvGrpSpPr/>
          <p:nvPr/>
        </p:nvGrpSpPr>
        <p:grpSpPr>
          <a:xfrm>
            <a:off x="6932890" y="5301208"/>
            <a:ext cx="606416" cy="1371600"/>
            <a:chOff x="8182256" y="2492896"/>
            <a:chExt cx="606416" cy="13716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8187456" y="2492896"/>
              <a:ext cx="601216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8187456" y="2950096"/>
              <a:ext cx="601216" cy="457200"/>
            </a:xfrm>
            <a:prstGeom prst="rec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182256" y="3407296"/>
              <a:ext cx="606415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517261" y="862184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3-ого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рейтинга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вовлеченности</a:t>
            </a:r>
            <a:endParaRPr lang="ru-RU" sz="2400" b="1" dirty="0"/>
          </a:p>
        </p:txBody>
      </p:sp>
      <p:sp>
        <p:nvSpPr>
          <p:cNvPr id="11" name="Выноска 1 (граница и черта) 10"/>
          <p:cNvSpPr/>
          <p:nvPr/>
        </p:nvSpPr>
        <p:spPr>
          <a:xfrm>
            <a:off x="7954606" y="5541211"/>
            <a:ext cx="1066916" cy="445797"/>
          </a:xfrm>
          <a:prstGeom prst="accentBorderCallout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8979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350</Words>
  <Application>Microsoft Office PowerPoint</Application>
  <PresentationFormat>Экран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Соколова Ирина  Юрьевна</dc:creator>
  <cp:lastModifiedBy>Соколова Ирина  Юрьевна</cp:lastModifiedBy>
  <cp:revision>40</cp:revision>
  <dcterms:created xsi:type="dcterms:W3CDTF">2021-08-30T06:33:39Z</dcterms:created>
  <dcterms:modified xsi:type="dcterms:W3CDTF">2021-09-16T14:19:40Z</dcterms:modified>
</cp:coreProperties>
</file>