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61" r:id="rId4"/>
    <p:sldId id="259" r:id="rId5"/>
    <p:sldId id="262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21" autoAdjust="0"/>
  </p:normalViewPr>
  <p:slideViewPr>
    <p:cSldViewPr>
      <p:cViewPr>
        <p:scale>
          <a:sx n="75" d="100"/>
          <a:sy n="75" d="100"/>
        </p:scale>
        <p:origin x="-26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D072-F7BC-4C8C-B856-72D63DA1250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B3231-46AA-4695-9BFD-87CDD219AF89}">
      <dgm:prSet phldrT="[Текст]"/>
      <dgm:spPr/>
      <dgm:t>
        <a:bodyPr/>
        <a:lstStyle/>
        <a:p>
          <a:r>
            <a:rPr lang="ru-RU" dirty="0" smtClean="0"/>
            <a:t>Планы</a:t>
          </a:r>
          <a:endParaRPr lang="ru-RU" dirty="0"/>
        </a:p>
      </dgm:t>
    </dgm:pt>
    <dgm:pt modelId="{85A88CB7-6E13-479C-AC37-61B60AADB6AD}" type="parTrans" cxnId="{62ED422B-41EB-436A-8D75-8673EB3FA0BC}">
      <dgm:prSet/>
      <dgm:spPr/>
      <dgm:t>
        <a:bodyPr/>
        <a:lstStyle/>
        <a:p>
          <a:endParaRPr lang="ru-RU"/>
        </a:p>
      </dgm:t>
    </dgm:pt>
    <dgm:pt modelId="{6DFBCDF2-00BF-4179-829B-DCB360AE0AF6}" type="sibTrans" cxnId="{62ED422B-41EB-436A-8D75-8673EB3FA0BC}">
      <dgm:prSet/>
      <dgm:spPr/>
      <dgm:t>
        <a:bodyPr/>
        <a:lstStyle/>
        <a:p>
          <a:endParaRPr lang="ru-RU"/>
        </a:p>
      </dgm:t>
    </dgm:pt>
    <dgm:pt modelId="{AD3A3389-E6CB-436D-8C9B-F30243E5FE90}">
      <dgm:prSet phldrT="[Текст]"/>
      <dgm:spPr/>
      <dgm:t>
        <a:bodyPr/>
        <a:lstStyle/>
        <a:p>
          <a:pPr marL="0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Деятельность межшкольной рабочей группы</a:t>
          </a:r>
          <a:endParaRPr lang="ru-RU" dirty="0"/>
        </a:p>
      </dgm:t>
    </dgm:pt>
    <dgm:pt modelId="{F624CCC2-F39E-4CAB-AFF0-AFD1DA465CBA}" type="parTrans" cxnId="{C249111A-2569-4ADB-A9DA-541668454107}">
      <dgm:prSet/>
      <dgm:spPr/>
      <dgm:t>
        <a:bodyPr/>
        <a:lstStyle/>
        <a:p>
          <a:endParaRPr lang="ru-RU"/>
        </a:p>
      </dgm:t>
    </dgm:pt>
    <dgm:pt modelId="{80BEBAE7-AC50-4B42-B385-E05CDDAA36CA}" type="sibTrans" cxnId="{C249111A-2569-4ADB-A9DA-541668454107}">
      <dgm:prSet/>
      <dgm:spPr/>
      <dgm:t>
        <a:bodyPr/>
        <a:lstStyle/>
        <a:p>
          <a:endParaRPr lang="ru-RU"/>
        </a:p>
      </dgm:t>
    </dgm:pt>
    <dgm:pt modelId="{C11CB039-1E1B-4D74-805A-0199BCB3C29B}">
      <dgm:prSet phldrT="[Текст]"/>
      <dgm:spPr/>
      <dgm:t>
        <a:bodyPr/>
        <a:lstStyle/>
        <a:p>
          <a:pPr marL="285750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3F157040-8158-4C47-ADD1-8AEA85F412FA}" type="parTrans" cxnId="{9DF27E04-C6B7-42D4-BE7B-53A222FA5C73}">
      <dgm:prSet/>
      <dgm:spPr/>
      <dgm:t>
        <a:bodyPr/>
        <a:lstStyle/>
        <a:p>
          <a:endParaRPr lang="ru-RU"/>
        </a:p>
      </dgm:t>
    </dgm:pt>
    <dgm:pt modelId="{972F78B0-7734-4084-A035-67F1BA7DFD9C}" type="sibTrans" cxnId="{9DF27E04-C6B7-42D4-BE7B-53A222FA5C73}">
      <dgm:prSet/>
      <dgm:spPr/>
      <dgm:t>
        <a:bodyPr/>
        <a:lstStyle/>
        <a:p>
          <a:endParaRPr lang="ru-RU"/>
        </a:p>
      </dgm:t>
    </dgm:pt>
    <dgm:pt modelId="{F062BA9A-E4A5-4C92-9CA3-FC5567B4486B}">
      <dgm:prSet phldrT="[Текст]"/>
      <dgm:spPr/>
      <dgm:t>
        <a:bodyPr/>
        <a:lstStyle/>
        <a:p>
          <a:r>
            <a:rPr lang="ru-RU" dirty="0" smtClean="0"/>
            <a:t>Реализация</a:t>
          </a:r>
          <a:endParaRPr lang="ru-RU" dirty="0"/>
        </a:p>
      </dgm:t>
    </dgm:pt>
    <dgm:pt modelId="{491A97D0-E3C5-49DB-8BDB-E805BDE86FC8}" type="parTrans" cxnId="{11F07B03-EF8D-48D4-BF08-4F5A1F94A2CE}">
      <dgm:prSet/>
      <dgm:spPr/>
      <dgm:t>
        <a:bodyPr/>
        <a:lstStyle/>
        <a:p>
          <a:endParaRPr lang="ru-RU"/>
        </a:p>
      </dgm:t>
    </dgm:pt>
    <dgm:pt modelId="{AB829B13-8775-4A19-B262-7C012E951FCE}" type="sibTrans" cxnId="{11F07B03-EF8D-48D4-BF08-4F5A1F94A2CE}">
      <dgm:prSet/>
      <dgm:spPr/>
      <dgm:t>
        <a:bodyPr/>
        <a:lstStyle/>
        <a:p>
          <a:endParaRPr lang="ru-RU"/>
        </a:p>
      </dgm:t>
    </dgm:pt>
    <dgm:pt modelId="{4FF9E37F-7600-485B-B767-EA52064B83B3}">
      <dgm:prSet phldrT="[Текст]"/>
      <dgm:spPr/>
      <dgm:t>
        <a:bodyPr/>
        <a:lstStyle/>
        <a:p>
          <a:r>
            <a:rPr lang="ru-RU" dirty="0" smtClean="0"/>
            <a:t>Изучение; консультации; корректировка; согласование</a:t>
          </a:r>
          <a:endParaRPr lang="ru-RU" dirty="0"/>
        </a:p>
      </dgm:t>
    </dgm:pt>
    <dgm:pt modelId="{93AE2F40-0F52-4680-9FBD-388A8C8C63F0}" type="parTrans" cxnId="{0B038185-ECF8-492F-9823-17BABD9C01D0}">
      <dgm:prSet/>
      <dgm:spPr/>
      <dgm:t>
        <a:bodyPr/>
        <a:lstStyle/>
        <a:p>
          <a:endParaRPr lang="ru-RU"/>
        </a:p>
      </dgm:t>
    </dgm:pt>
    <dgm:pt modelId="{84062A55-F0FD-4C6C-B198-97738C432447}" type="sibTrans" cxnId="{0B038185-ECF8-492F-9823-17BABD9C01D0}">
      <dgm:prSet/>
      <dgm:spPr/>
      <dgm:t>
        <a:bodyPr/>
        <a:lstStyle/>
        <a:p>
          <a:endParaRPr lang="ru-RU"/>
        </a:p>
      </dgm:t>
    </dgm:pt>
    <dgm:pt modelId="{73B164DD-AE77-46EB-92B5-FFFA283FB254}">
      <dgm:prSet phldrT="[Текст]"/>
      <dgm:spPr/>
      <dgm:t>
        <a:bodyPr/>
        <a:lstStyle/>
        <a:p>
          <a:r>
            <a:rPr lang="ru-RU" dirty="0" smtClean="0"/>
            <a:t>Экспертиза; подтверждение</a:t>
          </a:r>
          <a:endParaRPr lang="ru-RU" dirty="0"/>
        </a:p>
      </dgm:t>
    </dgm:pt>
    <dgm:pt modelId="{B31EA8F5-37D3-4687-B07C-C11711F120EB}" type="parTrans" cxnId="{C85BCA82-35DB-4359-B78C-449630D92316}">
      <dgm:prSet/>
      <dgm:spPr/>
      <dgm:t>
        <a:bodyPr/>
        <a:lstStyle/>
        <a:p>
          <a:endParaRPr lang="ru-RU"/>
        </a:p>
      </dgm:t>
    </dgm:pt>
    <dgm:pt modelId="{7A53113A-3AA3-47AB-A411-C062E087F2FA}" type="sibTrans" cxnId="{C85BCA82-35DB-4359-B78C-449630D92316}">
      <dgm:prSet/>
      <dgm:spPr/>
      <dgm:t>
        <a:bodyPr/>
        <a:lstStyle/>
        <a:p>
          <a:endParaRPr lang="ru-RU"/>
        </a:p>
      </dgm:t>
    </dgm:pt>
    <dgm:pt modelId="{BD613A68-BC99-4839-887F-E5D6CA6A3AA9}">
      <dgm:prSet phldrT="[Текст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Размещение документов на сайте ФИОКО</a:t>
          </a:r>
          <a:endParaRPr lang="ru-RU" dirty="0"/>
        </a:p>
      </dgm:t>
    </dgm:pt>
    <dgm:pt modelId="{BDAC90C8-7ED8-4452-864B-16206771A14C}" type="parTrans" cxnId="{3F9B4093-9F25-4DFD-A48E-5441269EB3F2}">
      <dgm:prSet/>
      <dgm:spPr/>
      <dgm:t>
        <a:bodyPr/>
        <a:lstStyle/>
        <a:p>
          <a:endParaRPr lang="ru-RU"/>
        </a:p>
      </dgm:t>
    </dgm:pt>
    <dgm:pt modelId="{E523E1BC-1519-44CD-B37F-7E3E23DE040B}" type="sibTrans" cxnId="{3F9B4093-9F25-4DFD-A48E-5441269EB3F2}">
      <dgm:prSet/>
      <dgm:spPr/>
      <dgm:t>
        <a:bodyPr/>
        <a:lstStyle/>
        <a:p>
          <a:endParaRPr lang="ru-RU"/>
        </a:p>
      </dgm:t>
    </dgm:pt>
    <dgm:pt modelId="{44795809-3FC1-4A2B-B703-8FDA138CAEE4}">
      <dgm:prSet phldrT="[Текст]"/>
      <dgm:spPr/>
      <dgm:t>
        <a:bodyPr/>
        <a:lstStyle/>
        <a:p>
          <a:pPr marL="0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err="1" smtClean="0"/>
            <a:t>Коллаборация</a:t>
          </a:r>
          <a:r>
            <a:rPr lang="ru-RU" dirty="0" smtClean="0"/>
            <a:t> Школа-школе</a:t>
          </a:r>
          <a:endParaRPr lang="ru-RU" dirty="0"/>
        </a:p>
      </dgm:t>
    </dgm:pt>
    <dgm:pt modelId="{0E76F9F9-9C01-453D-8617-B6EABA7B9FD0}" type="parTrans" cxnId="{ED4F582F-284E-4CC0-AA9D-CE014B1AB876}">
      <dgm:prSet/>
      <dgm:spPr/>
      <dgm:t>
        <a:bodyPr/>
        <a:lstStyle/>
        <a:p>
          <a:endParaRPr lang="ru-RU"/>
        </a:p>
      </dgm:t>
    </dgm:pt>
    <dgm:pt modelId="{191D017B-BBF3-4186-8CAD-B0B006BBCF61}" type="sibTrans" cxnId="{ED4F582F-284E-4CC0-AA9D-CE014B1AB876}">
      <dgm:prSet/>
      <dgm:spPr/>
      <dgm:t>
        <a:bodyPr/>
        <a:lstStyle/>
        <a:p>
          <a:endParaRPr lang="ru-RU"/>
        </a:p>
      </dgm:t>
    </dgm:pt>
    <dgm:pt modelId="{B4A46504-987C-4292-B056-06072E2C8D38}">
      <dgm:prSet phldrT="[Текст]"/>
      <dgm:spPr/>
      <dgm:t>
        <a:bodyPr/>
        <a:lstStyle/>
        <a:p>
          <a:r>
            <a:rPr lang="ru-RU" dirty="0" err="1" smtClean="0"/>
            <a:t>Коуч</a:t>
          </a:r>
          <a:r>
            <a:rPr lang="ru-RU" dirty="0" smtClean="0"/>
            <a:t>-сессии </a:t>
          </a:r>
          <a:endParaRPr lang="ru-RU" dirty="0"/>
        </a:p>
      </dgm:t>
    </dgm:pt>
    <dgm:pt modelId="{F952E620-A2F2-41F8-BFA6-3B80DD556F4A}" type="parTrans" cxnId="{42F30AE5-B634-4F5B-B3C1-CE5A4BF52310}">
      <dgm:prSet/>
      <dgm:spPr/>
    </dgm:pt>
    <dgm:pt modelId="{033CEA9F-810A-41DE-85C2-859F8E12B701}" type="sibTrans" cxnId="{42F30AE5-B634-4F5B-B3C1-CE5A4BF52310}">
      <dgm:prSet/>
      <dgm:spPr/>
    </dgm:pt>
    <dgm:pt modelId="{A0CF6529-DD57-47C6-B239-D3C469CB20C1}" type="pres">
      <dgm:prSet presAssocID="{A0D3D072-F7BC-4C8C-B856-72D63DA125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E8740-6F61-4287-909A-3ED33C3D881E}" type="pres">
      <dgm:prSet presAssocID="{52DB3231-46AA-4695-9BFD-87CDD219AF89}" presName="composite" presStyleCnt="0"/>
      <dgm:spPr/>
    </dgm:pt>
    <dgm:pt modelId="{70B693E3-1EC2-4C78-9408-B24D9DF3ADF2}" type="pres">
      <dgm:prSet presAssocID="{52DB3231-46AA-4695-9BFD-87CDD219AF8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2D334-7B86-4409-8DDE-BCEA3CD75AD9}" type="pres">
      <dgm:prSet presAssocID="{52DB3231-46AA-4695-9BFD-87CDD219AF8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D9486-6A7E-45CB-A27F-D8D42C143276}" type="pres">
      <dgm:prSet presAssocID="{6DFBCDF2-00BF-4179-829B-DCB360AE0AF6}" presName="space" presStyleCnt="0"/>
      <dgm:spPr/>
    </dgm:pt>
    <dgm:pt modelId="{4296D7B6-21C8-4659-9E9A-BE3EB7522C1C}" type="pres">
      <dgm:prSet presAssocID="{F062BA9A-E4A5-4C92-9CA3-FC5567B4486B}" presName="composite" presStyleCnt="0"/>
      <dgm:spPr/>
    </dgm:pt>
    <dgm:pt modelId="{E1A330DF-BD9D-4E3F-983B-D3467D453AE8}" type="pres">
      <dgm:prSet presAssocID="{F062BA9A-E4A5-4C92-9CA3-FC5567B4486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4B3E4-36F4-4B0A-A27D-529E21E2FAA4}" type="pres">
      <dgm:prSet presAssocID="{F062BA9A-E4A5-4C92-9CA3-FC5567B4486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B4093-9F25-4DFD-A48E-5441269EB3F2}" srcId="{52DB3231-46AA-4695-9BFD-87CDD219AF89}" destId="{BD613A68-BC99-4839-887F-E5D6CA6A3AA9}" srcOrd="1" destOrd="0" parTransId="{BDAC90C8-7ED8-4452-864B-16206771A14C}" sibTransId="{E523E1BC-1519-44CD-B37F-7E3E23DE040B}"/>
    <dgm:cxn modelId="{42F30AE5-B634-4F5B-B3C1-CE5A4BF52310}" srcId="{F062BA9A-E4A5-4C92-9CA3-FC5567B4486B}" destId="{B4A46504-987C-4292-B056-06072E2C8D38}" srcOrd="2" destOrd="0" parTransId="{F952E620-A2F2-41F8-BFA6-3B80DD556F4A}" sibTransId="{033CEA9F-810A-41DE-85C2-859F8E12B701}"/>
    <dgm:cxn modelId="{ED4F582F-284E-4CC0-AA9D-CE014B1AB876}" srcId="{52DB3231-46AA-4695-9BFD-87CDD219AF89}" destId="{44795809-3FC1-4A2B-B703-8FDA138CAEE4}" srcOrd="2" destOrd="0" parTransId="{0E76F9F9-9C01-453D-8617-B6EABA7B9FD0}" sibTransId="{191D017B-BBF3-4186-8CAD-B0B006BBCF61}"/>
    <dgm:cxn modelId="{0B038185-ECF8-492F-9823-17BABD9C01D0}" srcId="{F062BA9A-E4A5-4C92-9CA3-FC5567B4486B}" destId="{4FF9E37F-7600-485B-B767-EA52064B83B3}" srcOrd="0" destOrd="0" parTransId="{93AE2F40-0F52-4680-9FBD-388A8C8C63F0}" sibTransId="{84062A55-F0FD-4C6C-B198-97738C432447}"/>
    <dgm:cxn modelId="{A72C3321-3E41-4A97-84A4-A17F1EB0C85B}" type="presOf" srcId="{A0D3D072-F7BC-4C8C-B856-72D63DA1250D}" destId="{A0CF6529-DD57-47C6-B239-D3C469CB20C1}" srcOrd="0" destOrd="0" presId="urn:microsoft.com/office/officeart/2005/8/layout/hList1"/>
    <dgm:cxn modelId="{8E112A8E-BC97-4C2C-AF12-DA76ED0CE2AF}" type="presOf" srcId="{AD3A3389-E6CB-436D-8C9B-F30243E5FE90}" destId="{CAB2D334-7B86-4409-8DDE-BCEA3CD75AD9}" srcOrd="0" destOrd="0" presId="urn:microsoft.com/office/officeart/2005/8/layout/hList1"/>
    <dgm:cxn modelId="{C249111A-2569-4ADB-A9DA-541668454107}" srcId="{52DB3231-46AA-4695-9BFD-87CDD219AF89}" destId="{AD3A3389-E6CB-436D-8C9B-F30243E5FE90}" srcOrd="0" destOrd="0" parTransId="{F624CCC2-F39E-4CAB-AFF0-AFD1DA465CBA}" sibTransId="{80BEBAE7-AC50-4B42-B385-E05CDDAA36CA}"/>
    <dgm:cxn modelId="{28D59EC1-78C7-4A21-954A-FE33ADF2B73D}" type="presOf" srcId="{BD613A68-BC99-4839-887F-E5D6CA6A3AA9}" destId="{CAB2D334-7B86-4409-8DDE-BCEA3CD75AD9}" srcOrd="0" destOrd="1" presId="urn:microsoft.com/office/officeart/2005/8/layout/hList1"/>
    <dgm:cxn modelId="{11F07B03-EF8D-48D4-BF08-4F5A1F94A2CE}" srcId="{A0D3D072-F7BC-4C8C-B856-72D63DA1250D}" destId="{F062BA9A-E4A5-4C92-9CA3-FC5567B4486B}" srcOrd="1" destOrd="0" parTransId="{491A97D0-E3C5-49DB-8BDB-E805BDE86FC8}" sibTransId="{AB829B13-8775-4A19-B262-7C012E951FCE}"/>
    <dgm:cxn modelId="{9DF27E04-C6B7-42D4-BE7B-53A222FA5C73}" srcId="{52DB3231-46AA-4695-9BFD-87CDD219AF89}" destId="{C11CB039-1E1B-4D74-805A-0199BCB3C29B}" srcOrd="3" destOrd="0" parTransId="{3F157040-8158-4C47-ADD1-8AEA85F412FA}" sibTransId="{972F78B0-7734-4084-A035-67F1BA7DFD9C}"/>
    <dgm:cxn modelId="{95F33F1B-110D-4484-887A-935CAA32CE46}" type="presOf" srcId="{44795809-3FC1-4A2B-B703-8FDA138CAEE4}" destId="{CAB2D334-7B86-4409-8DDE-BCEA3CD75AD9}" srcOrd="0" destOrd="2" presId="urn:microsoft.com/office/officeart/2005/8/layout/hList1"/>
    <dgm:cxn modelId="{A87D9509-A655-4F5F-AEFE-23D2AF131986}" type="presOf" srcId="{F062BA9A-E4A5-4C92-9CA3-FC5567B4486B}" destId="{E1A330DF-BD9D-4E3F-983B-D3467D453AE8}" srcOrd="0" destOrd="0" presId="urn:microsoft.com/office/officeart/2005/8/layout/hList1"/>
    <dgm:cxn modelId="{13D391B9-50D7-4C7E-8ED1-EB87F3AC7A7D}" type="presOf" srcId="{73B164DD-AE77-46EB-92B5-FFFA283FB254}" destId="{F5C4B3E4-36F4-4B0A-A27D-529E21E2FAA4}" srcOrd="0" destOrd="1" presId="urn:microsoft.com/office/officeart/2005/8/layout/hList1"/>
    <dgm:cxn modelId="{28614207-5FD5-4585-91B7-D37B9CC92940}" type="presOf" srcId="{4FF9E37F-7600-485B-B767-EA52064B83B3}" destId="{F5C4B3E4-36F4-4B0A-A27D-529E21E2FAA4}" srcOrd="0" destOrd="0" presId="urn:microsoft.com/office/officeart/2005/8/layout/hList1"/>
    <dgm:cxn modelId="{A7D1B8D3-4D24-4BF1-88F6-1B911C45D60E}" type="presOf" srcId="{52DB3231-46AA-4695-9BFD-87CDD219AF89}" destId="{70B693E3-1EC2-4C78-9408-B24D9DF3ADF2}" srcOrd="0" destOrd="0" presId="urn:microsoft.com/office/officeart/2005/8/layout/hList1"/>
    <dgm:cxn modelId="{62ED422B-41EB-436A-8D75-8673EB3FA0BC}" srcId="{A0D3D072-F7BC-4C8C-B856-72D63DA1250D}" destId="{52DB3231-46AA-4695-9BFD-87CDD219AF89}" srcOrd="0" destOrd="0" parTransId="{85A88CB7-6E13-479C-AC37-61B60AADB6AD}" sibTransId="{6DFBCDF2-00BF-4179-829B-DCB360AE0AF6}"/>
    <dgm:cxn modelId="{B08B7FC3-2ABE-4C78-B12F-91667B8F3FE3}" type="presOf" srcId="{C11CB039-1E1B-4D74-805A-0199BCB3C29B}" destId="{CAB2D334-7B86-4409-8DDE-BCEA3CD75AD9}" srcOrd="0" destOrd="3" presId="urn:microsoft.com/office/officeart/2005/8/layout/hList1"/>
    <dgm:cxn modelId="{C85BCA82-35DB-4359-B78C-449630D92316}" srcId="{F062BA9A-E4A5-4C92-9CA3-FC5567B4486B}" destId="{73B164DD-AE77-46EB-92B5-FFFA283FB254}" srcOrd="1" destOrd="0" parTransId="{B31EA8F5-37D3-4687-B07C-C11711F120EB}" sibTransId="{7A53113A-3AA3-47AB-A411-C062E087F2FA}"/>
    <dgm:cxn modelId="{C8F73E04-F426-4C18-A1DA-2736862D2A55}" type="presOf" srcId="{B4A46504-987C-4292-B056-06072E2C8D38}" destId="{F5C4B3E4-36F4-4B0A-A27D-529E21E2FAA4}" srcOrd="0" destOrd="2" presId="urn:microsoft.com/office/officeart/2005/8/layout/hList1"/>
    <dgm:cxn modelId="{03E0F6BA-24CF-498F-8D14-5A6D066EDBE5}" type="presParOf" srcId="{A0CF6529-DD57-47C6-B239-D3C469CB20C1}" destId="{867E8740-6F61-4287-909A-3ED33C3D881E}" srcOrd="0" destOrd="0" presId="urn:microsoft.com/office/officeart/2005/8/layout/hList1"/>
    <dgm:cxn modelId="{B64F1AC1-73E3-4EBB-A391-BDCE283D4F26}" type="presParOf" srcId="{867E8740-6F61-4287-909A-3ED33C3D881E}" destId="{70B693E3-1EC2-4C78-9408-B24D9DF3ADF2}" srcOrd="0" destOrd="0" presId="urn:microsoft.com/office/officeart/2005/8/layout/hList1"/>
    <dgm:cxn modelId="{1AD3C12A-58F2-4339-99B4-516932F429A5}" type="presParOf" srcId="{867E8740-6F61-4287-909A-3ED33C3D881E}" destId="{CAB2D334-7B86-4409-8DDE-BCEA3CD75AD9}" srcOrd="1" destOrd="0" presId="urn:microsoft.com/office/officeart/2005/8/layout/hList1"/>
    <dgm:cxn modelId="{A8F48212-C9DC-4F8C-90BC-B95048C84087}" type="presParOf" srcId="{A0CF6529-DD57-47C6-B239-D3C469CB20C1}" destId="{7ECD9486-6A7E-45CB-A27F-D8D42C143276}" srcOrd="1" destOrd="0" presId="urn:microsoft.com/office/officeart/2005/8/layout/hList1"/>
    <dgm:cxn modelId="{18091383-2C52-4BB4-AAB2-234BB8E16419}" type="presParOf" srcId="{A0CF6529-DD57-47C6-B239-D3C469CB20C1}" destId="{4296D7B6-21C8-4659-9E9A-BE3EB7522C1C}" srcOrd="2" destOrd="0" presId="urn:microsoft.com/office/officeart/2005/8/layout/hList1"/>
    <dgm:cxn modelId="{8BAABE5B-EAEF-43AC-A4C9-17D678D55C5F}" type="presParOf" srcId="{4296D7B6-21C8-4659-9E9A-BE3EB7522C1C}" destId="{E1A330DF-BD9D-4E3F-983B-D3467D453AE8}" srcOrd="0" destOrd="0" presId="urn:microsoft.com/office/officeart/2005/8/layout/hList1"/>
    <dgm:cxn modelId="{4452A66A-0071-4A59-9EDA-800AC985E59C}" type="presParOf" srcId="{4296D7B6-21C8-4659-9E9A-BE3EB7522C1C}" destId="{F5C4B3E4-36F4-4B0A-A27D-529E21E2FA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693E3-1EC2-4C78-9408-B24D9DF3ADF2}">
      <dsp:nvSpPr>
        <dsp:cNvPr id="0" name=""/>
        <dsp:cNvSpPr/>
      </dsp:nvSpPr>
      <dsp:spPr>
        <a:xfrm>
          <a:off x="41" y="221669"/>
          <a:ext cx="394168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Планы</a:t>
          </a:r>
          <a:endParaRPr lang="ru-RU" sz="2500" kern="1200" dirty="0"/>
        </a:p>
      </dsp:txBody>
      <dsp:txXfrm>
        <a:off x="41" y="221669"/>
        <a:ext cx="3941681" cy="720000"/>
      </dsp:txXfrm>
    </dsp:sp>
    <dsp:sp modelId="{CAB2D334-7B86-4409-8DDE-BCEA3CD75AD9}">
      <dsp:nvSpPr>
        <dsp:cNvPr id="0" name=""/>
        <dsp:cNvSpPr/>
      </dsp:nvSpPr>
      <dsp:spPr>
        <a:xfrm>
          <a:off x="41" y="941669"/>
          <a:ext cx="3941681" cy="3362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Деятельность межшкольной рабочей группы</a:t>
          </a:r>
          <a:endParaRPr lang="ru-RU" sz="25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500" kern="1200" dirty="0" smtClean="0"/>
            <a:t>Размещение документов на сайте ФИОКО</a:t>
          </a:r>
          <a:endParaRPr lang="ru-RU" sz="2500" kern="1200" dirty="0"/>
        </a:p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Коллаборация</a:t>
          </a:r>
          <a:r>
            <a:rPr lang="ru-RU" sz="2500" kern="1200" dirty="0" smtClean="0"/>
            <a:t> Школа-школе</a:t>
          </a:r>
          <a:endParaRPr lang="ru-RU" sz="2500" kern="1200" dirty="0"/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>
        <a:off x="41" y="941669"/>
        <a:ext cx="3941681" cy="3362625"/>
      </dsp:txXfrm>
    </dsp:sp>
    <dsp:sp modelId="{E1A330DF-BD9D-4E3F-983B-D3467D453AE8}">
      <dsp:nvSpPr>
        <dsp:cNvPr id="0" name=""/>
        <dsp:cNvSpPr/>
      </dsp:nvSpPr>
      <dsp:spPr>
        <a:xfrm>
          <a:off x="4493557" y="221669"/>
          <a:ext cx="394168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Реализация</a:t>
          </a:r>
          <a:endParaRPr lang="ru-RU" sz="2500" kern="1200" dirty="0"/>
        </a:p>
      </dsp:txBody>
      <dsp:txXfrm>
        <a:off x="4493557" y="221669"/>
        <a:ext cx="3941681" cy="720000"/>
      </dsp:txXfrm>
    </dsp:sp>
    <dsp:sp modelId="{F5C4B3E4-36F4-4B0A-A27D-529E21E2FAA4}">
      <dsp:nvSpPr>
        <dsp:cNvPr id="0" name=""/>
        <dsp:cNvSpPr/>
      </dsp:nvSpPr>
      <dsp:spPr>
        <a:xfrm>
          <a:off x="4493557" y="941669"/>
          <a:ext cx="3941681" cy="3362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Изучение; консультации; корректировка; согласование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Экспертиза; подтверждение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Коуч</a:t>
          </a:r>
          <a:r>
            <a:rPr lang="ru-RU" sz="2500" kern="1200" dirty="0" smtClean="0"/>
            <a:t>-сессии </a:t>
          </a:r>
          <a:endParaRPr lang="ru-RU" sz="2500" kern="1200" dirty="0"/>
        </a:p>
      </dsp:txBody>
      <dsp:txXfrm>
        <a:off x="4493557" y="941669"/>
        <a:ext cx="3941681" cy="336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0C515-A5A0-44C1-9EEE-EFB8D8735F81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20DFA-BD1D-4821-92FB-B97FDD1D2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2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8A704-D3A5-4529-88EF-8240B3407E6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Е.М.     Наша школа относится к 5 кластеру – городские школы с малым числом</a:t>
            </a:r>
            <a:r>
              <a:rPr lang="ru-RU" b="0" baseline="0" dirty="0" smtClean="0"/>
              <a:t> обучающихся. В школе учится 250 учеников, работает 15 учителей (7 имеют 1 </a:t>
            </a:r>
            <a:r>
              <a:rPr lang="ru-RU" b="0" baseline="0" dirty="0" err="1" smtClean="0"/>
              <a:t>кв</a:t>
            </a:r>
            <a:r>
              <a:rPr lang="ru-RU" b="0" baseline="0" dirty="0" smtClean="0"/>
              <a:t> категория, 1 - высшую). Школа находится в центральном районе города. 50% учеников – дети, профессионально занимающиеся спортом, у которых по две тренировки – утренняя и вечерняя. Независимая оценка качества условий образовательной деятельности показала низкий уровень притязаний родителей к результатам обучения. Родителя считают хорошими результаты обучения их детей.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Ж.А.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средней школы 7, как и у каждой школы-участницы проекта 500+, </a:t>
            </a:r>
            <a:r>
              <a:rPr lang="ru-RU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сложились определенные предпосылки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они же и стали первыми сложностями, которые необходимо преодолеть, а именно: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-микрорайон школы – это соседство со статусными и востребованными школами с углубленным изучением отдельных предметов;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 течение последних 5ти лет происходила неоднократная смена руководителя;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-педагогический коллектив демонстрирует свою неготовность к изменениям;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-часть педагогов не уверены в реальных положительных изменениях;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-высказывается опасение по увеличению количества отчетности в рамках проекта.</a:t>
            </a:r>
          </a:p>
          <a:p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Были выявлены контекстные факторы, мешающие школе работать эффективно….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0DFA-BD1D-4821-92FB-B97FDD1D24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Ж.А.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Моя работа, в качестве куратора, началась с изучения ресурсов школы: и кадровых, и материально-технических, и организационных. Состоялось 3 очные встречи с директором в ходе которых были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изучены/проанализированы совместно с управленческой командой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независимой оценки качества условий оказания образовательных услуг; результаты ГИА за последние 3 года; стартовая диагностика, выполненная в рамках проекта 500+; также были проанализированы отчеты 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самообследовании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размещенные на сайте, Программа развития школы и Положение о ВСОКО. Всё это позволило получить всестороннюю информацию и расставить приоритеты в выборе ключевых рисковых профилей. </a:t>
            </a:r>
          </a:p>
          <a:p>
            <a:endParaRPr lang="ru-RU" dirty="0" smtClean="0"/>
          </a:p>
          <a:p>
            <a:r>
              <a:rPr lang="ru-RU" dirty="0" smtClean="0"/>
              <a:t>Е.М.  Для определения целей работы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оценки работоспособности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внутришкольных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 управления в школе проанализирован рисковый профиль,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котором 5 факторов риска со средней значимостью, остальные 5 с низкой значимостью. Из пяти факторов средней значимости, считаем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главным фактор низкой учебной мотивации обучающихся. Наличие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фактора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объяснять различными причинами. Например, желание родителей сделать своих детей великими спортсменами, а значит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основная часть времени отводится на тренировки, по остаточному принципу - на учебу. Дети учатся между двумя тренировками – утренней и вечерней. Мотивация на учебные занятия у многих родителей очень низкая. Достаточное количество родителей имеют низкий уровень учебных притязаний. Так как школа с небольшой численностью, то мы принимаем детей, к которым в других школах относятся как к неуспешным как в учебном, так и в дисциплинарном плане.  </a:t>
            </a:r>
            <a:r>
              <a:rPr lang="ru-RU" dirty="0" smtClean="0"/>
              <a:t>Даже эти, далеко</a:t>
            </a:r>
            <a:r>
              <a:rPr lang="ru-RU" baseline="0" dirty="0" smtClean="0"/>
              <a:t> не все </a:t>
            </a:r>
            <a:r>
              <a:rPr lang="ru-RU" dirty="0" smtClean="0"/>
              <a:t>причины, формируют особенности и статус школы, к разряду которого мы отнесены – ШНОР.</a:t>
            </a:r>
          </a:p>
          <a:p>
            <a:r>
              <a:rPr lang="ru-RU" dirty="0" smtClean="0"/>
              <a:t>При работе с рисковым профилем нам необходимо</a:t>
            </a:r>
            <a:r>
              <a:rPr lang="ru-RU" baseline="0" dirty="0" smtClean="0"/>
              <a:t> было определить обязательно 2-3 фактора, над которыми необходимо работать. В нашем случае основной и главный фактор – это низкая мотивация. Работа над ее повышением затрагивает все стороны образовательной деятельности и касается всех участников образовательных отношений. Поэтому, считаем, повышение учебной мотивации приведет у повышению уровня школьного благополучия и уменьшению доли обучающихся с рисками учебной </a:t>
            </a:r>
            <a:r>
              <a:rPr lang="ru-RU" baseline="0" dirty="0" err="1" smtClean="0"/>
              <a:t>неуспешности</a:t>
            </a:r>
            <a:r>
              <a:rPr lang="ru-RU" baseline="0" dirty="0" smtClean="0"/>
              <a:t>. Но нам пришлось искусственно разделять программу повышения учебной мотивации школьников на две программы, хотя мероприятия практически одинаковые. КАКИЕ??? 2 части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0DFA-BD1D-4821-92FB-B97FDD1D24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Ж.А.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Несомненно, работа над проектом это командная работа, при этом кто-то должен выступить в роли локомотива/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занять позицию лидера –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мотиватора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направляющего на созидание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таким образом было принято решение о создании межшкольной рабочей группы по реализации проекта, в которую вошли заместители директоров от 2-х школ и по два учителя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нач.шк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основной школы) с каждой стороны. Это позволяет выстраивать систему межшкольных горизонтальных связей и планировать работу в разных формах. В составе межшкольной рабочей группы обсуждаются все концептуальные документы, которые входят в Дорожную карту.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Е.М.</a:t>
            </a:r>
            <a:r>
              <a:rPr lang="ru-RU" baseline="0" dirty="0" smtClean="0"/>
              <a:t> Итак, первый и основополагающий документ, который был проработан – это рисковый профиль (ссылка мы с ним познакомились) (возврат на </a:t>
            </a:r>
            <a:r>
              <a:rPr lang="ru-RU" baseline="0" dirty="0" err="1" smtClean="0"/>
              <a:t>Дор</a:t>
            </a:r>
            <a:r>
              <a:rPr lang="ru-RU" baseline="0" dirty="0" smtClean="0"/>
              <a:t> карту)</a:t>
            </a:r>
          </a:p>
          <a:p>
            <a:r>
              <a:rPr lang="ru-RU" dirty="0" smtClean="0"/>
              <a:t>Концепция программы развития (ссылка) </a:t>
            </a:r>
          </a:p>
          <a:p>
            <a:r>
              <a:rPr lang="ru-RU" dirty="0" smtClean="0"/>
              <a:t>Среднесрочная программа развития (ссылка)</a:t>
            </a:r>
          </a:p>
          <a:p>
            <a:r>
              <a:rPr lang="ru-RU" dirty="0" smtClean="0"/>
              <a:t>Программы </a:t>
            </a:r>
            <a:r>
              <a:rPr lang="ru-RU" dirty="0" err="1" smtClean="0"/>
              <a:t>антирисковых</a:t>
            </a:r>
            <a:r>
              <a:rPr lang="ru-RU" dirty="0" smtClean="0"/>
              <a:t> мер уточняют и конкретизируют среднесрочную программу по конкретным мероприятиям и ответственным за реализацию.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0DFA-BD1D-4821-92FB-B97FDD1D24F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Определяет Приоритетные цели школы: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обеспечение доступности качественного образования всем категориям обучающихся;</a:t>
            </a:r>
            <a:endParaRPr lang="ru-RU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развитие современной и безопасной образовательной среды;</a:t>
            </a:r>
            <a:endParaRPr lang="ru-RU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расширение возможностей для роста и развития педагогических работников, в том числе через систему горизонтального обучения.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Миссию школы, которая согласуется с приоритетными целями: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достижение современного качества образования путем создания оптимальной образовательной среды, максимально удовлетворяющей запросы личности, обеспечивающей индивидуальное развитие учащихся и их личностный рост.</a:t>
            </a: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 каждому риску определение целей, задач, рисков и мероприятий по достижению целей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0DFA-BD1D-4821-92FB-B97FDD1D24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Уточняет</a:t>
            </a:r>
            <a:r>
              <a:rPr lang="ru-RU" baseline="0" dirty="0" smtClean="0"/>
              <a:t> и расширяет концепцию. Здесь мы определяем индикаторы и показатели программы, методы сбора информации, конечные результаты и механизмы реализации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0DFA-BD1D-4821-92FB-B97FDD1D24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Ж.А. </a:t>
            </a:r>
            <a:r>
              <a:rPr lang="ru-RU" b="1" dirty="0" smtClean="0"/>
              <a:t>Деятельность в проекте была организована управленческой командой школы – в</a:t>
            </a:r>
            <a:r>
              <a:rPr lang="ru-RU" b="1" baseline="0" dirty="0" smtClean="0"/>
              <a:t> составе которой и педагогические работники , и управленческие кадры, но с целью повышения качества образования было организовано горизонтальное обучение и взаимодействие по модели коллектив – коллектив школы куратора.  </a:t>
            </a:r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роль куратора, которая определена методическими рекомендациями, заключается в сопровождении школы-участницы проекта 500+ посредством оказания консультаций, экспертизы документов, поддержки школы в принятии решений. Гораздо эффективней работа строится в команде по следующему плану: изучение – консультации – корректировка – согласование. Далее работа в ИС МЭДК по подтверждению размещенных документов. Учитывая территориальную близость школ и возможность обсудить все вопросы как лично, так и посредством общения на платформе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zoom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является более эффективным, нежели переписка в чате ИС МЭДК.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цели, задачи и мероприятия, которые обозначены в Дорожной карте, должны быть приняты всеми членами педагогического коллектива, именно поэтому с целью точечного взаимодействия с разными категориями педагогических работников выбрана такая форма взаимодействия,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коуч-сессии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рабочие встречи по обсуждению конкретного вопроса с целью принятия оптимального решения и выстраивания работы.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Е.М. наша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совместная работа только в самом начале пути. Мы готовы к сотрудничеству и взаимодействия.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Ж.А. 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0DFA-BD1D-4821-92FB-B97FDD1D24F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0DFA-BD1D-4821-92FB-B97FDD1D24F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98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rsch049@yandex.r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675"/>
            <a:ext cx="90725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113" y="1508125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9" y="188640"/>
            <a:ext cx="7740923" cy="10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904080" y="5400675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09 июня 2021 г.</a:t>
            </a:r>
            <a:endParaRPr lang="ru-RU" altLang="ru-RU" sz="2400" dirty="0"/>
          </a:p>
        </p:txBody>
      </p:sp>
      <p:sp>
        <p:nvSpPr>
          <p:cNvPr id="3080" name="Прямоугольник 3"/>
          <p:cNvSpPr>
            <a:spLocks noChangeArrowheads="1"/>
          </p:cNvSpPr>
          <p:nvPr/>
        </p:nvSpPr>
        <p:spPr bwMode="auto">
          <a:xfrm>
            <a:off x="3023320" y="2033460"/>
            <a:ext cx="60492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Из опыта работы школы по повышению качества образования</a:t>
            </a:r>
            <a:endParaRPr lang="ru-RU" alt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" y="1600924"/>
            <a:ext cx="2915816" cy="21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986032"/>
            <a:ext cx="738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«Средняя школа № 7»</a:t>
            </a:r>
          </a:p>
          <a:p>
            <a:pPr>
              <a:spcBef>
                <a:spcPct val="0"/>
              </a:spcBef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Директор школы: </a:t>
            </a:r>
            <a:r>
              <a:rPr lang="ru-RU" altLang="ru-RU" i="1" dirty="0" err="1" smtClean="0">
                <a:latin typeface="Times New Roman" pitchFamily="18" charset="0"/>
                <a:cs typeface="Times New Roman" pitchFamily="18" charset="0"/>
              </a:rPr>
              <a:t>Быковлена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Михайловна</a:t>
            </a:r>
            <a:endParaRPr lang="ru-RU" alt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7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Куратор: Берестовая Жанна Александровна, директор муниципального общеобразовательного учреждения «Средняя школа № 49»</a:t>
            </a:r>
          </a:p>
          <a:p>
            <a:pPr>
              <a:spcBef>
                <a:spcPct val="0"/>
              </a:spcBef>
            </a:pPr>
            <a:endParaRPr lang="ru-RU" alt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Директор\Desktop\Логотип_Школа_№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972944" cy="735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0" y="4687063"/>
            <a:ext cx="948531" cy="95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77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7233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Рисковый профиль школы</a:t>
            </a:r>
            <a:endParaRPr lang="ru-RU" sz="40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Содержимое 14"/>
          <p:cNvSpPr txBox="1">
            <a:spLocks/>
          </p:cNvSpPr>
          <p:nvPr/>
        </p:nvSpPr>
        <p:spPr>
          <a:xfrm>
            <a:off x="467544" y="3008456"/>
            <a:ext cx="7310683" cy="3300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14288">
              <a:spcBef>
                <a:spcPct val="200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23802" y="1241668"/>
            <a:ext cx="1376826" cy="1330076"/>
          </a:xfrm>
          <a:prstGeom prst="ellipse">
            <a:avLst/>
          </a:prstGeom>
          <a:solidFill>
            <a:srgbClr val="3366FF">
              <a:alpha val="91000"/>
            </a:srgb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Sen\AppData\Local\Temp\1949_oooo.pl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285860"/>
            <a:ext cx="1303855" cy="13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85787" y="1407372"/>
            <a:ext cx="1355338" cy="1307248"/>
          </a:xfrm>
          <a:prstGeom prst="ellipse">
            <a:avLst/>
          </a:prstGeom>
          <a:solidFill>
            <a:srgbClr val="FF9999">
              <a:alpha val="55000"/>
            </a:srgb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Sen\AppData\Local\Temp\287_oooo.pl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2" y="1428736"/>
            <a:ext cx="1282346" cy="12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ir_lighteffect0"/>
          <p:cNvPicPr>
            <a:picLocks noChangeAspect="1" noChangeArrowheads="1"/>
          </p:cNvPicPr>
          <p:nvPr/>
        </p:nvPicPr>
        <p:blipFill>
          <a:blip r:embed="rId5" cstate="print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71868" y="1146086"/>
            <a:ext cx="1428760" cy="12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ir_lighteffect0"/>
          <p:cNvPicPr>
            <a:picLocks noChangeAspect="1" noChangeArrowheads="1"/>
          </p:cNvPicPr>
          <p:nvPr/>
        </p:nvPicPr>
        <p:blipFill>
          <a:blip r:embed="rId5" cstate="print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7688" y="1285860"/>
            <a:ext cx="1526858" cy="13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2166499" y="2159534"/>
            <a:ext cx="1504962" cy="1310817"/>
            <a:chOff x="4107" y="2578"/>
            <a:chExt cx="748" cy="765"/>
          </a:xfrm>
        </p:grpSpPr>
        <p:sp>
          <p:nvSpPr>
            <p:cNvPr id="16" name="Oval 14" descr="6"/>
            <p:cNvSpPr>
              <a:spLocks noChangeArrowheads="1"/>
            </p:cNvSpPr>
            <p:nvPr/>
          </p:nvSpPr>
          <p:spPr bwMode="gray">
            <a:xfrm>
              <a:off x="4107" y="2603"/>
              <a:ext cx="748" cy="740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" name="Picture 15" descr="cir_lighteffect0"/>
            <p:cNvPicPr>
              <a:picLocks noChangeAspect="1" noChangeArrowheads="1"/>
            </p:cNvPicPr>
            <p:nvPr/>
          </p:nvPicPr>
          <p:blipFill>
            <a:blip r:embed="rId5" cstate="print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35" y="2578"/>
              <a:ext cx="688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AutoShape 18"/>
          <p:cNvSpPr>
            <a:spLocks noChangeArrowheads="1"/>
          </p:cNvSpPr>
          <p:nvPr/>
        </p:nvSpPr>
        <p:spPr bwMode="gray">
          <a:xfrm>
            <a:off x="3809574" y="2804791"/>
            <a:ext cx="1540420" cy="542606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gray">
          <a:xfrm>
            <a:off x="3736537" y="2928631"/>
            <a:ext cx="1601068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FFFFFF"/>
                </a:solidFill>
              </a:rPr>
              <a:t>140</a:t>
            </a:r>
            <a:endParaRPr lang="en-US" altLang="ru-RU" sz="2800" b="1" dirty="0">
              <a:solidFill>
                <a:srgbClr val="FFFFFF"/>
              </a:solidFill>
            </a:endParaRPr>
          </a:p>
        </p:txBody>
      </p:sp>
      <p:pic>
        <p:nvPicPr>
          <p:cNvPr id="20" name="Picture 22" descr="shadow_1_m"/>
          <p:cNvPicPr>
            <a:picLocks noChangeAspect="1" noChangeArrowheads="1"/>
          </p:cNvPicPr>
          <p:nvPr/>
        </p:nvPicPr>
        <p:blipFill>
          <a:blip r:embed="rId7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14546" y="571480"/>
            <a:ext cx="1404957" cy="14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3"/>
          <p:cNvSpPr>
            <a:spLocks noChangeArrowheads="1"/>
          </p:cNvSpPr>
          <p:nvPr/>
        </p:nvSpPr>
        <p:spPr bwMode="gray">
          <a:xfrm>
            <a:off x="2452251" y="841549"/>
            <a:ext cx="1060180" cy="954062"/>
          </a:xfrm>
          <a:prstGeom prst="ellipse">
            <a:avLst/>
          </a:pr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36471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Picture 24" descr="cir_highlight"/>
          <p:cNvPicPr>
            <a:picLocks noChangeAspect="1" noChangeArrowheads="1"/>
          </p:cNvPicPr>
          <p:nvPr/>
        </p:nvPicPr>
        <p:blipFill>
          <a:blip r:embed="rId8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382345">
            <a:off x="2406526" y="769073"/>
            <a:ext cx="1038445" cy="9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cir_highlight"/>
          <p:cNvPicPr>
            <a:picLocks noChangeAspect="1" noChangeArrowheads="1"/>
          </p:cNvPicPr>
          <p:nvPr/>
        </p:nvPicPr>
        <p:blipFill>
          <a:blip r:embed="rId8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257910">
            <a:off x="2502933" y="873965"/>
            <a:ext cx="1062048" cy="93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6"/>
          <p:cNvSpPr txBox="1">
            <a:spLocks noChangeArrowheads="1"/>
          </p:cNvSpPr>
          <p:nvPr/>
        </p:nvSpPr>
        <p:spPr bwMode="gray">
          <a:xfrm>
            <a:off x="2309375" y="1082103"/>
            <a:ext cx="1348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FFFFFF"/>
                </a:solidFill>
              </a:rPr>
              <a:t>250</a:t>
            </a:r>
            <a:endParaRPr lang="en-US" altLang="ru-RU" sz="3200" b="1" dirty="0">
              <a:solidFill>
                <a:srgbClr val="FFFFFF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7936" y="2074535"/>
            <a:ext cx="1354465" cy="135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Group 3"/>
          <p:cNvGraphicFramePr>
            <a:graphicFrameLocks noGrp="1"/>
          </p:cNvGraphicFramePr>
          <p:nvPr/>
        </p:nvGraphicFramePr>
        <p:xfrm>
          <a:off x="3555417" y="4014016"/>
          <a:ext cx="4503199" cy="2072640"/>
        </p:xfrm>
        <a:graphic>
          <a:graphicData uri="http://schemas.openxmlformats.org/drawingml/2006/table">
            <a:tbl>
              <a:tblPr/>
              <a:tblGrid>
                <a:gridCol w="900389"/>
                <a:gridCol w="901645"/>
                <a:gridCol w="899132"/>
                <a:gridCol w="901645"/>
                <a:gridCol w="900388"/>
              </a:tblGrid>
              <a:tr h="496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  <a:tr h="489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  <a:tr h="496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1428729" y="3957194"/>
            <a:ext cx="1601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0000"/>
                </a:solidFill>
                <a:cs typeface="Arial" charset="0"/>
              </a:rPr>
              <a:t>Молодые специалисты</a:t>
            </a:r>
            <a:endParaRPr lang="en-US" altLang="ru-RU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1142976" y="4600136"/>
            <a:ext cx="1903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0000"/>
                </a:solidFill>
                <a:cs typeface="Arial" charset="0"/>
              </a:rPr>
              <a:t>Аттестованы в текущем году</a:t>
            </a:r>
            <a:endParaRPr lang="en-US" altLang="ru-RU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1785918" y="5202081"/>
            <a:ext cx="120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0000"/>
                </a:solidFill>
                <a:cs typeface="Arial" charset="0"/>
              </a:rPr>
              <a:t>Прошли КПК</a:t>
            </a:r>
            <a:endParaRPr lang="en-US" altLang="ru-RU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1357290" y="5671706"/>
            <a:ext cx="1657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EC8A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00"/>
                </a:solidFill>
              </a:rPr>
              <a:t>Имеют высшую и первую категории </a:t>
            </a:r>
            <a:endParaRPr lang="en-US" altLang="ru-RU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gray">
          <a:xfrm>
            <a:off x="3571869" y="3967070"/>
            <a:ext cx="678122" cy="17147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sz="1400"/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gray">
          <a:xfrm>
            <a:off x="3571868" y="4543007"/>
            <a:ext cx="395571" cy="19147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sz="1400"/>
          </a:p>
        </p:txBody>
      </p:sp>
      <p:sp>
        <p:nvSpPr>
          <p:cNvPr id="33" name="Rectangle 56"/>
          <p:cNvSpPr>
            <a:spLocks noChangeArrowheads="1"/>
          </p:cNvSpPr>
          <p:nvPr/>
        </p:nvSpPr>
        <p:spPr bwMode="gray">
          <a:xfrm>
            <a:off x="3571868" y="5110956"/>
            <a:ext cx="2374815" cy="17543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sz="1400"/>
          </a:p>
        </p:txBody>
      </p:sp>
      <p:sp>
        <p:nvSpPr>
          <p:cNvPr id="34" name="Rectangle 57"/>
          <p:cNvSpPr>
            <a:spLocks noChangeArrowheads="1"/>
          </p:cNvSpPr>
          <p:nvPr/>
        </p:nvSpPr>
        <p:spPr bwMode="gray">
          <a:xfrm>
            <a:off x="3571869" y="5682458"/>
            <a:ext cx="2286015" cy="17543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sz="1400"/>
          </a:p>
        </p:txBody>
      </p:sp>
      <p:sp>
        <p:nvSpPr>
          <p:cNvPr id="35" name="Text Box 59"/>
          <p:cNvSpPr txBox="1">
            <a:spLocks noChangeArrowheads="1"/>
          </p:cNvSpPr>
          <p:nvPr/>
        </p:nvSpPr>
        <p:spPr bwMode="auto">
          <a:xfrm>
            <a:off x="3357554" y="6215082"/>
            <a:ext cx="5672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000000"/>
                </a:solidFill>
                <a:cs typeface="Arial" charset="0"/>
              </a:rPr>
              <a:t>0%               20%                40%                60%                80%              100%    </a:t>
            </a:r>
          </a:p>
        </p:txBody>
      </p:sp>
      <p:sp>
        <p:nvSpPr>
          <p:cNvPr id="36" name="Text Box 61"/>
          <p:cNvSpPr txBox="1">
            <a:spLocks noChangeArrowheads="1"/>
          </p:cNvSpPr>
          <p:nvPr/>
        </p:nvSpPr>
        <p:spPr bwMode="auto">
          <a:xfrm>
            <a:off x="4572000" y="3922052"/>
            <a:ext cx="6956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16</a:t>
            </a:r>
            <a:r>
              <a:rPr lang="en-US" altLang="ru-RU" sz="1600" b="1" dirty="0" smtClean="0">
                <a:solidFill>
                  <a:srgbClr val="000000"/>
                </a:solidFill>
                <a:cs typeface="Arial" charset="0"/>
              </a:rPr>
              <a:t>%</a:t>
            </a:r>
            <a:endParaRPr lang="en-US" alt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4143372" y="4493556"/>
            <a:ext cx="6956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8</a:t>
            </a:r>
            <a:r>
              <a:rPr lang="en-US" altLang="ru-RU" sz="1600" b="1" dirty="0" smtClean="0">
                <a:solidFill>
                  <a:srgbClr val="000000"/>
                </a:solidFill>
                <a:cs typeface="Arial" charset="0"/>
              </a:rPr>
              <a:t>%</a:t>
            </a:r>
            <a:endParaRPr lang="en-US" alt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6272338" y="5155548"/>
            <a:ext cx="6956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56</a:t>
            </a:r>
            <a:r>
              <a:rPr lang="en-US" altLang="ru-RU" sz="1600" b="1" dirty="0" smtClean="0">
                <a:solidFill>
                  <a:srgbClr val="000000"/>
                </a:solidFill>
                <a:cs typeface="Arial" charset="0"/>
              </a:rPr>
              <a:t>%</a:t>
            </a:r>
            <a:endParaRPr lang="en-US" alt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6215074" y="5636564"/>
            <a:ext cx="6956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0000"/>
                </a:solidFill>
                <a:cs typeface="Arial" charset="0"/>
              </a:rPr>
              <a:t>53</a:t>
            </a:r>
            <a:r>
              <a:rPr lang="en-US" altLang="ru-RU" sz="1600" b="1" dirty="0" smtClean="0">
                <a:solidFill>
                  <a:srgbClr val="000000"/>
                </a:solidFill>
                <a:cs typeface="Arial" charset="0"/>
              </a:rPr>
              <a:t>%</a:t>
            </a:r>
            <a:endParaRPr lang="en-US" altLang="ru-RU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0" name="Picture 2" descr="https://scontent-frx5-1.xx.fbcdn.net/v/t1.0-9/p720x720/71044431_677137776105032_488091164533063680_o.jpg?_nc_cat=110&amp;_nc_oc=AQk5skrFVCKrIGUKHasyHsjddjfefaCgyMjwmDdXbf_EgDCwfDmQ8vNoKLnMqssFbuQ&amp;_nc_ht=scontent-frx5-1.xx&amp;oh=113c72d8205d2377b85ee5594e3b8158&amp;oe=5E462B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214290"/>
            <a:ext cx="1451123" cy="1934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" name="AutoShape 16"/>
          <p:cNvSpPr>
            <a:spLocks noChangeArrowheads="1"/>
          </p:cNvSpPr>
          <p:nvPr/>
        </p:nvSpPr>
        <p:spPr bwMode="gray">
          <a:xfrm>
            <a:off x="552379" y="2847057"/>
            <a:ext cx="1599261" cy="522168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gray">
          <a:xfrm>
            <a:off x="523425" y="2935213"/>
            <a:ext cx="1660650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FFFFFF"/>
                </a:solidFill>
              </a:rPr>
              <a:t>110</a:t>
            </a:r>
            <a:endParaRPr lang="en-US" altLang="ru-RU" sz="2800" b="1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4942" y="335756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9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2357430"/>
            <a:ext cx="2786050" cy="923330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50% учеников – дети, профессионально занимающиеся спортом</a:t>
            </a:r>
            <a:endParaRPr lang="ru-RU" dirty="0"/>
          </a:p>
        </p:txBody>
      </p:sp>
      <p:pic>
        <p:nvPicPr>
          <p:cNvPr id="46" name="Picture 2" descr="C:\Users\Директор\Desktop\Логотип_Школа_№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5929330"/>
            <a:ext cx="972944" cy="735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6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7233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Рисковый профиль школы</a:t>
            </a:r>
            <a:endParaRPr lang="ru-RU" sz="40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Молния 4"/>
          <p:cNvSpPr/>
          <p:nvPr/>
        </p:nvSpPr>
        <p:spPr>
          <a:xfrm flipH="1">
            <a:off x="8072462" y="142852"/>
            <a:ext cx="811882" cy="2168790"/>
          </a:xfrm>
          <a:prstGeom prst="lightningBol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17" y="3857628"/>
            <a:ext cx="8803101" cy="208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729454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Прямая соединительная линия 46"/>
          <p:cNvCxnSpPr/>
          <p:nvPr/>
        </p:nvCxnSpPr>
        <p:spPr>
          <a:xfrm flipV="1">
            <a:off x="500034" y="1071546"/>
            <a:ext cx="6786610" cy="25003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142844" y="3786190"/>
            <a:ext cx="5429288" cy="57150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4314" y="5143512"/>
            <a:ext cx="6000760" cy="785818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2" descr="C:\Users\Директор\Desktop\Логотип_Школа_№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22964"/>
            <a:ext cx="972944" cy="735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6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Дорожная карта по выходу из кризисной ситуации</a:t>
            </a:r>
            <a:endParaRPr lang="ru-RU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sldjump"/>
              </a:rPr>
              <a:t>Составление рискового профиля школы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Концепция Программы развития школы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Среднесрочная Программа развития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Программа </a:t>
            </a:r>
            <a:r>
              <a:rPr lang="ru-RU" dirty="0" err="1" smtClean="0"/>
              <a:t>атирисковых</a:t>
            </a:r>
            <a:r>
              <a:rPr lang="ru-RU" dirty="0" smtClean="0"/>
              <a:t> мер по фактору «Низкая учебная мотивация обучающихся»</a:t>
            </a:r>
          </a:p>
          <a:p>
            <a:r>
              <a:rPr lang="ru-RU" dirty="0" smtClean="0"/>
              <a:t>Программа </a:t>
            </a:r>
            <a:r>
              <a:rPr lang="ru-RU" dirty="0" err="1" smtClean="0"/>
              <a:t>атирисковых</a:t>
            </a:r>
            <a:r>
              <a:rPr lang="ru-RU" dirty="0" smtClean="0"/>
              <a:t> мер по фактору «Высокая доля обучающихся с рисками учебной </a:t>
            </a:r>
            <a:r>
              <a:rPr lang="ru-RU" dirty="0" err="1" smtClean="0"/>
              <a:t>неуспешности</a:t>
            </a:r>
            <a:r>
              <a:rPr lang="ru-RU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010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Концепция Программы развития школы</a:t>
            </a:r>
            <a:endParaRPr lang="ru-RU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57158" y="3000372"/>
            <a:ext cx="2857520" cy="1571636"/>
          </a:xfrm>
          <a:prstGeom prst="rightArrowCallout">
            <a:avLst>
              <a:gd name="adj1" fmla="val 41624"/>
              <a:gd name="adj2" fmla="val 42379"/>
              <a:gd name="adj3" fmla="val 46912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3559734"/>
            <a:ext cx="174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Миссия школы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1785926"/>
            <a:ext cx="5214974" cy="1857388"/>
          </a:xfrm>
          <a:prstGeom prst="roundRect">
            <a:avLst/>
          </a:prstGeom>
          <a:noFill/>
          <a:ln w="57150">
            <a:solidFill>
              <a:srgbClr val="607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3929066"/>
            <a:ext cx="5214974" cy="2000264"/>
          </a:xfrm>
          <a:prstGeom prst="roundRect">
            <a:avLst/>
          </a:prstGeom>
          <a:noFill/>
          <a:ln w="57150">
            <a:solidFill>
              <a:srgbClr val="607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43306" y="1857365"/>
            <a:ext cx="4788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Риск 1 </a:t>
            </a:r>
            <a:r>
              <a:rPr lang="ru-RU" sz="1600" dirty="0" smtClean="0"/>
              <a:t>Низкая учебная мотивация обучающихся.</a:t>
            </a:r>
          </a:p>
          <a:p>
            <a:r>
              <a:rPr lang="ru-RU" sz="1600" b="1" dirty="0" smtClean="0"/>
              <a:t>Цель</a:t>
            </a:r>
            <a:r>
              <a:rPr lang="ru-RU" sz="1600" dirty="0" smtClean="0"/>
              <a:t>: Снижение доли обучающихся 5-7 классов с низкой мотивацией к обучению на 5% к концу </a:t>
            </a:r>
          </a:p>
          <a:p>
            <a:r>
              <a:rPr lang="ru-RU" sz="1600" dirty="0" smtClean="0"/>
              <a:t>2021-2022 учебного года средствами внеурочной </a:t>
            </a:r>
          </a:p>
          <a:p>
            <a:r>
              <a:rPr lang="ru-RU" sz="1600" dirty="0" smtClean="0"/>
              <a:t>деятельности и изменения форм проведения </a:t>
            </a:r>
          </a:p>
          <a:p>
            <a:r>
              <a:rPr lang="ru-RU" sz="1600" dirty="0" smtClean="0"/>
              <a:t>уроков.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71869" y="4000504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Риск 2 </a:t>
            </a:r>
            <a:r>
              <a:rPr lang="ru-RU" sz="1600" dirty="0" smtClean="0"/>
              <a:t>Высокая доля обучающихся с рисками учебной </a:t>
            </a:r>
            <a:r>
              <a:rPr lang="ru-RU" sz="1600" dirty="0" err="1" smtClean="0"/>
              <a:t>неуспешности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/>
              <a:t>Цель: </a:t>
            </a:r>
            <a:r>
              <a:rPr lang="ru-RU" sz="1600" dirty="0" smtClean="0"/>
              <a:t>снижение доли обучающихся с рисками </a:t>
            </a:r>
          </a:p>
          <a:p>
            <a:r>
              <a:rPr lang="ru-RU" sz="1600" dirty="0" smtClean="0"/>
              <a:t>учебной </a:t>
            </a:r>
            <a:r>
              <a:rPr lang="ru-RU" sz="1600" dirty="0" err="1" smtClean="0"/>
              <a:t>неуспешности</a:t>
            </a:r>
            <a:r>
              <a:rPr lang="ru-RU" sz="1600" dirty="0" smtClean="0"/>
              <a:t> к концу 2021-2022 учебного года за счет создания условий для эффективного обучения и повышения </a:t>
            </a:r>
            <a:r>
              <a:rPr lang="ru-RU" sz="1600" dirty="0" err="1" smtClean="0"/>
              <a:t>мотивациишкольников</a:t>
            </a:r>
            <a:r>
              <a:rPr lang="ru-RU" sz="1600" dirty="0" smtClean="0"/>
              <a:t> к учебной деятельности</a:t>
            </a:r>
            <a:endParaRPr lang="ru-RU" sz="1600" dirty="0"/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8215338" y="6286520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Директор\Desktop\Логотип_Школа_№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22964"/>
            <a:ext cx="972944" cy="735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089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Среднесрочная Программа развития</a:t>
            </a:r>
            <a:endParaRPr lang="ru-RU" sz="40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357158" y="3000372"/>
            <a:ext cx="2857520" cy="1571636"/>
          </a:xfrm>
          <a:prstGeom prst="rightArrowCallout">
            <a:avLst>
              <a:gd name="adj1" fmla="val 41624"/>
              <a:gd name="adj2" fmla="val 42379"/>
              <a:gd name="adj3" fmla="val 46912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3559734"/>
            <a:ext cx="162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Концепция ПР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1785926"/>
            <a:ext cx="5572164" cy="4000528"/>
          </a:xfrm>
          <a:prstGeom prst="roundRect">
            <a:avLst/>
          </a:prstGeom>
          <a:noFill/>
          <a:ln w="57150">
            <a:solidFill>
              <a:srgbClr val="607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00430" y="2214554"/>
            <a:ext cx="5214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Целевые индикаторы и показатели программы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Методы сбора и обработки информации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Ожидаемые конечные результаты реализации программы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Механизм реализации программы</a:t>
            </a:r>
            <a:endParaRPr lang="ru-RU" sz="2000" b="1" dirty="0"/>
          </a:p>
        </p:txBody>
      </p:sp>
      <p:sp>
        <p:nvSpPr>
          <p:cNvPr id="11" name="Стрелка влево 10">
            <a:hlinkClick r:id="rId3" action="ppaction://hlinksldjump"/>
          </p:cNvPr>
          <p:cNvSpPr/>
          <p:nvPr/>
        </p:nvSpPr>
        <p:spPr>
          <a:xfrm>
            <a:off x="8215338" y="6286520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Директор\Desktop\Логотип_Школа_№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22964"/>
            <a:ext cx="972944" cy="735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089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Планы и реализованные </a:t>
            </a:r>
            <a:r>
              <a:rPr lang="ru-RU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м</a:t>
            </a:r>
            <a:r>
              <a:rPr lang="ru-RU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еханизмы  взаимодействия куратора и школы</a:t>
            </a:r>
            <a:endParaRPr lang="ru-RU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84334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Директор\Desktop\Логотип_Школа_№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5957514"/>
            <a:ext cx="1116788" cy="84370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" y="5900737"/>
            <a:ext cx="9509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5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иректор\Desktop\Логотип_Школа_№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13176"/>
            <a:ext cx="2016224" cy="152321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08" y="5013176"/>
            <a:ext cx="1440160" cy="14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7"/>
            <a:ext cx="5687616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0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3528" y="3356992"/>
            <a:ext cx="7992888" cy="16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Средняя школа № 49 </a:t>
            </a:r>
            <a:r>
              <a:rPr lang="en-US" sz="2400" dirty="0" smtClean="0">
                <a:solidFill>
                  <a:srgbClr val="002060"/>
                </a:solidFill>
              </a:rPr>
              <a:t>E-mail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hlinkClick r:id="rId6"/>
              </a:rPr>
              <a:t>yarsch049@yandex.ru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Средняя школа № </a:t>
            </a:r>
            <a:r>
              <a:rPr lang="en-US" sz="2400" dirty="0" smtClean="0">
                <a:solidFill>
                  <a:srgbClr val="002060"/>
                </a:solidFill>
              </a:rPr>
              <a:t>7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E-mail</a:t>
            </a:r>
            <a:r>
              <a:rPr lang="ru-RU" sz="2400" dirty="0">
                <a:solidFill>
                  <a:srgbClr val="002060"/>
                </a:solidFill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hlinkClick r:id="rId6"/>
              </a:rPr>
              <a:t>yarsch07@yandex.ru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1315</Words>
  <Application>Microsoft Office PowerPoint</Application>
  <PresentationFormat>Экран (4:3)</PresentationFormat>
  <Paragraphs>100</Paragraphs>
  <Slides>8</Slides>
  <Notes>8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Рисковый профиль школы</vt:lpstr>
      <vt:lpstr>Рисковый профиль школы</vt:lpstr>
      <vt:lpstr>Дорожная карта по выходу из кризисной ситуации</vt:lpstr>
      <vt:lpstr>Концепция Программы развития школы</vt:lpstr>
      <vt:lpstr>Среднесрочная Программа развития</vt:lpstr>
      <vt:lpstr>Планы и реализованные механизмы  взаимодействия куратора и школы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Юлия Николаевна Сальникова</cp:lastModifiedBy>
  <cp:revision>66</cp:revision>
  <dcterms:modified xsi:type="dcterms:W3CDTF">2021-06-09T13:42:25Z</dcterms:modified>
</cp:coreProperties>
</file>