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1" r:id="rId5"/>
    <p:sldId id="266" r:id="rId6"/>
    <p:sldId id="273" r:id="rId7"/>
    <p:sldId id="263" r:id="rId8"/>
    <p:sldId id="267" r:id="rId9"/>
    <p:sldId id="265" r:id="rId10"/>
    <p:sldId id="259" r:id="rId11"/>
    <p:sldId id="276" r:id="rId12"/>
    <p:sldId id="271" r:id="rId13"/>
    <p:sldId id="272" r:id="rId14"/>
    <p:sldId id="264" r:id="rId15"/>
    <p:sldId id="269" r:id="rId16"/>
    <p:sldId id="270" r:id="rId17"/>
    <p:sldId id="275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-72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6B557C2-573F-4134-A6FB-7189F6792D5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527A0185-2DCA-4890-80ED-87CED8D49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57C2-573F-4134-A6FB-7189F6792D5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0185-2DCA-4890-80ED-87CED8D49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57C2-573F-4134-A6FB-7189F6792D5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0185-2DCA-4890-80ED-87CED8D49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B557C2-573F-4134-A6FB-7189F6792D5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7A0185-2DCA-4890-80ED-87CED8D49C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6B557C2-573F-4134-A6FB-7189F6792D5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527A0185-2DCA-4890-80ED-87CED8D49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57C2-573F-4134-A6FB-7189F6792D5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0185-2DCA-4890-80ED-87CED8D49C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57C2-573F-4134-A6FB-7189F6792D5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0185-2DCA-4890-80ED-87CED8D49C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B557C2-573F-4134-A6FB-7189F6792D5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7A0185-2DCA-4890-80ED-87CED8D49C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57C2-573F-4134-A6FB-7189F6792D5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0185-2DCA-4890-80ED-87CED8D49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B557C2-573F-4134-A6FB-7189F6792D5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7A0185-2DCA-4890-80ED-87CED8D49C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B557C2-573F-4134-A6FB-7189F6792D5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7A0185-2DCA-4890-80ED-87CED8D49C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6B557C2-573F-4134-A6FB-7189F6792D5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7A0185-2DCA-4890-80ED-87CED8D49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75" y="1972294"/>
            <a:ext cx="8229600" cy="18943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Новые подходы к организации деятельности педагога в условиях реализации ФГОС СОО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Кононова Ирина </a:t>
            </a:r>
            <a:r>
              <a:rPr lang="ru-RU" dirty="0" smtClean="0">
                <a:solidFill>
                  <a:schemeClr val="tx1"/>
                </a:solidFill>
              </a:rPr>
              <a:t>Ивановна,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учитель математики  высшей квалификационной категории 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24.11.2021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57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9956800" cy="11430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Тьюторское</a:t>
            </a:r>
            <a:r>
              <a:rPr lang="ru-RU" dirty="0" smtClean="0">
                <a:solidFill>
                  <a:schemeClr val="tx1"/>
                </a:solidFill>
              </a:rPr>
              <a:t> сопровождение: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педагог- </a:t>
            </a:r>
            <a:r>
              <a:rPr lang="ru-RU" dirty="0" err="1" smtClean="0">
                <a:solidFill>
                  <a:schemeClr val="tx1"/>
                </a:solidFill>
              </a:rPr>
              <a:t>тьютор</a:t>
            </a:r>
            <a:r>
              <a:rPr lang="ru-RU" dirty="0" smtClean="0">
                <a:solidFill>
                  <a:schemeClr val="tx1"/>
                </a:solidFill>
              </a:rPr>
              <a:t> проекта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63237" y="942109"/>
            <a:ext cx="4876800" cy="52300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Этапы работы над проектом:</a:t>
            </a:r>
          </a:p>
          <a:p>
            <a:r>
              <a:rPr lang="ru-RU" dirty="0" smtClean="0"/>
              <a:t>Выбор темы проекта(</a:t>
            </a:r>
            <a:r>
              <a:rPr lang="ru-RU" dirty="0" err="1" smtClean="0"/>
              <a:t>тьютор</a:t>
            </a:r>
            <a:r>
              <a:rPr lang="ru-RU" dirty="0" smtClean="0"/>
              <a:t> фиксирует образовательный запрос учащегося, показывает значимость  данного интереса и </a:t>
            </a:r>
            <a:r>
              <a:rPr lang="ru-RU" dirty="0"/>
              <a:t>перспективы совместной </a:t>
            </a:r>
            <a:r>
              <a:rPr lang="ru-RU" dirty="0" smtClean="0"/>
              <a:t>работы в этом направлении) </a:t>
            </a:r>
          </a:p>
          <a:p>
            <a:r>
              <a:rPr lang="ru-RU" dirty="0" smtClean="0"/>
              <a:t>Поиск материала, определение формы итогового продукта</a:t>
            </a:r>
          </a:p>
          <a:p>
            <a:r>
              <a:rPr lang="ru-RU" dirty="0" smtClean="0"/>
              <a:t>Предзащита проекта (</a:t>
            </a:r>
            <a:r>
              <a:rPr lang="ru-RU" altLang="ru-RU" dirty="0"/>
              <a:t>Совместная оценка результативности проделанной работы, корректировка выступления </a:t>
            </a:r>
            <a:r>
              <a:rPr lang="ru-RU" altLang="ru-RU" dirty="0" err="1" smtClean="0"/>
              <a:t>тьюторанта</a:t>
            </a:r>
            <a:r>
              <a:rPr lang="ru-RU" altLang="ru-RU" dirty="0" smtClean="0"/>
              <a:t>)</a:t>
            </a:r>
            <a:endParaRPr lang="ru-RU" dirty="0" smtClean="0"/>
          </a:p>
          <a:p>
            <a:r>
              <a:rPr lang="ru-RU" dirty="0" smtClean="0"/>
              <a:t>Защита проекта( </a:t>
            </a:r>
            <a:r>
              <a:rPr lang="ru-RU" dirty="0" err="1" smtClean="0"/>
              <a:t>тьютор</a:t>
            </a:r>
            <a:r>
              <a:rPr lang="ru-RU" dirty="0" smtClean="0"/>
              <a:t> заполняет экспертную карту проектной работы по заявленным критериям)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5689600" y="1143000"/>
            <a:ext cx="4876800" cy="45720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/>
              <a:t>Примеры тем </a:t>
            </a:r>
            <a:r>
              <a:rPr lang="ru-RU" b="1" dirty="0" smtClean="0"/>
              <a:t>индивидуального </a:t>
            </a:r>
            <a:r>
              <a:rPr lang="ru-RU" b="1" dirty="0" smtClean="0"/>
              <a:t>проекта:</a:t>
            </a:r>
          </a:p>
          <a:p>
            <a:r>
              <a:rPr lang="ru-RU" dirty="0" smtClean="0"/>
              <a:t>Разработка электронного пособия  «Математические методы в решении экономических задач»</a:t>
            </a:r>
          </a:p>
          <a:p>
            <a:r>
              <a:rPr lang="ru-RU" dirty="0" smtClean="0"/>
              <a:t>Фракталы </a:t>
            </a:r>
          </a:p>
          <a:p>
            <a:r>
              <a:rPr lang="ru-RU" dirty="0" smtClean="0"/>
              <a:t>Разработка </a:t>
            </a:r>
            <a:r>
              <a:rPr lang="ru-RU" dirty="0" err="1" smtClean="0"/>
              <a:t>сверточной</a:t>
            </a:r>
            <a:r>
              <a:rPr lang="ru-RU" dirty="0" smtClean="0"/>
              <a:t> нейронной сети, направленной на распознавание скелета человека на фотографии</a:t>
            </a:r>
          </a:p>
          <a:p>
            <a:r>
              <a:rPr lang="ru-RU" dirty="0" smtClean="0"/>
              <a:t>Математические методы в решении экономических задач</a:t>
            </a:r>
          </a:p>
          <a:p>
            <a:r>
              <a:rPr lang="ru-RU" dirty="0" smtClean="0"/>
              <a:t>Создание программируемого робота на платформе </a:t>
            </a:r>
            <a:r>
              <a:rPr lang="en-US" dirty="0" err="1" smtClean="0"/>
              <a:t>Arduino</a:t>
            </a:r>
            <a:endParaRPr lang="ru-RU" dirty="0" smtClean="0"/>
          </a:p>
          <a:p>
            <a:r>
              <a:rPr lang="ru-RU" dirty="0" smtClean="0"/>
              <a:t>Оценка жесткости воды из различных источников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50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8475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Тьюторское</a:t>
            </a:r>
            <a:r>
              <a:rPr lang="ru-RU" dirty="0" smtClean="0">
                <a:solidFill>
                  <a:schemeClr val="tx1"/>
                </a:solidFill>
              </a:rPr>
              <a:t> сопровождение: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педагог- </a:t>
            </a:r>
            <a:r>
              <a:rPr lang="ru-RU" dirty="0" err="1" smtClean="0">
                <a:solidFill>
                  <a:schemeClr val="tx1"/>
                </a:solidFill>
              </a:rPr>
              <a:t>тьютор</a:t>
            </a:r>
            <a:r>
              <a:rPr lang="ru-RU" dirty="0" smtClean="0">
                <a:solidFill>
                  <a:schemeClr val="tx1"/>
                </a:solidFill>
              </a:rPr>
              <a:t> проекта</a:t>
            </a:r>
            <a:endParaRPr lang="ru-RU" dirty="0"/>
          </a:p>
        </p:txBody>
      </p:sp>
      <p:pic>
        <p:nvPicPr>
          <p:cNvPr id="7" name="Содержимое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30977" b="24802"/>
          <a:stretch>
            <a:fillRect/>
          </a:stretch>
        </p:blipFill>
        <p:spPr>
          <a:xfrm>
            <a:off x="3347257" y="1149928"/>
            <a:ext cx="4591397" cy="537556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5741165" y="721426"/>
            <a:ext cx="48768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 smtClean="0"/>
              <a:t>Тьюторское</a:t>
            </a:r>
            <a:r>
              <a:rPr lang="ru-RU" b="1" dirty="0" smtClean="0"/>
              <a:t> сопровождение </a:t>
            </a:r>
            <a:r>
              <a:rPr lang="ru-RU" dirty="0" smtClean="0"/>
              <a:t>при защите проекта:</a:t>
            </a:r>
          </a:p>
          <a:p>
            <a:pPr marL="0" indent="0">
              <a:buNone/>
            </a:pPr>
            <a:r>
              <a:rPr lang="ru-RU" dirty="0" smtClean="0"/>
              <a:t>-совместная оценка результативности проделанной работы, корректировка выступления </a:t>
            </a:r>
            <a:r>
              <a:rPr lang="ru-RU" dirty="0" err="1" smtClean="0"/>
              <a:t>тьюторанта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-заполнение экспертной карты</a:t>
            </a:r>
          </a:p>
          <a:p>
            <a:pPr>
              <a:buNone/>
            </a:pPr>
            <a:r>
              <a:rPr lang="ru-RU" dirty="0" smtClean="0"/>
              <a:t>проектной работы</a:t>
            </a:r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27" y="-1"/>
            <a:ext cx="5102071" cy="660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013" y="354013"/>
            <a:ext cx="8704272" cy="650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Тьюторское</a:t>
            </a:r>
            <a:r>
              <a:rPr lang="ru-RU" dirty="0" smtClean="0">
                <a:solidFill>
                  <a:schemeClr val="tx1"/>
                </a:solidFill>
              </a:rPr>
              <a:t> сопровождение: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классный руководитель (</a:t>
            </a:r>
            <a:r>
              <a:rPr lang="ru-RU" dirty="0" err="1" smtClean="0">
                <a:solidFill>
                  <a:schemeClr val="tx1"/>
                </a:solidFill>
              </a:rPr>
              <a:t>тьютор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27832" y="1600200"/>
            <a:ext cx="4517887" cy="510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041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Результаты реализации индивидуальной образовательной программы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60218" y="1417638"/>
            <a:ext cx="11308176" cy="498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Результаты реализации индивидуальной образовательной программы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63575" y="2293937"/>
            <a:ext cx="98488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8145" y="2463657"/>
            <a:ext cx="99568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Спасибо за внимание!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49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Требования ФГОС СОО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Стандарт устанавливает требования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метапредметным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результатам освоения обучающимися основной образовательной программы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способность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 построению индивидуальной образовательной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траектории</a:t>
            </a:r>
          </a:p>
          <a:p>
            <a:pPr marL="0" inden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владение навыками учебно-исследовательской, проектной и социальной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760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Требования ФГОС СОО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u="sng" dirty="0" err="1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4000" u="sng" dirty="0">
                <a:latin typeface="Times New Roman" pitchFamily="18" charset="0"/>
                <a:cs typeface="Times New Roman" pitchFamily="18" charset="0"/>
              </a:rPr>
              <a:t> результаты освоения основной образовательной программы должны отражать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самостоятельно определять цели деятельности и составлять планы деятельности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; самостоятельно осуществлять,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контролировать и корректировать деятельность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; использовать все возможные ресурсы для достижения поставленных целей и реализации планов деятельности; выбирать успешные стратегии в различных ситуациях;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умение продуктивно общаться и взаимодействовать в процессе совместной деятельности, учитывать позиции других участников деятельности, эффективно разрешать конфликты;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владение навыками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познавательной,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учебно-исследовательской и проектной деятельности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навыками разрешения проблем; способность и готовность к самостоятельному поиску методов решения практических задач, применению различных методов познания;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310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Индивидуальная образовательная программа- механизм реализации ФГОС СОО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u="sng" dirty="0" smtClean="0"/>
              <a:t>Индивидуальная образовательная программа  – это: </a:t>
            </a:r>
          </a:p>
          <a:p>
            <a:r>
              <a:rPr lang="ru-RU" dirty="0" smtClean="0"/>
              <a:t> </a:t>
            </a:r>
            <a:r>
              <a:rPr lang="ru-RU" sz="2600" dirty="0" smtClean="0"/>
              <a:t>документ учащегося, который позволяет реализовать принципы индивидуализации в рамках концепции современного образования, создать условия для развития индивидуальных возможностей учащихся и учитывать особенности развития каждого ребёнка; </a:t>
            </a:r>
          </a:p>
          <a:p>
            <a:r>
              <a:rPr lang="ru-RU" sz="2600" dirty="0" smtClean="0"/>
              <a:t> документ, объединяющий образовательные программы и учитывающий виды образовательной деятельности обучающихся, методы и формы диагностики образовательных результатов, технологии освоения учебного содержания и т.п.; </a:t>
            </a:r>
          </a:p>
          <a:p>
            <a:r>
              <a:rPr lang="ru-RU" sz="2600" dirty="0" smtClean="0"/>
              <a:t> совокупность учебных предметов (базовых, профильных) и элективных курсов, выбранных для освоения учащимися на основе собственных образовательных потребностей и профессиональных перспектив.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30754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blackGray"/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Классный                                  </a:t>
            </a:r>
            <a:r>
              <a:rPr lang="ru-RU" dirty="0" err="1" smtClean="0"/>
              <a:t>Тьютор</a:t>
            </a:r>
            <a:r>
              <a:rPr lang="ru-RU" dirty="0" smtClean="0"/>
              <a:t>                               </a:t>
            </a:r>
            <a:r>
              <a:rPr lang="ru-RU" dirty="0" err="1" smtClean="0"/>
              <a:t>Тьютор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руководитель                            </a:t>
            </a:r>
            <a:r>
              <a:rPr lang="ru-RU" dirty="0" smtClean="0"/>
              <a:t>  группы                               </a:t>
            </a:r>
            <a:r>
              <a:rPr lang="ru-RU" dirty="0" smtClean="0"/>
              <a:t>проекта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(в позиции </a:t>
            </a:r>
            <a:r>
              <a:rPr lang="ru-RU" dirty="0" err="1" smtClean="0"/>
              <a:t>тьютора</a:t>
            </a:r>
            <a:r>
              <a:rPr lang="ru-RU" dirty="0" smtClean="0"/>
              <a:t>)</a:t>
            </a: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 rot="9640539">
            <a:off x="2141420" y="2178825"/>
            <a:ext cx="2334259" cy="439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73881" y="1460664"/>
            <a:ext cx="2208810" cy="700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ПЕДАГОГ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747657" y="2256312"/>
            <a:ext cx="285008" cy="7837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7356197">
            <a:off x="8066890" y="1375723"/>
            <a:ext cx="356260" cy="2180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Тьюторское</a:t>
            </a:r>
            <a:r>
              <a:rPr lang="ru-RU" dirty="0" smtClean="0">
                <a:solidFill>
                  <a:schemeClr val="tx1"/>
                </a:solidFill>
              </a:rPr>
              <a:t> сопровождение учащихся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Одной </a:t>
            </a:r>
            <a:r>
              <a:rPr lang="ru-RU" dirty="0"/>
              <a:t>из ведущих задач </a:t>
            </a:r>
            <a:r>
              <a:rPr lang="ru-RU" dirty="0" err="1" smtClean="0"/>
              <a:t>тьюторства</a:t>
            </a:r>
            <a:r>
              <a:rPr lang="ru-RU" dirty="0" smtClean="0"/>
              <a:t> </a:t>
            </a:r>
            <a:r>
              <a:rPr lang="ru-RU" dirty="0"/>
              <a:t>является </a:t>
            </a:r>
            <a:r>
              <a:rPr lang="ru-RU" b="1" dirty="0"/>
              <a:t>сопровождение</a:t>
            </a:r>
            <a:r>
              <a:rPr lang="ru-RU" dirty="0"/>
              <a:t> </a:t>
            </a:r>
            <a:r>
              <a:rPr lang="ru-RU" b="1" dirty="0"/>
              <a:t>индивидуального образования </a:t>
            </a:r>
            <a:r>
              <a:rPr lang="ru-RU" dirty="0"/>
              <a:t>на основе осознания </a:t>
            </a:r>
            <a:r>
              <a:rPr lang="ru-RU" b="1" dirty="0"/>
              <a:t>индивидуальных целей </a:t>
            </a:r>
            <a:r>
              <a:rPr lang="ru-RU" dirty="0"/>
              <a:t>образования, </a:t>
            </a:r>
            <a:r>
              <a:rPr lang="ru-RU" b="1" dirty="0"/>
              <a:t>выбора средств и форм </a:t>
            </a:r>
            <a:r>
              <a:rPr lang="ru-RU" dirty="0"/>
              <a:t>образования, эффективных именно в рамках осознанных специфических целей, </a:t>
            </a:r>
            <a:r>
              <a:rPr lang="ru-RU" b="1" dirty="0"/>
              <a:t>разработки долговременной образовательной программы</a:t>
            </a:r>
            <a:r>
              <a:rPr lang="ru-RU" dirty="0"/>
              <a:t>, </a:t>
            </a:r>
            <a:r>
              <a:rPr lang="ru-RU" b="1" dirty="0"/>
              <a:t>отслеживания ее эффективности и оценивания</a:t>
            </a:r>
            <a:r>
              <a:rPr lang="ru-RU" dirty="0"/>
              <a:t> </a:t>
            </a:r>
            <a:r>
              <a:rPr lang="ru-RU" dirty="0" err="1"/>
              <a:t>субъектно</a:t>
            </a:r>
            <a:r>
              <a:rPr lang="ru-RU" dirty="0"/>
              <a:t> – значимых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17694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Тьюторское</a:t>
            </a:r>
            <a:r>
              <a:rPr lang="ru-RU" dirty="0" smtClean="0">
                <a:solidFill>
                  <a:schemeClr val="tx1"/>
                </a:solidFill>
              </a:rPr>
              <a:t> сопровождение: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педагог- </a:t>
            </a:r>
            <a:r>
              <a:rPr lang="ru-RU" dirty="0" err="1" smtClean="0">
                <a:solidFill>
                  <a:schemeClr val="tx1"/>
                </a:solidFill>
              </a:rPr>
              <a:t>тьютор</a:t>
            </a:r>
            <a:r>
              <a:rPr lang="ru-RU" dirty="0" smtClean="0">
                <a:solidFill>
                  <a:schemeClr val="tx1"/>
                </a:solidFill>
              </a:rPr>
              <a:t> группы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Этапы работы над  ИОП</a:t>
            </a:r>
          </a:p>
          <a:p>
            <a:r>
              <a:rPr lang="ru-RU" dirty="0" smtClean="0"/>
              <a:t>Постановка образовательной цели и задач</a:t>
            </a:r>
          </a:p>
          <a:p>
            <a:r>
              <a:rPr lang="ru-RU" dirty="0" smtClean="0"/>
              <a:t>Выбор форм и методов обучения</a:t>
            </a:r>
          </a:p>
          <a:p>
            <a:r>
              <a:rPr lang="ru-RU" dirty="0" smtClean="0"/>
              <a:t>Знакомство с учебным планом</a:t>
            </a:r>
          </a:p>
          <a:p>
            <a:r>
              <a:rPr lang="ru-RU" dirty="0" smtClean="0"/>
              <a:t>Выбор темы индивидуального проекта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4381" y="1370086"/>
            <a:ext cx="5594179" cy="437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947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9956800" cy="11430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Тьюторское</a:t>
            </a:r>
            <a:r>
              <a:rPr lang="ru-RU" dirty="0" smtClean="0">
                <a:solidFill>
                  <a:schemeClr val="tx1"/>
                </a:solidFill>
              </a:rPr>
              <a:t> сопровождение: </a:t>
            </a:r>
            <a:r>
              <a:rPr lang="ru-RU" dirty="0" err="1" smtClean="0">
                <a:solidFill>
                  <a:schemeClr val="tx1"/>
                </a:solidFill>
              </a:rPr>
              <a:t>педагог-тьютор</a:t>
            </a:r>
            <a:r>
              <a:rPr lang="ru-RU" dirty="0" smtClean="0">
                <a:solidFill>
                  <a:schemeClr val="tx1"/>
                </a:solidFill>
              </a:rPr>
              <a:t> группы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3444" y="866898"/>
            <a:ext cx="4305035" cy="599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729289" y="1623951"/>
            <a:ext cx="4876800" cy="4572000"/>
          </a:xfrm>
        </p:spPr>
        <p:txBody>
          <a:bodyPr>
            <a:normAutofit fontScale="92500"/>
          </a:bodyPr>
          <a:lstStyle/>
          <a:p>
            <a:pPr>
              <a:buNone/>
              <a:defRPr/>
            </a:pPr>
            <a:r>
              <a:rPr lang="ru-RU" dirty="0" smtClean="0"/>
              <a:t>     </a:t>
            </a:r>
            <a:r>
              <a:rPr lang="ru-RU" b="1" dirty="0" smtClean="0"/>
              <a:t>Критерии оценки</a:t>
            </a:r>
            <a:endParaRPr lang="ru-RU" b="1" dirty="0" smtClean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 smtClean="0">
                <a:cs typeface="Times New Roman" panose="02020603050405020304" pitchFamily="18" charset="0"/>
              </a:rPr>
              <a:t>Реалистичность, выполнимость</a:t>
            </a:r>
          </a:p>
          <a:p>
            <a:pPr>
              <a:defRPr/>
            </a:pPr>
            <a:r>
              <a:rPr lang="ru-RU" dirty="0" smtClean="0">
                <a:cs typeface="Times New Roman" panose="02020603050405020304" pitchFamily="18" charset="0"/>
              </a:rPr>
              <a:t>Выбор профильных предметов</a:t>
            </a:r>
          </a:p>
          <a:p>
            <a:pPr>
              <a:defRPr/>
            </a:pPr>
            <a:r>
              <a:rPr lang="ru-RU" dirty="0" smtClean="0">
                <a:cs typeface="Times New Roman" panose="02020603050405020304" pitchFamily="18" charset="0"/>
              </a:rPr>
              <a:t>Все элементы ИОП работают на достижение цели</a:t>
            </a:r>
          </a:p>
          <a:p>
            <a:pPr>
              <a:defRPr/>
            </a:pPr>
            <a:r>
              <a:rPr lang="ru-RU" dirty="0" smtClean="0">
                <a:cs typeface="Times New Roman" panose="02020603050405020304" pitchFamily="18" charset="0"/>
              </a:rPr>
              <a:t>Сформировано представление о будущей профессии</a:t>
            </a:r>
          </a:p>
          <a:p>
            <a:pPr>
              <a:defRPr/>
            </a:pPr>
            <a:r>
              <a:rPr lang="ru-RU" dirty="0" smtClean="0">
                <a:cs typeface="Times New Roman" panose="02020603050405020304" pitchFamily="18" charset="0"/>
              </a:rPr>
              <a:t>Умение анализировать и </a:t>
            </a:r>
            <a:r>
              <a:rPr lang="ru-RU" dirty="0" err="1" smtClean="0">
                <a:cs typeface="Times New Roman" panose="02020603050405020304" pitchFamily="18" charset="0"/>
              </a:rPr>
              <a:t>рефлексировать</a:t>
            </a:r>
            <a:r>
              <a:rPr lang="ru-RU" dirty="0" smtClean="0">
                <a:cs typeface="Times New Roman" panose="02020603050405020304" pitchFamily="18" charset="0"/>
              </a:rPr>
              <a:t> свою деятельность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Тьюторское</a:t>
            </a:r>
            <a:r>
              <a:rPr lang="ru-RU" dirty="0" smtClean="0">
                <a:solidFill>
                  <a:schemeClr val="tx1"/>
                </a:solidFill>
              </a:rPr>
              <a:t> сопровождение: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педагог- </a:t>
            </a:r>
            <a:r>
              <a:rPr lang="ru-RU" dirty="0" err="1" smtClean="0">
                <a:solidFill>
                  <a:schemeClr val="tx1"/>
                </a:solidFill>
              </a:rPr>
              <a:t>тьютор</a:t>
            </a:r>
            <a:r>
              <a:rPr lang="ru-RU" dirty="0" smtClean="0">
                <a:solidFill>
                  <a:schemeClr val="tx1"/>
                </a:solidFill>
              </a:rPr>
              <a:t> проекта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Индивидуальный проект представляет собой особую форму организации деятельности учащихся (учебное исследование или учебный проект).</a:t>
            </a:r>
          </a:p>
          <a:p>
            <a:r>
              <a:rPr lang="ru-RU" dirty="0" smtClean="0"/>
              <a:t> </a:t>
            </a:r>
            <a:r>
              <a:rPr lang="ru-RU" dirty="0"/>
              <a:t>Выполнение индивидуального проекта обязательно для каждого учащегося, обучающегося в 10-11 классах лицея.</a:t>
            </a:r>
          </a:p>
          <a:p>
            <a:r>
              <a:rPr lang="ru-RU" dirty="0" smtClean="0"/>
              <a:t> </a:t>
            </a:r>
            <a:r>
              <a:rPr lang="ru-RU" dirty="0"/>
              <a:t>Защита индивидуального проекта является одной из обязательных составляющих системы внутреннего мониторинга качества образования в лицее.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43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265</TotalTime>
  <Words>569</Words>
  <Application>Microsoft Office PowerPoint</Application>
  <PresentationFormat>Произвольный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Новые подходы к организации деятельности педагога в условиях реализации ФГОС СОО</vt:lpstr>
      <vt:lpstr>Требования ФГОС СОО</vt:lpstr>
      <vt:lpstr>Требования ФГОС СОО</vt:lpstr>
      <vt:lpstr>Индивидуальная образовательная программа- механизм реализации ФГОС СОО</vt:lpstr>
      <vt:lpstr>Слайд 5</vt:lpstr>
      <vt:lpstr>Тьюторское сопровождение учащихся</vt:lpstr>
      <vt:lpstr>Тьюторское сопровождение:  педагог- тьютор группы</vt:lpstr>
      <vt:lpstr>Тьюторское сопровождение: педагог-тьютор группы</vt:lpstr>
      <vt:lpstr>Тьюторское сопровождение:  педагог- тьютор проекта</vt:lpstr>
      <vt:lpstr>Тьюторское сопровождение:  педагог- тьютор проекта</vt:lpstr>
      <vt:lpstr>Тьюторское сопровождение:  педагог- тьютор проекта</vt:lpstr>
      <vt:lpstr>Слайд 12</vt:lpstr>
      <vt:lpstr>Слайд 13</vt:lpstr>
      <vt:lpstr>Тьюторское сопровождение:   классный руководитель (тьютор)</vt:lpstr>
      <vt:lpstr>Результаты реализации индивидуальной образовательной программы</vt:lpstr>
      <vt:lpstr>Результаты реализации индивидуальной образовательной программы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</dc:creator>
  <cp:lastModifiedBy>Пользователь Windows</cp:lastModifiedBy>
  <cp:revision>54</cp:revision>
  <dcterms:created xsi:type="dcterms:W3CDTF">2021-11-18T17:42:17Z</dcterms:created>
  <dcterms:modified xsi:type="dcterms:W3CDTF">2021-11-23T19:06:40Z</dcterms:modified>
</cp:coreProperties>
</file>