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76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73" r:id="rId13"/>
    <p:sldId id="275" r:id="rId14"/>
    <p:sldId id="266" r:id="rId15"/>
    <p:sldId id="267" r:id="rId16"/>
    <p:sldId id="274" r:id="rId17"/>
    <p:sldId id="269" r:id="rId18"/>
    <p:sldId id="270" r:id="rId19"/>
    <p:sldId id="271" r:id="rId20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B1639-6915-4051-ABA9-CEFF993A077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F289E-D2CB-4530-B200-CBC0C6595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F289E-D2CB-4530-B200-CBC0C65959C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36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1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8196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123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016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568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480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39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91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53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29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8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54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88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13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17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920880" cy="2090663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</a:t>
            </a:r>
            <a:r>
              <a:rPr lang="ru-RU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дополнительного </a:t>
            </a:r>
            <a:r>
              <a:rPr lang="ru-RU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сельских школьников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85969" y="4437112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Людмила Васильевна  </a:t>
            </a:r>
            <a:r>
              <a:rPr lang="ru-RU" sz="2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Байбородова</a:t>
            </a:r>
            <a:r>
              <a:rPr lang="ru-RU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                           </a:t>
            </a:r>
            <a:r>
              <a:rPr lang="ru-RU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 педагогических наук,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профессор, зав.кафедрой педагогических технологий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Ярославского государственного педагогического университета </a:t>
            </a:r>
            <a:r>
              <a:rPr lang="ru-R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им.К.Д.Ушинского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5888"/>
            <a:ext cx="2387519" cy="2232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5888"/>
            <a:ext cx="2195886" cy="99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298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21649"/>
            <a:ext cx="8748464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Принцип</a:t>
            </a:r>
            <a:r>
              <a:rPr lang="ru-RU" sz="9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и обогащения социальных </a:t>
            </a:r>
            <a:r>
              <a:rPr lang="ru-RU" sz="9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связей  </a:t>
            </a:r>
            <a:r>
              <a:rPr lang="ru-RU" sz="9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сельских </a:t>
            </a:r>
            <a:r>
              <a:rPr lang="ru-RU" sz="9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детей:</a:t>
            </a:r>
          </a:p>
          <a:p>
            <a:endParaRPr lang="ru-RU" sz="3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sz="8800" dirty="0">
                <a:latin typeface="Arial" panose="020B0604020202020204" pitchFamily="34" charset="0"/>
                <a:cs typeface="Arial" panose="020B0604020202020204" pitchFamily="34" charset="0"/>
              </a:rPr>
              <a:t>в реализации программ ДО местных специалистов, умельцев и жителей села, выпускников </a:t>
            </a:r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lang="ru-RU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совместные </a:t>
            </a:r>
            <a:r>
              <a:rPr lang="ru-RU" sz="88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мероприятия, встречи, конкурсы, олимпиады с учениками других </a:t>
            </a:r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</a:t>
            </a:r>
            <a:endParaRPr lang="ru-RU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программ ДО для детей нескольких школ на базе опорной школы</a:t>
            </a:r>
          </a:p>
          <a:p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привлечение различных информационных средств для налаживания связей с другими организациями</a:t>
            </a:r>
          </a:p>
          <a:p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семейных клубов, творческих и спортивных коллективов детей и родителей</a:t>
            </a:r>
          </a:p>
          <a:p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взаимодействия детей и родителей (присвоение званий «Семья года и т.п., поощрения за особые достижения,  пропаганда семейных достижений)</a:t>
            </a:r>
          </a:p>
          <a:p>
            <a:r>
              <a:rPr lang="ru-RU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внешней среды школы (организаций, предприятий, природы, исторических  и культурных памятников, музеев)</a:t>
            </a:r>
            <a:endParaRPr lang="ru-RU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16799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171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52425"/>
            <a:ext cx="8604448" cy="623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Принцип </a:t>
            </a: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социального партнерства и </a:t>
            </a: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сотрудничества</a:t>
            </a: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совместных  программ ДО школы с другими организациями, в реализации которых участвуют  дети 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договорных  отношений с другими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общественных управляющих советов по развитию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поддержка постоянных творческих коллективов детей и жителей села, реализующих программы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взаимовыгодное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материальной, производственной и культурной базы села (предприятий, учреждений, клубов, спортивных площадок и др.)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306" y="0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37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85909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Варианты организации  доступного дополнительного образования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35507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i="1" dirty="0" smtClean="0"/>
              <a:t>На основе интеграции</a:t>
            </a:r>
            <a:r>
              <a:rPr lang="ru-RU" sz="2800" dirty="0" smtClean="0"/>
              <a:t>: школа полного дня;  школа комплекс; школа – ресурсный центр</a:t>
            </a:r>
          </a:p>
          <a:p>
            <a:r>
              <a:rPr lang="ru-RU" sz="2800" b="1" i="1" dirty="0" smtClean="0"/>
              <a:t>На основе сетевого взаимодействия: </a:t>
            </a:r>
            <a:r>
              <a:rPr lang="ru-RU" sz="2800" dirty="0" err="1" smtClean="0"/>
              <a:t>школа-ПУ</a:t>
            </a:r>
            <a:r>
              <a:rPr lang="ru-RU" sz="2800" dirty="0" smtClean="0"/>
              <a:t>; школа-клуб; школа-организация ДО</a:t>
            </a:r>
          </a:p>
          <a:p>
            <a:r>
              <a:rPr lang="ru-RU" sz="2800" b="1" i="1" dirty="0" smtClean="0"/>
              <a:t>На основе использования ресурсов социума:  </a:t>
            </a:r>
            <a:r>
              <a:rPr lang="ru-RU" sz="2800" dirty="0" smtClean="0"/>
              <a:t>использование базы организаций, природы, привлечение специалистов,</a:t>
            </a:r>
          </a:p>
          <a:p>
            <a:r>
              <a:rPr lang="ru-RU" sz="2800" b="1" i="1" dirty="0" smtClean="0"/>
              <a:t>На основе использования  </a:t>
            </a:r>
            <a:r>
              <a:rPr lang="ru-RU" sz="2800" b="1" i="1" dirty="0" err="1" smtClean="0"/>
              <a:t>внутришкольных</a:t>
            </a:r>
            <a:r>
              <a:rPr lang="ru-RU" sz="2800" b="1" i="1" dirty="0" smtClean="0"/>
              <a:t> ресурсов: </a:t>
            </a:r>
            <a:r>
              <a:rPr lang="ru-RU" sz="2800" dirty="0" smtClean="0"/>
              <a:t>разновозрастные группы, проектная деятельность, краеведческая деятельность</a:t>
            </a:r>
          </a:p>
          <a:p>
            <a:r>
              <a:rPr lang="ru-RU" sz="2800" b="1" i="1" dirty="0" smtClean="0"/>
              <a:t>На основе проектирования индивидуальных образовательных проектов</a:t>
            </a:r>
            <a:r>
              <a:rPr lang="ru-RU" sz="2800" dirty="0" smtClean="0"/>
              <a:t>: программ, планов, маршрутов</a:t>
            </a:r>
            <a:endParaRPr lang="ru-RU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300" y="0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52425"/>
            <a:ext cx="7130752" cy="12808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содержания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 ДО для сельских школьников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8686800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Учет личностных качеств сельских школьников: «Как стать успешным?», «Как стать хозяином своей жизни?»,«Моя профессиональная карьера», «Как устроиться на работу» «Школа молодого фермера»</a:t>
            </a:r>
          </a:p>
          <a:p>
            <a:r>
              <a:rPr lang="ru-RU" sz="2400" dirty="0" smtClean="0"/>
              <a:t>Современные производственные технологии, современные сельскохозяйственные профессии, Информационные технологии в производстве,  учебные заведения (ВПО и СПО), в которых можно получить профессию, изучение сельских традиций и укладов, изучение местной истории и краеведение. Правовая грамотность сельского жителя;</a:t>
            </a:r>
          </a:p>
          <a:p>
            <a:r>
              <a:rPr lang="ru-RU" sz="2400" dirty="0" smtClean="0"/>
              <a:t>Умение ориентироваться в современных социально-бытовых условиях, изучение особенностей предприятий, расположенных на местной территории,  правила ведения личного подсобного хозяйства</a:t>
            </a:r>
          </a:p>
          <a:p>
            <a:endParaRPr lang="ru-RU" sz="24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332" y="0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47053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Педагогические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и механизмы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1150" y="1130005"/>
            <a:ext cx="8435280" cy="573325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диагностические средства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рекламные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средства (газеты, печатная продукция, плакаты, буклеты, объявления, презентация достижений учащихся, открытые мастер-классы для детей и родителей, визитки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народные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национальные и местные традиции, культурные и исторические и природные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памятники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средства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сельского социума, ресурсы социального окружения (краеведческие, природные и человеческие) сельского поселения в целом, ресурсы социальных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партнеров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отношения с социальными партнерами при разработке и реализации программ дополнительного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детско-взрослые сообщества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передвижные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коллективы детей или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допрофессиональные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стажировки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индивидуальные образовательные программы, планы, маршруты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 и др.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-35705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898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Формы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дополнительного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для сельских детей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профессиональные пробы на местных производствах,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хозяйствах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выездные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мастер-классы и конкурсы, проводимые специалистами предприятий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ознакомительные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пробные занятия и мастер-классы о возможностях, направлениях и перспективах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 для родителей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краткосрочным модульным программам в режиме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погружения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мобильные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группы для освоения ДОД  (передвижные ресурсные центры, выездные школы, профильные лагеря, краткосрочные смены или курсы, экскурсии и др.)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обмен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группами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29" y="43111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249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85955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Формы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доступности дополнительного образования для сельских детей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9642" y="1928955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взаимообучение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индивидуальное, домашнее обучение, обучение в группах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в производственных бригадах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общественно-производственная практика на доступных предприятиях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экскурсии на ведущие производственные предприятия региона, возможно с использованием проекта «Путь в профессию», г. Ярославль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объединений различной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допрофессиональной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или творческой направленности (производственные бригады, лесничества, пожарные отряды, художественные и театральные коллективы и др.)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встречи с лучшими представителями по профессии, знаменитыми людьми своей местности, региона   и др.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Конкурсы, олимпиады разного уровня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0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5306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Педагогические технологии</a:t>
            </a:r>
            <a:r>
              <a:rPr 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57913"/>
            <a:ext cx="8949680" cy="568863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Общая </a:t>
            </a:r>
            <a:r>
              <a:rPr lang="ru-RU" sz="9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субъектно-ориентированная технология:</a:t>
            </a:r>
            <a:r>
              <a:rPr lang="ru-RU" sz="9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самодиагностика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 - осознание себя: «Какой я?», «Что я знаю?», «Что я умею делать в данной ситуации?», и наоборот: «Чего не знаю?», «Чего не умею?» и т.п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самоанализ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- поиск ответов на вопросы: «Смогу ли я выполнить эту работу?», «Что (кто) может помочь мне добиться положительного результата?», «Что может помешать мне добиться успеха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самоопределение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- постановка целей и задач, определение перспектив, путей их достижения: «К чему мне стремиться?», «Каким должен быть результат», «Как этого добиться?», «К кому могу обратиться за помощью?» «С кем объединить свои усилия», «Какие я буду выполнять обязанности?», «За что отвечаю?» и др. </a:t>
            </a:r>
          </a:p>
          <a:p>
            <a:r>
              <a:rPr lang="ru-RU" sz="6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самоорганизация </a:t>
            </a:r>
            <a:r>
              <a:rPr lang="ru-RU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и самореализация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  - самостоятельный поиск способов решения детьми, взрослыми поставленных задач, выполнение взятых на себя обязательств, принятие самостоятельных решений: «Как действовать, чтобы принять правильное решение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?»</a:t>
            </a: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самооценка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- сопоставление достигнутого результата с намеченным, выявление и обоснование причин успехов и неудач: «В какой мере я выполнил (а) взятые на себя обязательства?», «Какие общие результаты достигнуты в результате моих действий?», «В каких ситуациях нужно было проявить большую ответственность?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т.д. </a:t>
            </a:r>
          </a:p>
          <a:p>
            <a:r>
              <a:rPr lang="ru-RU" sz="6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самоутверждение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- вывод о целесообразности выбранного объема ответственности, поставленных целей и задач, внесение корректив в дальнейшие действия: «Сделал(а) ли я, все, что мог?», «Соответствовал ли объем взятых обязательств моим возможностям?»,  «Могу ли я считать  себя ответственным человеком?», «Какие качества надо в себе развивать?»  и др.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19713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261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Частные субъектно-ориентированные технологии: </a:t>
            </a:r>
            <a:endParaRPr lang="ru-RU" sz="33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Портфолио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проектирования индивидуальной образовательной деятельности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Технология проектной деятельности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Проблемно-тематический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день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Погружение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Творческие мастерские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Коллективные творческие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Дистанционные технологии 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116632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707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89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25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проживания и образования сельских детей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964" y="1619672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районный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центр,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где условия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процесса в районной школе близки  к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городским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поселок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где имеется, как правило, одна средняя школа, иногда  действует спортивно-оздоровительный или культурный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поселение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село,  удаленное от районных и культурных центров, где есть малочисленная школа и, как правило, отсутствуют учреждения культуры, дополнительного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деревни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небольшие поселения, где отсутствуют школы и другие образовательные центры, проживает небольшое количество детей, которых подвозят для обучения в  ближайшую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школу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живут в интернате, так как школа находится на большом расстоянии от места проживания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семьи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обучается на дому (домашнее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образование)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92807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79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040" y="828254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  организации  образования  сельских детей определяется: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5677"/>
            <a:ext cx="8435280" cy="50405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удаленностью от районных и городских центров;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экономикой и перспективами села, состоянием местного производства;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устойчивостью и системностью связей с другими социальными и производственными структурами села;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численностью детей в школе; 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уровнем интеллектуального,  физического  развития и этническим составом учащихся;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ресурсами культурного, исторического наследия, природного окружения ближайшего социума;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национальными  и местными традициями.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743" y="8593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821482"/>
            <a:ext cx="6491064" cy="1143000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идеи </a:t>
            </a:r>
            <a:r>
              <a:rPr lang="ru-RU" sz="2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sz="2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60" y="1400661"/>
            <a:ext cx="8892480" cy="561662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       </a:t>
            </a:r>
          </a:p>
          <a:p>
            <a:pPr marL="0" indent="0">
              <a:buNone/>
            </a:pPr>
            <a:r>
              <a:rPr lang="ru-RU" b="1" i="1" dirty="0" smtClean="0"/>
              <a:t> </a:t>
            </a:r>
            <a:r>
              <a:rPr lang="ru-RU" sz="7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</a:t>
            </a:r>
            <a:r>
              <a:rPr lang="ru-RU" sz="7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7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обусловлена </a:t>
            </a:r>
            <a:r>
              <a:rPr lang="ru-RU" sz="59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необходимостью </a:t>
            </a:r>
            <a:r>
              <a:rPr lang="ru-RU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объединить имеющиеся ресурсы </a:t>
            </a:r>
            <a:r>
              <a:rPr lang="ru-RU" sz="5900" dirty="0">
                <a:latin typeface="Arial" panose="020B0604020202020204" pitchFamily="34" charset="0"/>
                <a:cs typeface="Arial" panose="020B0604020202020204" pitchFamily="34" charset="0"/>
              </a:rPr>
              <a:t>для организации </a:t>
            </a:r>
            <a:r>
              <a:rPr lang="ru-RU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 ДО,   решения </a:t>
            </a:r>
            <a:r>
              <a:rPr lang="ru-RU" sz="5900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экономических и социальных  задач на основе взаимовлияния и </a:t>
            </a:r>
            <a:r>
              <a:rPr lang="ru-RU" sz="5900" dirty="0" err="1">
                <a:latin typeface="Arial" panose="020B0604020202020204" pitchFamily="34" charset="0"/>
                <a:cs typeface="Arial" panose="020B0604020202020204" pitchFamily="34" charset="0"/>
              </a:rPr>
              <a:t>взаимодополнения</a:t>
            </a:r>
            <a:r>
              <a:rPr lang="ru-RU" sz="5900" dirty="0">
                <a:latin typeface="Arial" panose="020B0604020202020204" pitchFamily="34" charset="0"/>
                <a:cs typeface="Arial" panose="020B0604020202020204" pitchFamily="34" charset="0"/>
              </a:rPr>
              <a:t> ресурсов образования и сельской </a:t>
            </a:r>
            <a:r>
              <a:rPr lang="ru-RU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среды</a:t>
            </a:r>
            <a:endParaRPr lang="ru-RU" sz="5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позволяет </a:t>
            </a:r>
            <a:r>
              <a:rPr lang="ru-RU" sz="5900" dirty="0">
                <a:latin typeface="Arial" panose="020B0604020202020204" pitchFamily="34" charset="0"/>
                <a:cs typeface="Arial" panose="020B0604020202020204" pitchFamily="34" charset="0"/>
              </a:rPr>
              <a:t>повысить качественную и кадровую доступность за счет объединения ресурсов различных организаций,  решить в  определенной степени проблему географической доступности за счет реализации дополнительного образования в опорных школах, куда приезжают  дети из малочисленных школ для  получения дополнительного </a:t>
            </a:r>
            <a:r>
              <a:rPr lang="ru-RU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 </a:t>
            </a:r>
            <a:endParaRPr lang="ru-RU" sz="5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5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342" y="116632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82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5252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идеи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Индивидуализация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обусловлена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малочисленностью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сел, школ, когда помимо индивидуального образовательного маршрута необходимо предусмотреть и индивидуально ориентированную транспортную, ресурсную и педагогическую инфраструктуру и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расслоением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 по интеллектуальному развитию от низкого до высокого, по запросам и потребностям, по уровню притязаний, по уровню доходов родителей, когда сложно составить однородные группы детей  со схожими образовательными потребностями и уровнями для реализации дополнительных общеобразовательных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ошибочным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понимаем 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индивидуализации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процесса  как опеки ребенка, такое понимание ведет к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подавлению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детей, лишает их самостоятельности; индивидуализация  рассматривается как процесс самостоятельного принятия и реализации решений самим ребенком.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0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189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77" y="60417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подходы к обеспечению доступности ДО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337" y="1747171"/>
            <a:ext cx="8892480" cy="5184576"/>
          </a:xfrm>
        </p:spPr>
        <p:txBody>
          <a:bodyPr>
            <a:normAutofit lnSpcReduction="10000"/>
          </a:bodyPr>
          <a:lstStyle/>
          <a:p>
            <a:r>
              <a:rPr lang="x-none" sz="3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Социокультурный подход</a:t>
            </a:r>
            <a:r>
              <a:rPr lang="x-none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- учет территориально-географических, культурных, этнических особенностей сельских поселений при определении  перечня и разработке дополнительных общеобразовательных программ, находить отражение в содержании и формах  дополнительного </a:t>
            </a:r>
            <a:r>
              <a:rPr lang="x-none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3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Интегративно-вариативный подход  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- создание самых разных вариантов и способов получения дополнительного образования на основе  различных  вариантов интеграции элементов  внутренней и внешней среды образовательной организации, обеспечение  готовности детей к осознанному, обоснованному  выбору дополнительной общеобразовательной программы и своего маршрута ее </a:t>
            </a:r>
            <a:r>
              <a:rPr lang="x-none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3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Субъектно-ориентированный подход 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целенаправленное и системное использование педагогических средств, соответствующих технологий, способствующих формированию субъектной позиции сельских детей, их независимых и самостоятельных суждений, способности к саморегуляции и самоорганизации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30654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727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19671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Принципы, обеспечивающие доступность дополнительного образования сельских </a:t>
            </a:r>
            <a:r>
              <a:rPr lang="ru-RU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школьников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868" y="2132856"/>
            <a:ext cx="8568952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</a:t>
            </a:r>
            <a:r>
              <a:rPr lang="ru-RU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профессиональной направленности: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программ ДО, реализующих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профориентационную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допрофессиональную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и профессиональную,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предпрофильную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и профильную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подготовку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разных форм и средств в процессе реализации программ ДО, способствующих осознанному выбору профессии (профильные группы, мастер-классы, вахтовые школы, выездные классы, проектная деятельность,  профессиональные пробы и др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специалистов, профессионалов в реализации программ</a:t>
            </a:r>
            <a:endParaRPr lang="ru-RU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775" y="92913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87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68926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создания здоровой духовно-нравственной </a:t>
            </a:r>
            <a:r>
              <a:rPr lang="ru-RU" sz="9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среды</a:t>
            </a:r>
            <a:r>
              <a:rPr lang="ru-RU" sz="9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96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внесение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в содержание программ ДО местного компонента, материалов, исследовательской, поисковой деятельности 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школьников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отражение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в содержании программ проблем, трудностей села, включение педагогов, учащихся и родителей в их обсуждение, разработку проектов, направленных на развитие села, школы, местного хозяйства, 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культурных и досуговых центров, как базы для ДО, где представлены экспонаты, отражающие духовное наследие местных жителей, результаты поисковых экспедиций, достижения местного населения, семей и другие материалы, проводятся встречи, мероприятия, отмечаются главные события в жизни страны, села, 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специальных педагогических средств, стимулирующих внимательные и чуткие отношения между педагогами, учащимися и родителями (совместные праздники, совместные творческие объединения и др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пропаганда достижений учащихся, родителей, семей, селян, предприятий 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села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символики, развития традиций, закрепляющих нравственные нормы взаимоотношений  между детьми, детьми и родителями, жителями 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села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743" y="0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7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548680"/>
            <a:ext cx="8568952" cy="583264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96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9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</a:t>
            </a:r>
            <a:r>
              <a:rPr lang="ru-RU" sz="9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регулирования взаимодействия детей разного </a:t>
            </a:r>
            <a:r>
              <a:rPr lang="ru-RU" sz="9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возраста:</a:t>
            </a:r>
          </a:p>
          <a:p>
            <a:pPr marL="0" indent="0">
              <a:buNone/>
            </a:pPr>
            <a:endParaRPr lang="ru-RU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правил взаимодействия между старшими и 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младшими</a:t>
            </a: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многоуровневых программ, учитывающих возраст 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специальных способов организации совместной деятельности детей разного 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возраста</a:t>
            </a: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разновозрастных </a:t>
            </a:r>
            <a:r>
              <a:rPr lang="ru-RU" sz="9600" dirty="0" err="1">
                <a:latin typeface="Arial" panose="020B0604020202020204" pitchFamily="34" charset="0"/>
                <a:cs typeface="Arial" panose="020B0604020202020204" pitchFamily="34" charset="0"/>
              </a:rPr>
              <a:t>микрогрупп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,  пар,  каждая из которых решает общую проблему или ее 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часть</a:t>
            </a: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выполнение  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разновозрастными </a:t>
            </a:r>
            <a:r>
              <a:rPr lang="ru-RU" sz="9600" dirty="0" err="1">
                <a:latin typeface="Arial" panose="020B0604020202020204" pitchFamily="34" charset="0"/>
                <a:cs typeface="Arial" panose="020B0604020202020204" pitchFamily="34" charset="0"/>
              </a:rPr>
              <a:t>микрогруппами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 творческих заданий как при подготовке, так и проведении 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занятий</a:t>
            </a: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совместное </a:t>
            </a:r>
            <a:r>
              <a:rPr lang="ru-RU" sz="9600" dirty="0">
                <a:latin typeface="Arial" panose="020B0604020202020204" pitchFamily="34" charset="0"/>
                <a:cs typeface="Arial" panose="020B0604020202020204" pitchFamily="34" charset="0"/>
              </a:rPr>
              <a:t>обсуждение результатов выполненных работ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0"/>
            <a:ext cx="15478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90226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293</TotalTime>
  <Words>1239</Words>
  <Application>Microsoft Office PowerPoint</Application>
  <PresentationFormat>Экран (4:3)</PresentationFormat>
  <Paragraphs>129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 3</vt:lpstr>
      <vt:lpstr>Легкий дым</vt:lpstr>
      <vt:lpstr>Особенности  дополнительного образования сельских школьников </vt:lpstr>
      <vt:lpstr>Условия проживания и образования сельских детей </vt:lpstr>
      <vt:lpstr>Особенности   организации  образования  сельских детей определяется: </vt:lpstr>
      <vt:lpstr>Основные идеи организации ДО </vt:lpstr>
      <vt:lpstr>Основные идеи организации ДО </vt:lpstr>
      <vt:lpstr>Основные подходы к обеспечению доступности ДО</vt:lpstr>
      <vt:lpstr>Принципы, обеспечивающие доступность дополнительного образования сельских школьников </vt:lpstr>
      <vt:lpstr>Презентация PowerPoint</vt:lpstr>
      <vt:lpstr>Презентация PowerPoint</vt:lpstr>
      <vt:lpstr>Презентация PowerPoint</vt:lpstr>
      <vt:lpstr>Презентация PowerPoint</vt:lpstr>
      <vt:lpstr> Варианты организации  доступного дополнительного образования </vt:lpstr>
      <vt:lpstr>Особенности содержания  программ ДО для сельских школьников</vt:lpstr>
      <vt:lpstr>Педагогические средства и механизмы</vt:lpstr>
      <vt:lpstr>  Формы обеспечения дополнительного образования для сельских детей</vt:lpstr>
      <vt:lpstr>   Формы обеспечения доступности дополнительного образования для сельских детей</vt:lpstr>
      <vt:lpstr>Педагогические технологии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обеспечения доступности дополнительного образования сельских школьников </dc:title>
  <cp:lastModifiedBy>ANNA</cp:lastModifiedBy>
  <cp:revision>37</cp:revision>
  <cp:lastPrinted>2018-11-28T09:11:17Z</cp:lastPrinted>
  <dcterms:modified xsi:type="dcterms:W3CDTF">2022-03-13T09:13:28Z</dcterms:modified>
</cp:coreProperties>
</file>