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0" r:id="rId5"/>
    <p:sldId id="265" r:id="rId6"/>
    <p:sldId id="257" r:id="rId7"/>
    <p:sldId id="264" r:id="rId8"/>
    <p:sldId id="266" r:id="rId9"/>
    <p:sldId id="263" r:id="rId10"/>
    <p:sldId id="267" r:id="rId11"/>
    <p:sldId id="261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032447"/>
          </a:xfrm>
        </p:spPr>
        <p:txBody>
          <a:bodyPr>
            <a:normAutofit fontScale="90000"/>
          </a:bodyPr>
          <a:lstStyle/>
          <a:p>
            <a:r>
              <a:rPr lang="ru-RU" sz="1200" b="1" cap="all" dirty="0" smtClean="0"/>
              <a:t>Международная научно-практическая конференция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 </a:t>
            </a:r>
            <a:br>
              <a:rPr lang="ru-RU" sz="1200" dirty="0"/>
            </a:br>
            <a:r>
              <a:rPr lang="ru-RU" sz="1200" b="1" dirty="0"/>
              <a:t>ЭФФЕКТИВНЫЕ МОДЕЛИ И ПРАКТИКИ ОРГАНИЗАЦИИ ДОПОЛНИТЕЛЬНОГО ОБРАЗОВАНИЯ ДЕТЕЙ, ПРОЖИВАЮЩИХ В СЕЛЬСКОЙ МЕСТНОСТИ, В УСЛОВИЯХ ЦИФРОВИЗАЦИИ И ГЛОБАЛЬНОГО ТЕХНОЛОГИЧЕСКОГО </a:t>
            </a:r>
            <a:r>
              <a:rPr lang="ru-RU" sz="1200" b="1" dirty="0" smtClean="0"/>
              <a:t>ОБНОВЛЕНИЯ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400" b="1" dirty="0" smtClean="0"/>
              <a:t>Секция № 3</a:t>
            </a:r>
            <a:br>
              <a:rPr lang="ru-RU" sz="1400" b="1" dirty="0" smtClean="0"/>
            </a:br>
            <a:r>
              <a:rPr lang="ru-RU" sz="1400" b="1" dirty="0"/>
              <a:t>Сельская школа как территория развития детей: проблемы и новые практики развития инфраструктуры сельских </a:t>
            </a:r>
            <a:r>
              <a:rPr lang="ru-RU" sz="1400" b="1" dirty="0" smtClean="0"/>
              <a:t>школ</a:t>
            </a:r>
            <a:br>
              <a:rPr lang="ru-RU" sz="14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2800" b="1" dirty="0" smtClean="0">
                <a:solidFill>
                  <a:srgbClr val="C00000"/>
                </a:solidFill>
              </a:rPr>
              <a:t>Представление опыта работы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«Формирование новой грамотности в условиях технологического обновления сельской школы»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 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15212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14.03.2022 г.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Докладчик: Яковлева Маргарита Анатольевна, заместитель директора по ВР МОУ Ермаковская СОШ Рыбинского МР Ярославской области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Грамотности или компетентности???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</a:t>
            </a:r>
            <a:r>
              <a:rPr lang="en-US" sz="2400" dirty="0" err="1" smtClean="0"/>
              <a:t>Rs</a:t>
            </a:r>
            <a:r>
              <a:rPr lang="en-US" sz="2400" dirty="0" smtClean="0"/>
              <a:t> + </a:t>
            </a:r>
            <a:r>
              <a:rPr lang="ru-RU" sz="2400" dirty="0" smtClean="0"/>
              <a:t>новые грамотности;</a:t>
            </a:r>
          </a:p>
          <a:p>
            <a:r>
              <a:rPr lang="ru-RU" sz="2400" dirty="0"/>
              <a:t>Г</a:t>
            </a:r>
            <a:r>
              <a:rPr lang="ru-RU" sz="2400" dirty="0" smtClean="0"/>
              <a:t>рамотности - база </a:t>
            </a:r>
            <a:r>
              <a:rPr lang="ru-RU" sz="2400" dirty="0"/>
              <a:t>для приобретения </a:t>
            </a:r>
            <a:r>
              <a:rPr lang="ru-RU" sz="2400" dirty="0" smtClean="0"/>
              <a:t>компетентностей;</a:t>
            </a:r>
            <a:endParaRPr lang="ru-RU" sz="2400" dirty="0"/>
          </a:p>
          <a:p>
            <a:r>
              <a:rPr lang="ru-RU" sz="2400" dirty="0"/>
              <a:t>Г</a:t>
            </a:r>
            <a:r>
              <a:rPr lang="ru-RU" sz="2400" dirty="0" smtClean="0"/>
              <a:t>рамотности </a:t>
            </a:r>
            <a:r>
              <a:rPr lang="ru-RU" sz="2400" dirty="0"/>
              <a:t>относятся к функциональной сфере, напр., цифровая, финансовая, гражданская и др., компетентности – к </a:t>
            </a:r>
            <a:r>
              <a:rPr lang="ru-RU" sz="2400" dirty="0" smtClean="0"/>
              <a:t>поведенческой;</a:t>
            </a:r>
            <a:endParaRPr lang="ru-RU" sz="2400" dirty="0"/>
          </a:p>
          <a:p>
            <a:r>
              <a:rPr lang="ru-RU" sz="2400" dirty="0" err="1"/>
              <a:t>С</a:t>
            </a:r>
            <a:r>
              <a:rPr lang="ru-RU" sz="2400" dirty="0" err="1" smtClean="0"/>
              <a:t>формированность</a:t>
            </a:r>
            <a:r>
              <a:rPr lang="ru-RU" sz="2400" dirty="0" smtClean="0"/>
              <a:t> </a:t>
            </a:r>
            <a:r>
              <a:rPr lang="ru-RU" sz="2400" dirty="0"/>
              <a:t>ряда грамотностей </a:t>
            </a:r>
            <a:r>
              <a:rPr lang="ru-RU" sz="2400" dirty="0" smtClean="0"/>
              <a:t>замеряется </a:t>
            </a:r>
            <a:r>
              <a:rPr lang="ru-RU" sz="2400" dirty="0"/>
              <a:t>в ходе цифровых </a:t>
            </a:r>
            <a:r>
              <a:rPr lang="ru-RU" sz="2400" dirty="0" smtClean="0"/>
              <a:t>уроков;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 </a:t>
            </a:r>
            <a:r>
              <a:rPr lang="ru-RU" sz="2400" dirty="0"/>
              <a:t>обновленном </a:t>
            </a:r>
            <a:r>
              <a:rPr lang="ru-RU" sz="2400" dirty="0" smtClean="0"/>
              <a:t>ФГОС </a:t>
            </a:r>
            <a:r>
              <a:rPr lang="ru-RU" sz="2400" dirty="0"/>
              <a:t>появилось понятие </a:t>
            </a:r>
            <a:r>
              <a:rPr lang="ru-RU" sz="2400" dirty="0" smtClean="0"/>
              <a:t>«Новая грамотность» (раздел УУД).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325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sz="1800" dirty="0" smtClean="0"/>
              <a:t>МОУ Ермаковская СОШ 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dirty="0" smtClean="0"/>
              <a:t>Рыбинский муниципальный район </a:t>
            </a:r>
          </a:p>
          <a:p>
            <a:pPr marL="0" indent="0">
              <a:buNone/>
            </a:pPr>
            <a:r>
              <a:rPr lang="ru-RU" sz="1800" dirty="0" smtClean="0"/>
              <a:t>Ярославская область</a:t>
            </a:r>
          </a:p>
          <a:p>
            <a:pPr marL="0" indent="0">
              <a:buNone/>
            </a:pPr>
            <a:r>
              <a:rPr lang="ru-RU" sz="1800" dirty="0" smtClean="0"/>
              <a:t>Тел. 8(4855) 258-415</a:t>
            </a:r>
          </a:p>
          <a:p>
            <a:pPr marL="0" indent="0">
              <a:buNone/>
            </a:pPr>
            <a:r>
              <a:rPr lang="en-US" sz="1800" dirty="0" smtClean="0"/>
              <a:t>E-mail: ktv415@mail.ru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086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аргарита\Downloads\2022-03-12_19-14-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8"/>
            <a:ext cx="8435280" cy="625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Грамотность и новая грамотность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Грамотность </a:t>
            </a:r>
            <a:r>
              <a:rPr lang="ru-RU" dirty="0"/>
              <a:t>в традиционном узком смысле слова относится к приобретению и применению способности читать, писать и считать, так называемых 3Rs (</a:t>
            </a:r>
            <a:r>
              <a:rPr lang="ru-RU" b="1" dirty="0" err="1"/>
              <a:t>R</a:t>
            </a:r>
            <a:r>
              <a:rPr lang="ru-RU" dirty="0" err="1"/>
              <a:t>eading</a:t>
            </a:r>
            <a:r>
              <a:rPr lang="ru-RU" dirty="0"/>
              <a:t>, </a:t>
            </a:r>
            <a:r>
              <a:rPr lang="ru-RU" dirty="0" err="1"/>
              <a:t>w</a:t>
            </a:r>
            <a:r>
              <a:rPr lang="ru-RU" b="1" dirty="0" err="1"/>
              <a:t>R</a:t>
            </a:r>
            <a:r>
              <a:rPr lang="ru-RU" dirty="0" err="1"/>
              <a:t>iting</a:t>
            </a:r>
            <a:r>
              <a:rPr lang="ru-RU" dirty="0"/>
              <a:t>, </a:t>
            </a:r>
            <a:r>
              <a:rPr lang="ru-RU" dirty="0" err="1"/>
              <a:t>a</a:t>
            </a:r>
            <a:r>
              <a:rPr lang="ru-RU" b="1" dirty="0" err="1"/>
              <a:t>R</a:t>
            </a:r>
            <a:r>
              <a:rPr lang="ru-RU" dirty="0" err="1"/>
              <a:t>ithmetic</a:t>
            </a:r>
            <a:r>
              <a:rPr lang="ru-RU" dirty="0"/>
              <a:t>).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современном узком смысле грамотность — способность общаться с миром, понимать его сигналы, обрабатывать информацию.</a:t>
            </a:r>
            <a:br>
              <a:rPr lang="ru-RU" dirty="0"/>
            </a:br>
            <a:r>
              <a:rPr lang="ru-RU" dirty="0"/>
              <a:t>Грамотность становится, таким образом, основой возможности учиться, осваивать новые компетентности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Грамотность тоже предполагает действие, но только иного рода: это действие опосредовано языком (как инструментом коммуникации), в письменной или </a:t>
            </a:r>
            <a:r>
              <a:rPr lang="ru-RU" dirty="0" smtClean="0"/>
              <a:t>устной форме.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Новая </a:t>
            </a:r>
            <a:r>
              <a:rPr lang="ru-RU" dirty="0"/>
              <a:t>грамотность относится к компетентностям, компетенциям, умениям, профессиональным качествам в использовании Интернет. </a:t>
            </a:r>
          </a:p>
        </p:txBody>
      </p:sp>
    </p:spTree>
    <p:extLst>
      <p:ext uri="{BB962C8B-B14F-4D97-AF65-F5344CB8AC3E}">
        <p14:creationId xmlns:p14="http://schemas.microsoft.com/office/powerpoint/2010/main" val="12967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4639"/>
            <a:ext cx="4032448" cy="60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Маргарита\Downloads\2022-03-12_19-14-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36505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Разнообразие видов грамотностей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en-US" sz="2700" b="1" dirty="0" smtClean="0">
                <a:solidFill>
                  <a:srgbClr val="C00000"/>
                </a:solidFill>
              </a:rPr>
              <a:t>Key Competences and New Literacy: From Slogans to School Reality</a:t>
            </a:r>
            <a:r>
              <a:rPr lang="ru-RU" sz="2700" b="1" dirty="0" smtClean="0">
                <a:solidFill>
                  <a:srgbClr val="C00000"/>
                </a:solidFill>
              </a:rPr>
              <a:t> </a:t>
            </a:r>
            <a:r>
              <a:rPr lang="ru-RU" sz="2700" dirty="0" smtClean="0"/>
              <a:t>(</a:t>
            </a:r>
            <a:r>
              <a:rPr lang="en-US" sz="2000" i="1" dirty="0" smtClean="0"/>
              <a:t>Maria </a:t>
            </a:r>
            <a:r>
              <a:rPr lang="en-US" sz="2000" i="1" dirty="0" err="1" smtClean="0"/>
              <a:t>Dobriakova</a:t>
            </a:r>
            <a:r>
              <a:rPr lang="ru-RU" sz="2000" i="1" dirty="0" smtClean="0"/>
              <a:t>. </a:t>
            </a:r>
            <a:r>
              <a:rPr lang="en-US" sz="2000" i="1" dirty="0" smtClean="0"/>
              <a:t>June</a:t>
            </a:r>
            <a:r>
              <a:rPr lang="en-US" sz="2000" i="1" dirty="0" smtClean="0"/>
              <a:t>, 2017</a:t>
            </a:r>
            <a:r>
              <a:rPr lang="ru-RU" sz="2000" i="1" dirty="0" smtClean="0"/>
              <a:t>)</a:t>
            </a:r>
            <a:endParaRPr lang="ru-RU" sz="2000" i="1" dirty="0"/>
          </a:p>
        </p:txBody>
      </p:sp>
      <p:pic>
        <p:nvPicPr>
          <p:cNvPr id="4098" name="Picture 2" descr="C:\Users\Маргарита\Downloads\2022-03-12_19-13-2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7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40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Рамка формируемых грамотностей в школе.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2021-22 </a:t>
            </a:r>
            <a:r>
              <a:rPr lang="ru-RU" sz="2800" b="1" dirty="0" err="1" smtClean="0">
                <a:solidFill>
                  <a:srgbClr val="C00000"/>
                </a:solidFill>
              </a:rPr>
              <a:t>уч.г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>
                <a:solidFill>
                  <a:srgbClr val="C00000"/>
                </a:solidFill>
              </a:rPr>
              <a:t>Цифровая</a:t>
            </a:r>
            <a:r>
              <a:rPr lang="ru-RU" dirty="0"/>
              <a:t> </a:t>
            </a:r>
            <a:r>
              <a:rPr lang="ru-RU" dirty="0" smtClean="0"/>
              <a:t>(через уроки </a:t>
            </a:r>
            <a:r>
              <a:rPr lang="ru-RU" dirty="0"/>
              <a:t>цифровой грамотности);</a:t>
            </a:r>
          </a:p>
          <a:p>
            <a:pPr lvl="0"/>
            <a:r>
              <a:rPr lang="ru-RU" dirty="0">
                <a:solidFill>
                  <a:srgbClr val="C00000"/>
                </a:solidFill>
              </a:rPr>
              <a:t>Финансовая</a:t>
            </a:r>
            <a:r>
              <a:rPr lang="ru-RU" dirty="0"/>
              <a:t> </a:t>
            </a:r>
            <a:r>
              <a:rPr lang="ru-RU" dirty="0" smtClean="0"/>
              <a:t>(через уроки финансовой </a:t>
            </a:r>
            <a:r>
              <a:rPr lang="ru-RU" dirty="0"/>
              <a:t>грамотности);</a:t>
            </a:r>
          </a:p>
          <a:p>
            <a:pPr lvl="0"/>
            <a:r>
              <a:rPr lang="ru-RU" dirty="0">
                <a:solidFill>
                  <a:srgbClr val="C00000"/>
                </a:solidFill>
              </a:rPr>
              <a:t>Грамотность</a:t>
            </a: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в области </a:t>
            </a:r>
            <a:r>
              <a:rPr lang="ru-RU" dirty="0" smtClean="0">
                <a:solidFill>
                  <a:srgbClr val="C00000"/>
                </a:solidFill>
              </a:rPr>
              <a:t>здоровья </a:t>
            </a:r>
            <a:r>
              <a:rPr lang="ru-RU" dirty="0" smtClean="0"/>
              <a:t>(пособия «За здоровый образ жизни» </a:t>
            </a:r>
            <a:r>
              <a:rPr lang="ru-RU" dirty="0" err="1" smtClean="0"/>
              <a:t>Маюров</a:t>
            </a:r>
            <a:r>
              <a:rPr lang="ru-RU" dirty="0" smtClean="0"/>
              <a:t> и </a:t>
            </a:r>
            <a:r>
              <a:rPr lang="ru-RU" dirty="0" err="1" smtClean="0"/>
              <a:t>Маюров</a:t>
            </a:r>
            <a:r>
              <a:rPr lang="ru-RU" dirty="0" smtClean="0"/>
              <a:t>, пособия </a:t>
            </a:r>
            <a:r>
              <a:rPr lang="ru-RU" dirty="0" err="1" smtClean="0"/>
              <a:t>Нэстле</a:t>
            </a:r>
            <a:r>
              <a:rPr lang="ru-RU" dirty="0" smtClean="0"/>
              <a:t> </a:t>
            </a:r>
            <a:r>
              <a:rPr lang="ru-RU" dirty="0" smtClean="0"/>
              <a:t>«Здоровое питание»);</a:t>
            </a:r>
            <a:endParaRPr lang="ru-RU" dirty="0"/>
          </a:p>
          <a:p>
            <a:pPr lvl="0"/>
            <a:r>
              <a:rPr lang="ru-RU" dirty="0">
                <a:solidFill>
                  <a:srgbClr val="C00000"/>
                </a:solidFill>
              </a:rPr>
              <a:t>Грамотность в обеспечении </a:t>
            </a:r>
            <a:r>
              <a:rPr lang="ru-RU" dirty="0" smtClean="0">
                <a:solidFill>
                  <a:srgbClr val="C00000"/>
                </a:solidFill>
              </a:rPr>
              <a:t>жизнедеятельности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Грамотность в профессиональном самоопределении </a:t>
            </a:r>
            <a:r>
              <a:rPr lang="ru-RU" dirty="0"/>
              <a:t>(«Билет в будущее» (6-11 классы), «</a:t>
            </a:r>
            <a:r>
              <a:rPr lang="ru-RU" dirty="0" err="1"/>
              <a:t>ПроеКТОриЯ</a:t>
            </a:r>
            <a:r>
              <a:rPr lang="ru-RU" dirty="0"/>
              <a:t>» (8-11 классы), «</a:t>
            </a:r>
            <a:r>
              <a:rPr lang="en-US" dirty="0"/>
              <a:t>Z</a:t>
            </a:r>
            <a:r>
              <a:rPr lang="ru-RU" dirty="0"/>
              <a:t>АСОБОЙ», «Скажи профессии «Да!» (9 класс</a:t>
            </a:r>
            <a:r>
              <a:rPr lang="ru-RU" dirty="0" smtClean="0"/>
              <a:t>);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Естественно – научная грамотность </a:t>
            </a:r>
            <a:r>
              <a:rPr lang="ru-RU" dirty="0" smtClean="0"/>
              <a:t>(ВД – «Юный исследователь», «Лаборатория любителей природы»);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Компьютерная грамотность </a:t>
            </a:r>
            <a:r>
              <a:rPr lang="ru-RU" dirty="0" smtClean="0"/>
              <a:t>(«Компьютерная грамотность», «</a:t>
            </a:r>
            <a:r>
              <a:rPr lang="en-US" dirty="0" smtClean="0"/>
              <a:t>Scratch</a:t>
            </a:r>
            <a:r>
              <a:rPr lang="ru-RU" dirty="0" smtClean="0"/>
              <a:t>», «Цифровой музей»);</a:t>
            </a: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Экологическая грамотность </a:t>
            </a:r>
            <a:r>
              <a:rPr lang="ru-RU" dirty="0" smtClean="0"/>
              <a:t>(РСО и др.);</a:t>
            </a: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Гражданская грамотность </a:t>
            </a:r>
            <a:r>
              <a:rPr lang="ru-RU" dirty="0" smtClean="0"/>
              <a:t>(РСО, «</a:t>
            </a:r>
            <a:r>
              <a:rPr lang="ru-RU" dirty="0" err="1" smtClean="0"/>
              <a:t>Добропочта</a:t>
            </a:r>
            <a:r>
              <a:rPr lang="ru-RU" dirty="0" smtClean="0"/>
              <a:t>», «Добрые крышечки», помощь бездомным животным и животным в питомниках и др.)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8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КОНФЕРЕНЦИИ ПЕДАГОГ\14.03.2022\Урок_Цифры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5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КОНФЕРЕНЦИИ ПЕДАГОГ\14.03.2022\Урок_фин_грамотности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363"/>
            <a:ext cx="87129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9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Центр образования «Точка роста»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8720"/>
            <a:ext cx="1954560" cy="2736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12044"/>
            <a:ext cx="1872208" cy="2732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3456384" cy="2633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06" y="920408"/>
            <a:ext cx="1939094" cy="271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1"/>
            <a:ext cx="1813080" cy="2736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49080"/>
            <a:ext cx="3096344" cy="24894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408" y="3992241"/>
            <a:ext cx="1860646" cy="263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8274"/>
              </p:ext>
            </p:extLst>
          </p:nvPr>
        </p:nvGraphicFramePr>
        <p:xfrm>
          <a:off x="457200" y="188639"/>
          <a:ext cx="8229600" cy="6439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6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1123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Ресурс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Ресурс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Формируемый вид грамотности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112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Дополнительное образование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Дополнительные общеобразовательные общеразвивающие программы социально-педагогической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направленности «Новая грамотность» (1-11 классы)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Цифровая грамотность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Финансовая грамотность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Грамотность в области здоровья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Грамотность в обеспечении безопасности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Грамотность в профессиональном самоопределении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27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Дополнительное образование (в центре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ЕНТН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«Точка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роста»)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Дополнительные общеобразовательные общеразвивающие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Компьютерная грамотность», «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Scratch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Цифровая грамотность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Компьютерная грамотность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14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Внеурочная деятельность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Программа курса внеурочной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деятельности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«Юный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исследователь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», «Лаборатория любителей природы»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Естественно-научная</a:t>
                      </a:r>
                      <a:r>
                        <a:rPr lang="ru-RU" sz="1400" baseline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грамотность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Цифровая грамотность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Компьютерная грамотность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5635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Воспитательная деятельность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РСО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COWIKI</a:t>
                      </a: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Помощь бездомным животным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Добропочта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«Спаси жизнь»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«Добрые крышечки» и др.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Экологическая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грамотность.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Гражданская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грамотность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4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423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Международная научно-практическая конференция   ЭФФЕКТИВНЫЕ МОДЕЛИ И ПРАКТИКИ ОРГАНИЗАЦИИ ДОПОЛНИТЕЛЬНОГО ОБРАЗОВАНИЯ ДЕТЕЙ, ПРОЖИВАЮЩИХ В СЕЛЬСКОЙ МЕСТНОСТИ, В УСЛОВИЯХ ЦИФРОВИЗАЦИИ И ГЛОБАЛЬНОГО ТЕХНОЛОГИЧЕСКОГО ОБНОВЛЕНИЯ  Секция № 3 Сельская школа как территория развития детей: проблемы и новые практики развития инфраструктуры сельских школ    Представление опыта работы «Формирование новой грамотности в условиях технологического обновления сельской школы»   </vt:lpstr>
      <vt:lpstr>Грамотность и новая грамотность</vt:lpstr>
      <vt:lpstr>Презентация PowerPoint</vt:lpstr>
      <vt:lpstr>Разнообразие видов грамотностей Key Competences and New Literacy: From Slogans to School Reality (Maria Dobriakova. June, 2017)</vt:lpstr>
      <vt:lpstr>Рамка формируемых грамотностей в школе.  2021-22 уч.г.</vt:lpstr>
      <vt:lpstr>Презентация PowerPoint</vt:lpstr>
      <vt:lpstr>Презентация PowerPoint</vt:lpstr>
      <vt:lpstr>Центр образования «Точка роста»</vt:lpstr>
      <vt:lpstr>Презентация PowerPoint</vt:lpstr>
      <vt:lpstr>Грамотности или компетентности???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научно-практическая конференция   ЭФФЕКТИВНЫЕ МОДЕЛИ И ПРАКТИКИ ОРГАНИЗАЦИИ ДОПОЛНИТЕЛЬНОГО ОБРАЗОВАНИЯ ДЕТЕЙ, ПРОЖИВАЮЩИХ В СЕЛЬСКОЙ МЕСТНОСТИ, В УСЛОВИЯХ ЦИФРОВИЗАЦИИ И ГЛОБАЛЬНОГО ТЕХНОЛОГИЧЕСКОГО ОБНОВЛЕНИЯ  Секция № 3 Сельская школа как территория развития детей: проблемы и новые практики развития инфраструктуры сельских школ  Представление опыта работы образовательной организации  «Формирование новой грамотности в объединениях дополнительного образования»   </dc:title>
  <dc:creator>Маргарита</dc:creator>
  <cp:lastModifiedBy>Teacher</cp:lastModifiedBy>
  <cp:revision>29</cp:revision>
  <dcterms:created xsi:type="dcterms:W3CDTF">2022-03-12T16:48:06Z</dcterms:created>
  <dcterms:modified xsi:type="dcterms:W3CDTF">2022-03-14T10:50:14Z</dcterms:modified>
</cp:coreProperties>
</file>