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72" r:id="rId2"/>
    <p:sldId id="266" r:id="rId3"/>
    <p:sldId id="263" r:id="rId4"/>
    <p:sldId id="287" r:id="rId5"/>
    <p:sldId id="259" r:id="rId6"/>
    <p:sldId id="261" r:id="rId7"/>
    <p:sldId id="262" r:id="rId8"/>
    <p:sldId id="280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A3D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8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31B1-A825-45D0-8177-FB558E7D91AA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7ABF2-19D0-469F-A612-B9D884228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FA3D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CB356C-6029-4248-B6DC-F1D0B136F07B}" type="datetimeFigureOut">
              <a:rPr lang="ru-RU" smtClean="0"/>
              <a:pPr/>
              <a:t>12.03.2022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220F12-A372-4F18-BE88-8EEA8114B8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8458200" cy="1222375"/>
          </a:xfrm>
        </p:spPr>
        <p:txBody>
          <a:bodyPr>
            <a:normAutofit fontScale="90000"/>
          </a:bodyPr>
          <a:lstStyle/>
          <a:p>
            <a:pPr lvl="0"/>
            <a:r>
              <a:rPr lang="ru-RU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естественнонаучной грамотности в учреждениях дополнительного </a:t>
            </a:r>
            <a:r>
              <a:rPr lang="ru-RU" b="1" cap="none" dirty="0" smtClean="0"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</a:t>
            </a:r>
            <a: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cap="none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285728"/>
            <a:ext cx="8072494" cy="7143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Сетевое  взаимодействие: результаты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285860"/>
            <a:ext cx="2928958" cy="7749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СОШ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1285860"/>
            <a:ext cx="3384376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МОУ ДО «</a:t>
            </a:r>
            <a:r>
              <a:rPr lang="ru-RU" sz="2400" b="1" dirty="0" err="1" smtClean="0">
                <a:solidFill>
                  <a:srgbClr val="7030A0"/>
                </a:solidFill>
              </a:rPr>
              <a:t>ДТДиЮ</a:t>
            </a:r>
            <a:r>
              <a:rPr lang="ru-RU" sz="2400" b="1" dirty="0" smtClean="0">
                <a:solidFill>
                  <a:srgbClr val="7030A0"/>
                </a:solidFill>
              </a:rPr>
              <a:t>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29190" y="2357430"/>
            <a:ext cx="4071966" cy="4286280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Выполнение учебного плана МОУ ДО «</a:t>
            </a:r>
            <a:r>
              <a:rPr lang="ru-RU" sz="1600" b="1" dirty="0" err="1" smtClean="0">
                <a:solidFill>
                  <a:srgbClr val="7030A0"/>
                </a:solidFill>
                <a:cs typeface="Arial" pitchFamily="34" charset="0"/>
              </a:rPr>
              <a:t>ДТДиЮ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».</a:t>
            </a:r>
          </a:p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Реализация муниципального заказа.</a:t>
            </a:r>
          </a:p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Сохранность контингента в течение срока реализации программы (с 1 до 4 класса).</a:t>
            </a:r>
          </a:p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Популяризация деятельности учреждения в связи с массовостью данной программы.</a:t>
            </a:r>
          </a:p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Создание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возможности для приобщения детей к основам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исследовательской  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деятельности и экоразвитию.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2276872"/>
            <a:ext cx="4069116" cy="4429132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Улучшение психологического и физического здоровья обучающихся.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Улучшение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эмоционального фона в классах-участниках программы.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Дополнительные баллы к прохождению аттестации у учителей.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Освоение детьми «живых» знаний на практике. 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600" b="1" baseline="0" dirty="0" smtClean="0">
                <a:solidFill>
                  <a:srgbClr val="7030A0"/>
                </a:solidFill>
                <a:cs typeface="Arial" pitchFamily="34" charset="0"/>
              </a:rPr>
              <a:t>Стабильность</a:t>
            </a:r>
            <a:r>
              <a:rPr lang="ru-RU" sz="1600" b="1" dirty="0" smtClean="0">
                <a:solidFill>
                  <a:srgbClr val="7030A0"/>
                </a:solidFill>
                <a:cs typeface="Arial" pitchFamily="34" charset="0"/>
              </a:rPr>
              <a:t> в реализации программы (с 1 до 4 класса).</a:t>
            </a:r>
          </a:p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Отсутствие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финансовой обремененности со стороны СОШ при реализации программы.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285728"/>
            <a:ext cx="7888960" cy="4789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Естественнонаучная грамотность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48" y="1357298"/>
            <a:ext cx="2849540" cy="4875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Н.Ф.Виноградова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1357298"/>
            <a:ext cx="2814012" cy="7035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компетенции: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988840"/>
            <a:ext cx="3964430" cy="4752528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Готовность осваивать и использовать знания о природе</a:t>
            </a:r>
            <a:r>
              <a:rPr lang="ru-RU" sz="1200" dirty="0" smtClean="0">
                <a:solidFill>
                  <a:srgbClr val="7030A0"/>
                </a:solidFill>
              </a:rPr>
              <a:t> для решения учебных и жизненных задач включает развитие умений: воспроизводить изученную научную информацию, описывать и объяснять природные явления, используя научные факты.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Осознание ценности и значения научных знаний о природе</a:t>
            </a:r>
            <a:r>
              <a:rPr lang="ru-RU" sz="1200" dirty="0" smtClean="0">
                <a:solidFill>
                  <a:srgbClr val="7030A0"/>
                </a:solidFill>
              </a:rPr>
              <a:t> включает осведомлённость о том, что знание законов природы положительно влияет на развитие общества, подразумевается самостоятельное приобретение знаний, используя различные источники информации.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Овладение методами познания природных явлений</a:t>
            </a:r>
            <a:r>
              <a:rPr lang="ru-RU" sz="1200" dirty="0" smtClean="0">
                <a:solidFill>
                  <a:srgbClr val="7030A0"/>
                </a:solidFill>
              </a:rPr>
              <a:t> умение проводить несложные наблюдения, опыты, мини-исследования, измерения, анализ полученных результатов установление на их основе причинно-следственных, временных и последовательных связей.</a:t>
            </a:r>
          </a:p>
          <a:p>
            <a:pPr lvl="0"/>
            <a:r>
              <a:rPr lang="ru-RU" sz="1200" b="1" dirty="0" smtClean="0">
                <a:solidFill>
                  <a:srgbClr val="7030A0"/>
                </a:solidFill>
              </a:rPr>
              <a:t>Способность к рефлексивным действиям</a:t>
            </a:r>
            <a:r>
              <a:rPr lang="ru-RU" sz="1200" dirty="0" smtClean="0">
                <a:solidFill>
                  <a:srgbClr val="7030A0"/>
                </a:solidFill>
              </a:rPr>
              <a:t>: оценка фактов негативного отношения человека к природе, участие в деятельности по её охране и защите.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2066" y="2643182"/>
            <a:ext cx="3643338" cy="3929090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способность объяснять природные явления с научной точки зрения;</a:t>
            </a:r>
          </a:p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понимать особенности естественнонаучного исследования;</a:t>
            </a:r>
          </a:p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7030A0"/>
                </a:solidFill>
              </a:rPr>
              <a:t>способность интерпретировать данные и делать выводы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indent="3810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88640"/>
            <a:ext cx="3214710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Уровни естественнонаучной грамотности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292080" y="1124744"/>
            <a:ext cx="3851920" cy="1929966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Объяснение  явлений на основе их моделей, анализ результатов проведённых исследований, сравнение данных, научная аргументация своей позиции, оценка различных точек зрения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4365104"/>
            <a:ext cx="3931370" cy="2348880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B050"/>
                </a:solidFill>
              </a:rPr>
              <a:t>Воспроизведение простых знаний ( терминов, фактов, правил), умение приводить примеры явлений и формулировать выводы при помощи основных естественнонаучных понятий.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848" y="2924944"/>
            <a:ext cx="3960440" cy="2354604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Использование естественнонаучных знаний для объяснения отдельных явлений; выявление вопросов, на которые могла бы ответить наука, определение элементов научного исследования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7848872" cy="11686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Образовательные программы естественнонаучной направленности </a:t>
            </a:r>
            <a:r>
              <a:rPr lang="ru-RU" sz="1600" dirty="0" smtClean="0">
                <a:solidFill>
                  <a:srgbClr val="7030A0"/>
                </a:solidFill>
              </a:rPr>
              <a:t>МОУ дополнительного </a:t>
            </a:r>
            <a:r>
              <a:rPr lang="ru-RU" sz="1600" dirty="0" smtClean="0">
                <a:solidFill>
                  <a:srgbClr val="7030A0"/>
                </a:solidFill>
              </a:rPr>
              <a:t>образования </a:t>
            </a:r>
            <a:r>
              <a:rPr lang="ru-RU" sz="1600" dirty="0" smtClean="0">
                <a:solidFill>
                  <a:srgbClr val="7030A0"/>
                </a:solidFill>
              </a:rPr>
              <a:t>«</a:t>
            </a:r>
            <a:r>
              <a:rPr lang="ru-RU" sz="1600" dirty="0" smtClean="0">
                <a:solidFill>
                  <a:srgbClr val="7030A0"/>
                </a:solidFill>
              </a:rPr>
              <a:t>Дом творчества  детей  и юношества</a:t>
            </a:r>
            <a:r>
              <a:rPr lang="ru-RU" sz="1600" dirty="0" smtClean="0">
                <a:solidFill>
                  <a:srgbClr val="7030A0"/>
                </a:solidFill>
              </a:rPr>
              <a:t>»</a:t>
            </a:r>
            <a:r>
              <a:rPr lang="ru-RU" sz="1600" dirty="0" smtClean="0">
                <a:solidFill>
                  <a:srgbClr val="7030A0"/>
                </a:solidFill>
              </a:rPr>
              <a:t> Кондопожского  муниципального района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2034" y="2420888"/>
            <a:ext cx="4071966" cy="1643074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Мониторинг экологической обстановки  г. Кондопоги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(исследовательско-образовательная программа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988840"/>
            <a:ext cx="4214842" cy="2286016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Дополнительная общеобразовательная общеразвивающая программа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естественнонаучной </a:t>
            </a:r>
            <a:r>
              <a:rPr lang="ru-RU" dirty="0" smtClean="0">
                <a:solidFill>
                  <a:srgbClr val="7030A0"/>
                </a:solidFill>
              </a:rPr>
              <a:t>направленности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Калейдоскоп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4653136"/>
            <a:ext cx="3857652" cy="1512168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Программа образования детей младшего школьного возраста «Игровая экология»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4725144"/>
            <a:ext cx="3600400" cy="1224136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7030A0"/>
                </a:solidFill>
              </a:rPr>
              <a:t>Экологические лагеря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571480"/>
            <a:ext cx="3143272" cy="7143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Цель программы: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496" y="357166"/>
            <a:ext cx="4857784" cy="1428760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Создание </a:t>
            </a:r>
            <a:r>
              <a:rPr lang="ru-RU" sz="2000" b="1" dirty="0">
                <a:solidFill>
                  <a:srgbClr val="7030A0"/>
                </a:solidFill>
              </a:rPr>
              <a:t>на территории малой Родины </a:t>
            </a:r>
            <a:r>
              <a:rPr lang="ru-RU" sz="2000" b="1" dirty="0" smtClean="0">
                <a:solidFill>
                  <a:srgbClr val="7030A0"/>
                </a:solidFill>
              </a:rPr>
              <a:t>образовательной </a:t>
            </a:r>
            <a:r>
              <a:rPr lang="ru-RU" sz="2000" b="1" dirty="0">
                <a:solidFill>
                  <a:srgbClr val="7030A0"/>
                </a:solidFill>
              </a:rPr>
              <a:t>среды для активизации познавательных интересов </a:t>
            </a:r>
            <a:r>
              <a:rPr lang="ru-RU" sz="2000" b="1" dirty="0" smtClean="0">
                <a:solidFill>
                  <a:srgbClr val="7030A0"/>
                </a:solidFill>
              </a:rPr>
              <a:t>детей и социализация личности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4572008"/>
            <a:ext cx="3286148" cy="1214446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Получить </a:t>
            </a:r>
            <a:r>
              <a:rPr lang="ru-RU" sz="2000" b="1" dirty="0">
                <a:solidFill>
                  <a:srgbClr val="7030A0"/>
                </a:solidFill>
              </a:rPr>
              <a:t>базовые </a:t>
            </a:r>
            <a:r>
              <a:rPr lang="ru-RU" sz="2000" b="1" dirty="0" smtClean="0">
                <a:solidFill>
                  <a:srgbClr val="7030A0"/>
                </a:solidFill>
              </a:rPr>
              <a:t>естественнонаучные  и краеведческие знания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1571612"/>
            <a:ext cx="3143272" cy="7143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Основные задачи: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3929066"/>
            <a:ext cx="3286148" cy="1214446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Повысить интерес ко всему новому,  ранее неизвестному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2786058"/>
            <a:ext cx="3143272" cy="1214446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Ориентировать </a:t>
            </a:r>
            <a:r>
              <a:rPr lang="ru-RU" sz="2000" b="1" dirty="0" smtClean="0">
                <a:solidFill>
                  <a:srgbClr val="7030A0"/>
                </a:solidFill>
              </a:rPr>
              <a:t>обучающихся  </a:t>
            </a:r>
            <a:r>
              <a:rPr lang="ru-RU" sz="2000" b="1" dirty="0">
                <a:solidFill>
                  <a:srgbClr val="7030A0"/>
                </a:solidFill>
              </a:rPr>
              <a:t>на </a:t>
            </a:r>
            <a:r>
              <a:rPr lang="ru-RU" sz="2000" b="1" dirty="0" smtClean="0">
                <a:solidFill>
                  <a:srgbClr val="7030A0"/>
                </a:solidFill>
              </a:rPr>
              <a:t> ведение здорового образа </a:t>
            </a:r>
            <a:r>
              <a:rPr lang="ru-RU" sz="2000" b="1" dirty="0">
                <a:solidFill>
                  <a:srgbClr val="7030A0"/>
                </a:solidFill>
              </a:rPr>
              <a:t>жизни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00496" y="5429264"/>
            <a:ext cx="3214710" cy="1214446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Адаптировать обучающихся к постоянно меняющимся условиям  социума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2214554"/>
            <a:ext cx="4214842" cy="1500198"/>
          </a:xfrm>
          <a:prstGeom prst="roundRect">
            <a:avLst/>
          </a:prstGeom>
          <a:solidFill>
            <a:schemeClr val="bg2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Организовать необходимые условия для наиболее полного удовлетворения интересов и потребностей обучающихся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428604"/>
            <a:ext cx="3214710" cy="92869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Особенность программы: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29190" y="1785926"/>
            <a:ext cx="4071966" cy="1643074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Тематика модулей может изменяться и дополняться, с учетом актуальности и </a:t>
            </a:r>
            <a:r>
              <a:rPr lang="ru-RU" b="1" dirty="0" smtClean="0">
                <a:solidFill>
                  <a:srgbClr val="7030A0"/>
                </a:solidFill>
              </a:rPr>
              <a:t>востребованности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обучающимися и их родителями.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1643050"/>
            <a:ext cx="4214842" cy="2286016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Обучение </a:t>
            </a:r>
            <a:r>
              <a:rPr lang="ru-RU" b="1" dirty="0">
                <a:solidFill>
                  <a:srgbClr val="7030A0"/>
                </a:solidFill>
              </a:rPr>
              <a:t>построено по спирально-концентрическому принципу. Выбраны основные темы и понятия, и на следующей возрастной ступени происходит расширение объема этих понятий, их углубление и </a:t>
            </a:r>
            <a:r>
              <a:rPr lang="ru-RU" b="1" dirty="0" smtClean="0">
                <a:solidFill>
                  <a:srgbClr val="7030A0"/>
                </a:solidFill>
              </a:rPr>
              <a:t>развитие.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4286256"/>
            <a:ext cx="3857652" cy="2286016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Благодаря игровым технологиям, реализованным в программе,  обучающиеся ненавязчиво и продуктивно накапливают </a:t>
            </a:r>
            <a:r>
              <a:rPr lang="ru-RU" b="1" dirty="0">
                <a:solidFill>
                  <a:srgbClr val="7030A0"/>
                </a:solidFill>
              </a:rPr>
              <a:t>знания, </a:t>
            </a:r>
            <a:r>
              <a:rPr lang="ru-RU" b="1" dirty="0" smtClean="0">
                <a:solidFill>
                  <a:srgbClr val="7030A0"/>
                </a:solidFill>
              </a:rPr>
              <a:t>развивают способности и формируют </a:t>
            </a:r>
            <a:r>
              <a:rPr lang="ru-RU" b="1" dirty="0">
                <a:solidFill>
                  <a:srgbClr val="7030A0"/>
                </a:solidFill>
              </a:rPr>
              <a:t>познавательные </a:t>
            </a:r>
            <a:r>
              <a:rPr lang="ru-RU" b="1" dirty="0" smtClean="0">
                <a:solidFill>
                  <a:srgbClr val="7030A0"/>
                </a:solidFill>
              </a:rPr>
              <a:t>интересы.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214818"/>
            <a:ext cx="4214842" cy="2286016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Данная программа адаптирована к природным и фенологическим особенностям Карелии. Весь цикл занятий строится на местном материале с учетом национально-регионального компонента и привязан к определенным временам года.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34" y="571480"/>
            <a:ext cx="2643206" cy="14287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Организация учебного процесса: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2571744"/>
            <a:ext cx="3819274" cy="3449544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81000" algn="just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Дети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занимаются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в группах  и по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индивидуальным образовательным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 маршрутам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. Именно поэтому предусмотрены обязательные и непременные условия в реализации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программы: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2571744"/>
            <a:ext cx="4000528" cy="3143272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Вариативность тем-заданий, входящих в план учебно-развивающей деятельности.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09600" algn="l"/>
              </a:tabLst>
            </a:pP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Вариативность расписания.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Вариативность мест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проведения занятий.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09600" algn="l"/>
              </a:tabLst>
            </a:pPr>
            <a:r>
              <a:rPr lang="ru-RU" b="1" baseline="0" dirty="0" smtClean="0">
                <a:solidFill>
                  <a:srgbClr val="7030A0"/>
                </a:solidFill>
                <a:cs typeface="Arial" pitchFamily="34" charset="0"/>
              </a:rPr>
              <a:t>Дифференцированный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 подход идет по отношению к целым группам.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88508"/>
            <a:ext cx="4154238" cy="2769492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  <p:pic>
        <p:nvPicPr>
          <p:cNvPr id="7" name="Рисунок 6" descr="20181024_132635.jpg"/>
          <p:cNvPicPr>
            <a:picLocks noChangeAspect="1"/>
          </p:cNvPicPr>
          <p:nvPr/>
        </p:nvPicPr>
        <p:blipFill>
          <a:blip r:embed="rId3" cstate="print"/>
          <a:srcRect t="11364" r="3030"/>
          <a:stretch>
            <a:fillRect/>
          </a:stretch>
        </p:blipFill>
        <p:spPr>
          <a:xfrm>
            <a:off x="6012160" y="3212976"/>
            <a:ext cx="287946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Фотографии\2010-2011\лагерь фото\DCIM\102CANON\IMG_5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3637068" cy="2424712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</p:pic>
      <p:pic>
        <p:nvPicPr>
          <p:cNvPr id="8" name="Рисунок 7" descr="обуч игр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16632"/>
            <a:ext cx="3816424" cy="2777215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  <p:pic>
        <p:nvPicPr>
          <p:cNvPr id="9" name="Рисунок 8" descr="PC1815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348880"/>
            <a:ext cx="3775058" cy="2376264"/>
          </a:xfrm>
          <a:prstGeom prst="rect">
            <a:avLst/>
          </a:prstGeom>
          <a:ln w="38100">
            <a:solidFill>
              <a:schemeClr val="bg2">
                <a:lumMod val="90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14290"/>
            <a:ext cx="2643206" cy="142876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Ожидаемый результат: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1142984"/>
            <a:ext cx="3643338" cy="1143008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Знать природные  и культурные объекты своей малой Родины.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4357694"/>
            <a:ext cx="4286280" cy="2286016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Уметь правильно подбирать экипировку для нахождения в природной среде.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Уметь организовывать быт в полевых условиях. 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Уметь преодолевать естественные препятствия.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571744"/>
            <a:ext cx="4214842" cy="1714512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Знать взаимосвязи живой и неживой природы.  </a:t>
            </a:r>
            <a:r>
              <a:rPr lang="ru-RU" b="1" dirty="0" smtClean="0">
                <a:solidFill>
                  <a:srgbClr val="7030A0"/>
                </a:solidFill>
                <a:cs typeface="Arial" pitchFamily="34" charset="0"/>
              </a:rPr>
              <a:t>Уметь правильно вести себя в природе.  Узнавать представителей животного и растительного мира своего края.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2000240"/>
            <a:ext cx="3571900" cy="1357322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Уметь делать поделки из природного и  неприродного материала.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5143512"/>
            <a:ext cx="3714776" cy="1500198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Знать основные даты народного и традиционного календаря. Чтить традиции и участвовать в фольклорных программах.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3500438"/>
            <a:ext cx="3714776" cy="1500198"/>
          </a:xfrm>
          <a:prstGeom prst="roundRect">
            <a:avLst/>
          </a:prstGeom>
          <a:solidFill>
            <a:schemeClr val="bg2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096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Уметь ориентироваться с помощью компаса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 и карты в скверах города и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лесу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1454</TotalTime>
  <Words>607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Формирование естественнонаучной грамотности в учреждениях дополнительного образования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КАЛЕЙДОСКОП</dc:title>
  <dc:creator>User</dc:creator>
  <cp:lastModifiedBy>Света</cp:lastModifiedBy>
  <cp:revision>122</cp:revision>
  <dcterms:created xsi:type="dcterms:W3CDTF">2019-04-09T10:45:09Z</dcterms:created>
  <dcterms:modified xsi:type="dcterms:W3CDTF">2022-03-12T05:29:07Z</dcterms:modified>
</cp:coreProperties>
</file>