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3" r:id="rId2"/>
    <p:sldId id="426" r:id="rId3"/>
    <p:sldId id="429" r:id="rId4"/>
    <p:sldId id="430" r:id="rId5"/>
    <p:sldId id="431" r:id="rId6"/>
    <p:sldId id="432" r:id="rId7"/>
    <p:sldId id="433" r:id="rId8"/>
    <p:sldId id="428" r:id="rId9"/>
    <p:sldId id="434" r:id="rId10"/>
    <p:sldId id="435" r:id="rId11"/>
    <p:sldId id="436" r:id="rId12"/>
    <p:sldId id="437" r:id="rId13"/>
    <p:sldId id="283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75" autoAdjust="0"/>
  </p:normalViewPr>
  <p:slideViewPr>
    <p:cSldViewPr>
      <p:cViewPr>
        <p:scale>
          <a:sx n="114" d="100"/>
          <a:sy n="114" d="100"/>
        </p:scale>
        <p:origin x="-16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06.06.2024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o@edu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zmailova@iro.yar.ru" TargetMode="External"/><Relationship Id="rId4" Type="http://schemas.openxmlformats.org/officeDocument/2006/relationships/hyperlink" Target="mailto:ulanova@iro.yar.r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mp.edu.ru/instruction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s.ficto.ru/log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3030"/>
            <a:ext cx="83198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0008" y="5009953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Уланова Галина Александровна, проректор ГАУ ДПО ЯО «Институт развития образования»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Ярославль,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05 июня 2024 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988840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проведении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самодиагностики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общеобразовательных организаций Ярославской области в рамках проекта 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«Школа Минпросвещения России» </a:t>
            </a:r>
          </a:p>
        </p:txBody>
      </p:sp>
      <p:pic>
        <p:nvPicPr>
          <p:cNvPr id="8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811"/>
            <a:ext cx="1152127" cy="76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800" dirty="0"/>
              <a:t>В разделе «Конструктор программ развития» </a:t>
            </a:r>
            <a:r>
              <a:rPr lang="ru-RU" sz="2800" dirty="0" smtClean="0"/>
              <a:t>пользователю </a:t>
            </a:r>
            <a:r>
              <a:rPr lang="ru-RU" sz="2800" dirty="0"/>
              <a:t>доступен функционал по формированию программы развития на основе результатов самодиагностики, включая выявленные дефициты и рекомендованные управленческие действия/решения для их устранения.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933056"/>
            <a:ext cx="7242001" cy="242261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842583" y="5301208"/>
            <a:ext cx="244827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472669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119421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68552"/>
          </a:xfrm>
        </p:spPr>
        <p:txBody>
          <a:bodyPr/>
          <a:lstStyle/>
          <a:p>
            <a:r>
              <a:rPr lang="ru-RU" sz="2800" dirty="0" smtClean="0"/>
              <a:t>Файл </a:t>
            </a:r>
            <a:r>
              <a:rPr lang="ru-RU" sz="2800" dirty="0"/>
              <a:t>шаблона программы развития с заполненными сведениями о результатах самодиагностики, выявленными дефицитами и рекомендованными управленческими действиями/решениями к ним будет сохранен на жестком диске компьютера, а в интерфейсе появится кнопка «Загрузить программу». </a:t>
            </a:r>
            <a:endParaRPr lang="ru-RU" sz="2800" dirty="0" smtClean="0"/>
          </a:p>
          <a:p>
            <a:r>
              <a:rPr lang="ru-RU" sz="2800" dirty="0" smtClean="0"/>
              <a:t>Внести изменения в утвержденную программу развития или утвердить новую можно до 15.10.2024 года.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264456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Возникли вопросы?</a:t>
            </a:r>
            <a:endParaRPr lang="ru-RU" dirty="0"/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72608"/>
          </a:xfrm>
        </p:spPr>
        <p:txBody>
          <a:bodyPr/>
          <a:lstStyle/>
          <a:p>
            <a:r>
              <a:rPr lang="ru-RU" sz="2800" dirty="0" smtClean="0"/>
              <a:t>ОО, </a:t>
            </a:r>
            <a:r>
              <a:rPr lang="ru-RU" sz="2800" dirty="0"/>
              <a:t>проходящим самодиагностику, </a:t>
            </a:r>
            <a:r>
              <a:rPr lang="ru-RU" sz="2800" dirty="0">
                <a:solidFill>
                  <a:srgbClr val="FF0000"/>
                </a:solidFill>
              </a:rPr>
              <a:t>по всем вопросам работы с сервисом</a:t>
            </a:r>
            <a:r>
              <a:rPr lang="ru-RU" sz="2800" dirty="0"/>
              <a:t>, необходимо обращаться по адресу электронной почты </a:t>
            </a:r>
            <a:r>
              <a:rPr lang="ru-RU" sz="2800" dirty="0">
                <a:hlinkClick r:id="rId3"/>
              </a:rPr>
              <a:t>uo@edu.ru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В случае возникновения вопросов, касающихся прохождения самодиагностики, но </a:t>
            </a:r>
            <a:r>
              <a:rPr lang="ru-RU" sz="2800" dirty="0">
                <a:solidFill>
                  <a:srgbClr val="FF0000"/>
                </a:solidFill>
              </a:rPr>
              <a:t>не относящихся к работе с сервисом</a:t>
            </a:r>
            <a:r>
              <a:rPr lang="ru-RU" sz="2800" dirty="0"/>
              <a:t> (например, разъяснения содержания тех или иных показателей), </a:t>
            </a:r>
            <a:r>
              <a:rPr lang="ru-RU" sz="2800" dirty="0" smtClean="0"/>
              <a:t>ОО необходимо </a:t>
            </a:r>
            <a:r>
              <a:rPr lang="ru-RU" sz="2800" dirty="0"/>
              <a:t>обращаться </a:t>
            </a:r>
            <a:r>
              <a:rPr lang="ru-RU" sz="2800" dirty="0" smtClean="0"/>
              <a:t> по адресам </a:t>
            </a:r>
            <a:r>
              <a:rPr lang="ru-RU" sz="2800" dirty="0"/>
              <a:t>электронной </a:t>
            </a:r>
            <a:r>
              <a:rPr lang="ru-RU" sz="2800" dirty="0" smtClean="0"/>
              <a:t>почты</a:t>
            </a:r>
          </a:p>
          <a:p>
            <a:pPr marL="0" indent="0">
              <a:buNone/>
            </a:pPr>
            <a:r>
              <a:rPr lang="en-US" sz="2800" dirty="0">
                <a:hlinkClick r:id="rId4"/>
              </a:rPr>
              <a:t>ulanova@iro.yar.ru</a:t>
            </a:r>
            <a:r>
              <a:rPr lang="ru-RU" sz="2800" dirty="0"/>
              <a:t> – Уланова Галина </a:t>
            </a:r>
            <a:r>
              <a:rPr lang="ru-RU" sz="2800" dirty="0" smtClean="0"/>
              <a:t>Александровна, </a:t>
            </a:r>
          </a:p>
          <a:p>
            <a:pPr marL="0" indent="0">
              <a:buNone/>
            </a:pPr>
            <a:r>
              <a:rPr lang="en-US" sz="2800" dirty="0" smtClean="0">
                <a:hlinkClick r:id="rId5"/>
              </a:rPr>
              <a:t>izmailova@iro.yar.ru</a:t>
            </a:r>
            <a:r>
              <a:rPr lang="ru-RU" sz="2800" dirty="0" smtClean="0"/>
              <a:t> - </a:t>
            </a:r>
            <a:r>
              <a:rPr lang="ru-RU" sz="2800" dirty="0"/>
              <a:t>Измайлова Елена </a:t>
            </a:r>
            <a:r>
              <a:rPr lang="ru-RU" sz="2800" dirty="0" smtClean="0"/>
              <a:t>Львовна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348536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211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23-06-53 </a:t>
            </a:r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>
                <a:hlinkClick r:id="rId2"/>
              </a:rPr>
              <a:t>rcnit@iro.yar.ru</a:t>
            </a:r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ulanova@iro.yar.ru</a:t>
            </a:r>
            <a:endParaRPr lang="en-US" sz="2000" b="1" dirty="0"/>
          </a:p>
          <a:p>
            <a:pPr marL="0" indent="0" algn="ctr"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Сопровождение проекта ГАУ ДПО ЯО в ЯО</a:t>
            </a:r>
            <a:endParaRPr lang="ru-RU" sz="3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980728"/>
            <a:ext cx="5796136" cy="4032448"/>
          </a:xfrm>
        </p:spPr>
        <p:txBody>
          <a:bodyPr/>
          <a:lstStyle/>
          <a:p>
            <a:r>
              <a:rPr lang="ru-RU" dirty="0" smtClean="0"/>
              <a:t>Апрель 2024</a:t>
            </a:r>
          </a:p>
          <a:p>
            <a:r>
              <a:rPr lang="ru-RU" sz="2000" dirty="0" err="1"/>
              <a:t>вебинар</a:t>
            </a:r>
            <a:r>
              <a:rPr lang="ru-RU" sz="2000" dirty="0"/>
              <a:t> для руководителей школ региона о результатах совещания с региональными </a:t>
            </a:r>
            <a:r>
              <a:rPr lang="ru-RU" sz="2000" dirty="0" smtClean="0"/>
              <a:t>ответственными (08.04.2024),</a:t>
            </a:r>
          </a:p>
          <a:p>
            <a:r>
              <a:rPr lang="ru-RU" sz="2000" dirty="0" smtClean="0"/>
              <a:t>участие в федеральных встречах </a:t>
            </a:r>
            <a:r>
              <a:rPr lang="ru-RU" sz="2000" dirty="0"/>
              <a:t>по </a:t>
            </a:r>
            <a:r>
              <a:rPr lang="ru-RU" sz="2000" dirty="0" smtClean="0"/>
              <a:t>средам,</a:t>
            </a:r>
          </a:p>
          <a:p>
            <a:r>
              <a:rPr lang="ru-RU" sz="2000" dirty="0" smtClean="0"/>
              <a:t>реализация программы </a:t>
            </a:r>
            <a:r>
              <a:rPr lang="ru-RU" sz="2000" dirty="0"/>
              <a:t>ППК «Школа Минпросвещения России: новые возможности повышения качества образования», реализуемую в сетевой форма с Академией </a:t>
            </a:r>
            <a:r>
              <a:rPr lang="ru-RU" sz="2000" dirty="0" smtClean="0"/>
              <a:t>Минпросвещения (4 гр., 100 чел., 32 </a:t>
            </a:r>
            <a:r>
              <a:rPr lang="ru-RU" sz="2000" dirty="0" err="1" smtClean="0"/>
              <a:t>упр.команды</a:t>
            </a:r>
            <a:r>
              <a:rPr lang="ru-RU" sz="2000" dirty="0" smtClean="0"/>
              <a:t>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61087" y="1002383"/>
            <a:ext cx="3259832" cy="4104456"/>
          </a:xfrm>
        </p:spPr>
        <p:txBody>
          <a:bodyPr/>
          <a:lstStyle/>
          <a:p>
            <a:r>
              <a:rPr lang="ru-RU" dirty="0" smtClean="0"/>
              <a:t>Май 2024</a:t>
            </a:r>
          </a:p>
          <a:p>
            <a:r>
              <a:rPr lang="ru-RU" sz="2000" dirty="0"/>
              <a:t>приказ от 20.05.2024 №191/01-03 МО ЯО «Об утверждении перечня школ-участников проекта «Школа Минпросвещения России» в 2024 году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участие в директорском клубе (29.05.2024)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4" y="5050576"/>
            <a:ext cx="651805" cy="65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5934" y="5098854"/>
            <a:ext cx="2261146" cy="53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Сопровождение проекта 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на сайте </a:t>
            </a:r>
            <a:r>
              <a:rPr lang="ru-RU" sz="1400" dirty="0" smtClean="0"/>
              <a:t>МО ЯО</a:t>
            </a:r>
            <a:endParaRPr lang="ru-RU" sz="1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38" y="5049819"/>
            <a:ext cx="636947" cy="63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66505" y="5098854"/>
            <a:ext cx="2474800" cy="53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Сопровождение проекта на </a:t>
            </a:r>
            <a:endParaRPr lang="ru-RU" sz="1400" dirty="0" smtClean="0"/>
          </a:p>
          <a:p>
            <a:r>
              <a:rPr lang="ru-RU" sz="1400" dirty="0" smtClean="0"/>
              <a:t>сайте ГАУ </a:t>
            </a:r>
            <a:r>
              <a:rPr lang="ru-RU" sz="1400" dirty="0"/>
              <a:t>ДПО ЯО </a:t>
            </a:r>
            <a:r>
              <a:rPr lang="ru-RU" sz="1400" dirty="0" smtClean="0"/>
              <a:t>ИРО</a:t>
            </a:r>
            <a:endParaRPr lang="ru-RU" sz="1400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305" y="5059604"/>
            <a:ext cx="627162" cy="6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68467" y="5097261"/>
            <a:ext cx="2688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Консультационная поддержка </a:t>
            </a:r>
            <a:endParaRPr lang="ru-RU" sz="1400" dirty="0" smtClean="0"/>
          </a:p>
          <a:p>
            <a:r>
              <a:rPr lang="ru-RU" sz="1400" dirty="0" smtClean="0"/>
              <a:t>ОО — участников </a:t>
            </a:r>
            <a:r>
              <a:rPr lang="ru-RU" sz="1400" dirty="0"/>
              <a:t>проекта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504" y="5657150"/>
            <a:ext cx="6667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98761" y="5707231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ИКОП </a:t>
            </a:r>
          </a:p>
          <a:p>
            <a:r>
              <a:rPr lang="ru-RU" sz="1400" dirty="0">
                <a:solidFill>
                  <a:prstClr val="black"/>
                </a:solidFill>
              </a:rPr>
              <a:t>СФЕРУМ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5693429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400" dirty="0"/>
              <a:t>чат «Управление школой»</a:t>
            </a:r>
          </a:p>
          <a:p>
            <a:r>
              <a:rPr lang="ru-RU" sz="1400" dirty="0"/>
              <a:t> чат ПДС «Строим Школу Минпросвещения России»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88026" y="563804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Семинар от </a:t>
            </a:r>
            <a:r>
              <a:rPr lang="en-US" sz="1400" dirty="0"/>
              <a:t>(20.03.2024</a:t>
            </a:r>
            <a:r>
              <a:rPr lang="en-US" sz="1400" dirty="0" smtClean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Наша ближайшие действия в рамках прохождения самодиагностики</a:t>
            </a:r>
            <a:endParaRPr lang="ru-RU" dirty="0"/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9001000" cy="4785395"/>
          </a:xfrm>
        </p:spPr>
        <p:txBody>
          <a:bodyPr/>
          <a:lstStyle/>
          <a:p>
            <a:r>
              <a:rPr lang="ru-RU" dirty="0" smtClean="0"/>
              <a:t>Ознакомиться с инструкцией</a:t>
            </a:r>
          </a:p>
          <a:p>
            <a:r>
              <a:rPr lang="ru-RU" dirty="0" smtClean="0"/>
              <a:t>Выбрать вариант самодиагностики (1 из 21)</a:t>
            </a:r>
            <a:endParaRPr lang="ru-RU" dirty="0" smtClean="0"/>
          </a:p>
          <a:p>
            <a:r>
              <a:rPr lang="ru-RU" dirty="0" smtClean="0"/>
              <a:t>Пройти самодиагностику на бумаге</a:t>
            </a:r>
          </a:p>
          <a:p>
            <a:r>
              <a:rPr lang="ru-RU" dirty="0"/>
              <a:t>Пройти </a:t>
            </a:r>
            <a:r>
              <a:rPr lang="ru-RU" dirty="0" smtClean="0"/>
              <a:t>успешно самодиагностику с использованием автоматизированного сервиса</a:t>
            </a:r>
          </a:p>
          <a:p>
            <a:r>
              <a:rPr lang="ru-RU" dirty="0" smtClean="0"/>
              <a:t>Сохранить проект программы развития Вашей организации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45333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С 04 июня по 19 июня 2024 г. </a:t>
            </a: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Прохождение самодиагностики</a:t>
            </a:r>
            <a:endParaRPr lang="ru-RU" dirty="0"/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Перед началом работы с сервисом необходимо ознакомиться с инструкцией: </a:t>
            </a:r>
            <a:r>
              <a:rPr lang="ru-RU" dirty="0">
                <a:hlinkClick r:id="rId3"/>
              </a:rPr>
              <a:t>https://</a:t>
            </a:r>
            <a:r>
              <a:rPr lang="ru-RU" dirty="0" smtClean="0">
                <a:hlinkClick r:id="rId3"/>
              </a:rPr>
              <a:t>smp.edu.ru/instructions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Вход в сервис осуществляется по гиперссылке 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sas.ficto.ru/login</a:t>
            </a:r>
            <a:r>
              <a:rPr lang="ru-RU" dirty="0" smtClean="0"/>
              <a:t> </a:t>
            </a:r>
            <a:r>
              <a:rPr lang="ru-RU" dirty="0"/>
              <a:t>с использованием логина и пароля общеобразовательной организации, используемых в системе мониторинга деятельности образовательных организаций (далее – СМДОО), в разделе «Сервисы»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103807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Пройти процедуру авторизации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3" y="2588355"/>
            <a:ext cx="5040560" cy="33526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2841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103552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39217"/>
          </a:xfrm>
        </p:spPr>
        <p:txBody>
          <a:bodyPr/>
          <a:lstStyle/>
          <a:p>
            <a:r>
              <a:rPr lang="ru-RU" sz="2800" dirty="0" smtClean="0"/>
              <a:t>Находясь </a:t>
            </a:r>
            <a:r>
              <a:rPr lang="ru-RU" sz="2800" dirty="0"/>
              <a:t>в личном кабинете СМДОО, зайдите в раздел «Сервисы» и перейдите по кнопке «Сервис самодиагностики общеобразовательных организаций»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70006"/>
            <a:ext cx="6318940" cy="36059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416952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r>
              <a:rPr lang="ru-RU" sz="2800" dirty="0" smtClean="0"/>
              <a:t>Выбрать раздел «Самодиагностика»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sz="2800" dirty="0" smtClean="0"/>
              <a:t>Пройти мероприятия по самодиагностике. 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Каждая из общеобразовательных организаций проходит </a:t>
            </a:r>
            <a:r>
              <a:rPr lang="ru-RU" sz="2800" b="1" dirty="0">
                <a:solidFill>
                  <a:srgbClr val="990000"/>
                </a:solidFill>
              </a:rPr>
              <a:t>один</a:t>
            </a:r>
            <a:r>
              <a:rPr lang="ru-RU" sz="2800" b="1" dirty="0"/>
              <a:t> вариант </a:t>
            </a:r>
            <a:r>
              <a:rPr lang="ru-RU" sz="2800" b="1" dirty="0" smtClean="0"/>
              <a:t>самодиагностики. 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36" y="1700808"/>
            <a:ext cx="8462064" cy="283074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475656" y="3356992"/>
            <a:ext cx="244827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372105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75729"/>
          </a:xfrm>
        </p:spPr>
        <p:txBody>
          <a:bodyPr/>
          <a:lstStyle/>
          <a:p>
            <a:r>
              <a:rPr lang="ru-RU" dirty="0" smtClean="0"/>
              <a:t>Следует обратить внимание:</a:t>
            </a:r>
          </a:p>
          <a:p>
            <a:pPr>
              <a:buFontTx/>
              <a:buChar char="-"/>
            </a:pPr>
            <a:r>
              <a:rPr lang="ru-RU" dirty="0" smtClean="0"/>
              <a:t>на «критический» показатель (в случае, если показан уровень </a:t>
            </a:r>
            <a:r>
              <a:rPr lang="ru-RU" dirty="0" smtClean="0">
                <a:solidFill>
                  <a:srgbClr val="FF0000"/>
                </a:solidFill>
              </a:rPr>
              <a:t>«ниже базового»</a:t>
            </a:r>
            <a:r>
              <a:rPr lang="ru-RU" dirty="0" smtClean="0"/>
              <a:t>, результат по данному магистральному направлению </a:t>
            </a:r>
            <a:r>
              <a:rPr lang="ru-RU" dirty="0" smtClean="0">
                <a:solidFill>
                  <a:srgbClr val="FF0000"/>
                </a:solidFill>
              </a:rPr>
              <a:t>ОБНУЛЯЕТСЯ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r>
              <a:rPr lang="ru-RU" dirty="0" smtClean="0"/>
              <a:t>после </a:t>
            </a:r>
            <a:r>
              <a:rPr lang="ru-RU" dirty="0"/>
              <a:t>завершения выполнения блока открываются задания следующего за ним блока, задания </a:t>
            </a:r>
            <a:r>
              <a:rPr lang="ru-RU" dirty="0">
                <a:solidFill>
                  <a:srgbClr val="FF0000"/>
                </a:solidFill>
              </a:rPr>
              <a:t>завершенного блока становятся недоступными для изменения</a:t>
            </a:r>
            <a:r>
              <a:rPr lang="ru-RU" dirty="0"/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488668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303986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Прохождение самодиагностики</a:t>
            </a:r>
          </a:p>
        </p:txBody>
      </p:sp>
      <p:pic>
        <p:nvPicPr>
          <p:cNvPr id="5" name="Picture 3" descr="C:\Users\chistykova-o\Desktop\Лого ИРО NEW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32" y="6275929"/>
            <a:ext cx="683568" cy="58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54461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Просмотр </a:t>
            </a:r>
            <a:r>
              <a:rPr lang="ru-RU" dirty="0"/>
              <a:t>результатов прохождения мероприятия по </a:t>
            </a:r>
            <a:r>
              <a:rPr lang="ru-RU" dirty="0" smtClean="0"/>
              <a:t>самодиагностике доступен в разделе </a:t>
            </a:r>
            <a:r>
              <a:rPr lang="ru-RU" dirty="0"/>
              <a:t>«Самодиагностика</a:t>
            </a:r>
            <a:r>
              <a:rPr lang="ru-RU" dirty="0" smtClean="0"/>
              <a:t>», где отображается информация: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− </a:t>
            </a:r>
            <a:r>
              <a:rPr lang="ru-RU" sz="2400" dirty="0"/>
              <a:t>количество набранных баллов; </a:t>
            </a:r>
          </a:p>
          <a:p>
            <a:pPr marL="0" indent="0">
              <a:buNone/>
            </a:pPr>
            <a:r>
              <a:rPr lang="ru-RU" sz="2400" dirty="0"/>
              <a:t>− присвоенный уровень; </a:t>
            </a:r>
          </a:p>
          <a:p>
            <a:pPr marL="0" indent="0">
              <a:buNone/>
            </a:pPr>
            <a:r>
              <a:rPr lang="ru-RU" sz="2400" dirty="0"/>
              <a:t>− график в виде </a:t>
            </a:r>
            <a:r>
              <a:rPr lang="ru-RU" sz="2400" dirty="0" err="1"/>
              <a:t>звездограммы</a:t>
            </a:r>
            <a:r>
              <a:rPr lang="ru-RU" sz="2400" dirty="0"/>
              <a:t>, показывающий достигнутый </a:t>
            </a:r>
            <a:r>
              <a:rPr lang="ru-RU" sz="2400" dirty="0" smtClean="0"/>
              <a:t>ОО уровень </a:t>
            </a:r>
            <a:r>
              <a:rPr lang="ru-RU" sz="2400" dirty="0"/>
              <a:t>относительно эталонного в разрезе магистральных направлений и ключевых условий; </a:t>
            </a:r>
          </a:p>
          <a:p>
            <a:pPr marL="0" indent="0">
              <a:buNone/>
            </a:pPr>
            <a:r>
              <a:rPr lang="ru-RU" sz="2400" dirty="0"/>
              <a:t>− таблица результатов выполненных заданий с отображением полученных за задание баллов и процента его выполнения, выявленных дефицитов и </a:t>
            </a:r>
            <a:r>
              <a:rPr lang="ru-RU" sz="2400" i="1" dirty="0"/>
              <a:t>рекомендуемых управленческих действий/решений для их устранения</a:t>
            </a:r>
            <a:r>
              <a:rPr lang="ru-RU" sz="2400" dirty="0"/>
              <a:t>.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463144"/>
            <a:ext cx="3373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</a:rPr>
              <a:t>С 04 июня по 19 июня 2024 г. </a:t>
            </a:r>
          </a:p>
        </p:txBody>
      </p:sp>
    </p:spTree>
    <p:extLst>
      <p:ext uri="{BB962C8B-B14F-4D97-AF65-F5344CB8AC3E}">
        <p14:creationId xmlns:p14="http://schemas.microsoft.com/office/powerpoint/2010/main" val="482149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6075</TotalTime>
  <Words>698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Сопровождение проекта ГАУ ДПО ЯО в ЯО</vt:lpstr>
      <vt:lpstr>Наша ближайшие действия в рамках прохождения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Прохождение самодиагностики</vt:lpstr>
      <vt:lpstr>Возникли вопросы?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Елена Львовна Измайлова</cp:lastModifiedBy>
  <cp:revision>502</cp:revision>
  <cp:lastPrinted>2018-12-21T10:24:24Z</cp:lastPrinted>
  <dcterms:created xsi:type="dcterms:W3CDTF">2015-05-19T06:32:44Z</dcterms:created>
  <dcterms:modified xsi:type="dcterms:W3CDTF">2024-06-06T06:08:44Z</dcterms:modified>
</cp:coreProperties>
</file>