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9" r:id="rId4"/>
    <p:sldId id="270" r:id="rId5"/>
    <p:sldId id="261" r:id="rId6"/>
    <p:sldId id="271" r:id="rId7"/>
    <p:sldId id="263" r:id="rId8"/>
    <p:sldId id="262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723" autoAdjust="0"/>
  </p:normalViewPr>
  <p:slideViewPr>
    <p:cSldViewPr>
      <p:cViewPr>
        <p:scale>
          <a:sx n="68" d="100"/>
          <a:sy n="68" d="100"/>
        </p:scale>
        <p:origin x="-1781" y="-3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1CE7DD-EE32-475D-B05C-77C52B38C263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9CADE1-890C-4632-9AEC-C20C09162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CE7DD-EE32-475D-B05C-77C52B38C263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CADE1-890C-4632-9AEC-C20C09162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CE7DD-EE32-475D-B05C-77C52B38C263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CADE1-890C-4632-9AEC-C20C09162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CE7DD-EE32-475D-B05C-77C52B38C263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CADE1-890C-4632-9AEC-C20C091627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CE7DD-EE32-475D-B05C-77C52B38C263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CADE1-890C-4632-9AEC-C20C091627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CE7DD-EE32-475D-B05C-77C52B38C263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CADE1-890C-4632-9AEC-C20C091627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CE7DD-EE32-475D-B05C-77C52B38C263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CADE1-890C-4632-9AEC-C20C09162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CE7DD-EE32-475D-B05C-77C52B38C263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CADE1-890C-4632-9AEC-C20C091627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CE7DD-EE32-475D-B05C-77C52B38C263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CADE1-890C-4632-9AEC-C20C09162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D1CE7DD-EE32-475D-B05C-77C52B38C263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CADE1-890C-4632-9AEC-C20C09162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1CE7DD-EE32-475D-B05C-77C52B38C263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9CADE1-890C-4632-9AEC-C20C091627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D1CE7DD-EE32-475D-B05C-77C52B38C263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49CADE1-890C-4632-9AEC-C20C09162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ru.wikipedia.org/wiki/%D0%9A%D0%BE%D0%BC%D0%B0%D0%BD%D0%B4%D0%BE%D0%BE%D0%B1%D1%80%D0%B0%D0%B7%D0%BE%D0%B2%D0%B0%D0%BD%D0%B8%D0%B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ru/imgres?start=237&amp;newwindow=1&amp;sa=X&amp;biw=1366&amp;bih=650&amp;tbm=isch&amp;tbnid=2QLGGqpzuRQNfM:&amp;imgrefurl=http://www.drakino.com/korporativnie_meropriyatiya/team_building.php&amp;docid=qyDroVQcwzXWqM&amp;imgurl=http://drakino.com/upload/imagelib/1270368610team_building3.jpg&amp;w=950&amp;h=700&amp;ei=qfKRUunMM8bT4QSSi4HwCA&amp;zoom=1&amp;ved=1t:3588,r:49,s:200,i:151&amp;iact=rc&amp;page=13&amp;tbnh=193&amp;tbnw=262&amp;ndsp=20&amp;tx=168&amp;ty=14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214818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Преподаватель по физической культуре, Фефилов А.Д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3030548" cy="178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14678" y="214290"/>
            <a:ext cx="5715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ГОСУДАРСТВЕННОЕ ПРОФЕССИОНАЛЬНОЕ  ОБРАЗОВАТЕЛЬНОЕ  </a:t>
            </a:r>
            <a:br>
              <a:rPr lang="ru-RU" sz="1600" dirty="0">
                <a:latin typeface="Bookman Old Style" pitchFamily="18" charset="0"/>
                <a:cs typeface="Times New Roman" pitchFamily="18" charset="0"/>
              </a:rPr>
            </a:b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АВТОНОМНОЕ УЧРЕЖДЕНИЕ ЯРОСЛАВСКОЙ ОБЛАСТИ </a:t>
            </a:r>
            <a:br>
              <a:rPr lang="ru-RU" sz="1600" dirty="0">
                <a:latin typeface="Bookman Old Style" pitchFamily="18" charset="0"/>
                <a:cs typeface="Times New Roman" pitchFamily="18" charset="0"/>
              </a:rPr>
            </a:b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ЯРОСЛАВСКИЙ ПЕДАГОГИЧЕСКИЙ КОЛЛЕДЖ </a:t>
            </a:r>
            <a:endParaRPr lang="ru-RU" sz="1600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57224" y="1752601"/>
            <a:ext cx="7600976" cy="1829761"/>
          </a:xfrm>
        </p:spPr>
        <p:txBody>
          <a:bodyPr>
            <a:normAutofit fontScale="90000"/>
          </a:bodyPr>
          <a:lstStyle/>
          <a:p>
            <a:r>
              <a:rPr lang="ru-RU" sz="2800" b="0" dirty="0" err="1" smtClean="0"/>
              <a:t>Тимбилдинг</a:t>
            </a:r>
            <a:r>
              <a:rPr lang="ru-RU" sz="2800" b="0" dirty="0" smtClean="0"/>
              <a:t> как  средство формирования у обучающихся профессиональных образовательных организаций способности работать в команде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/>
              <a:t>Гигантский боулинг</a:t>
            </a:r>
            <a:endParaRPr lang="ru-RU" dirty="0"/>
          </a:p>
        </p:txBody>
      </p:sp>
      <p:pic>
        <p:nvPicPr>
          <p:cNvPr id="23554" name="Picture 2" descr="https://thumb.cloud.mail.ru/weblink/thumb/xw1/4Uhd/2LznuE4a7/_DSC7864.JPG?x-email=fefilov.86%40bk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6534912" cy="4340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/>
              <a:t>Лодочка</a:t>
            </a:r>
            <a:endParaRPr lang="ru-RU" dirty="0"/>
          </a:p>
        </p:txBody>
      </p:sp>
      <p:pic>
        <p:nvPicPr>
          <p:cNvPr id="22530" name="Picture 2" descr="https://thumb.cloud.mail.ru/weblink/thumb/xw1/4Uhd/2LznuE4a7/_DSC8694.JPG?x-email=fefilov.86%40bk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4918871" cy="3267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32" name="Picture 4" descr="https://thumb.cloud.mail.ru/weblink/thumb/xw1/4Uhd/2LznuE4a7/_DSC7886.JPG?x-email=fefilov.86%40bk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571876"/>
            <a:ext cx="4615144" cy="30652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/>
              <a:t>Полоса препятствий</a:t>
            </a:r>
            <a:endParaRPr lang="ru-RU" dirty="0"/>
          </a:p>
        </p:txBody>
      </p:sp>
      <p:pic>
        <p:nvPicPr>
          <p:cNvPr id="24578" name="Picture 2" descr="https://thumb.cloud.mail.ru/weblink/thumb/xw1/4Uhd/2LznuE4a7/_DSC8836.JPG?x-email=fefilov.86%40bk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6453501" cy="4286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s://thumb.cloud.mail.ru/weblink/thumb/xw1/4Uhd/2LznuE4a7/_DSC7781.JPG?x-email=fefilov.86%40bk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6345942" cy="4214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ru-RU" sz="5400" dirty="0" smtClean="0"/>
          </a:p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506985"/>
          </a:xfrm>
        </p:spPr>
        <p:txBody>
          <a:bodyPr/>
          <a:lstStyle/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9215470" cy="17256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2900" dirty="0" smtClean="0">
                <a:effectLst/>
              </a:rPr>
              <a:t>Федеральный государственный образовательный стандарт среднего профессионального образования по специальности 49.02.01 «Физическая культура»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571604" y="2285992"/>
            <a:ext cx="6000792" cy="4000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ОК 6. Работать в коллективе и команде, взаимодействовать с коллегами и социальными партнерами.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501122" cy="4143404"/>
          </a:xfrm>
        </p:spPr>
        <p:txBody>
          <a:bodyPr>
            <a:normAutofit fontScale="92500" lnSpcReduction="20000"/>
          </a:bodyPr>
          <a:lstStyle/>
          <a:p>
            <a:endParaRPr lang="ru-RU" sz="2800" b="1" dirty="0" smtClean="0">
              <a:hlinkClick r:id="rId2"/>
            </a:endParaRPr>
          </a:p>
          <a:p>
            <a:pPr algn="just"/>
            <a:r>
              <a:rPr lang="ru-RU" sz="2800" b="1" dirty="0" err="1" smtClean="0"/>
              <a:t>Коммандность</a:t>
            </a:r>
            <a:r>
              <a:rPr lang="ru-RU" sz="2800" b="1" dirty="0" smtClean="0"/>
              <a:t> или командная работа -</a:t>
            </a:r>
            <a:r>
              <a:rPr lang="ru-RU" sz="2800" dirty="0" smtClean="0"/>
              <a:t>это совместная целенаправленная работа специалистов, решающих общую задачу на основе интеграции знаний по правилам, выработанным сообща.</a:t>
            </a:r>
          </a:p>
          <a:p>
            <a:pPr algn="just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err="1" smtClean="0"/>
              <a:t>Командообразование</a:t>
            </a:r>
            <a:r>
              <a:rPr lang="ru-RU" sz="2800" b="1" dirty="0" smtClean="0"/>
              <a:t>, или </a:t>
            </a:r>
            <a:r>
              <a:rPr lang="ru-RU" sz="2800" b="1" dirty="0" err="1" smtClean="0"/>
              <a:t>тимбилдинг</a:t>
            </a:r>
            <a:r>
              <a:rPr lang="ru-RU" sz="2800" dirty="0" smtClean="0"/>
              <a:t> (англ. </a:t>
            </a:r>
            <a:r>
              <a:rPr lang="ru-RU" sz="2800" dirty="0" err="1" smtClean="0"/>
              <a:t>Team</a:t>
            </a:r>
            <a:r>
              <a:rPr lang="ru-RU" sz="2800" dirty="0" smtClean="0"/>
              <a:t> </a:t>
            </a:r>
            <a:r>
              <a:rPr lang="ru-RU" sz="2800" dirty="0" err="1" smtClean="0"/>
              <a:t>building</a:t>
            </a:r>
            <a:r>
              <a:rPr lang="ru-RU" sz="2800" dirty="0" smtClean="0"/>
              <a:t> — построение команды) — термин, применяемый к широкому диапазону действий для создания и повышения эффективности работы команды.</a:t>
            </a:r>
            <a:endParaRPr lang="ru-RU" dirty="0"/>
          </a:p>
        </p:txBody>
      </p:sp>
      <p:pic>
        <p:nvPicPr>
          <p:cNvPr id="2050" name="Picture 2" descr="https://moodle.kstu.ru/pluginfile.php/182131/course/section/24231/%D0%A1%D0%95%D0%9C%D0%98%D0%9D%D0%90%D0%A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678" y="4286256"/>
            <a:ext cx="3762322" cy="2821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Виды </a:t>
            </a:r>
            <a:r>
              <a:rPr lang="ru-RU" b="1" dirty="0" err="1" smtClean="0"/>
              <a:t>тимбилдинга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Тимбилдинг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достаточно широкое понятие, и в настоящее время существуют несколько его видов.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Бизнес-тренинги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рамках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тимбилдинга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представляют собой различные конкурсы и задания, которые выполняются командами или всем коллективом. В них могут принимать участие все члены коллектива, т.к. существует множество самых разных вариантов сценария.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Спортивный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тимбилдинг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подходит для коллектива, состоящего преимущественно из молодежи. Проходит на природе или спортивной или туристической базе. Представляет собой популярные командные игры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пейнтбол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волейбол, баскетбол и другие игры). Это могут быть также различные командные мероприятия с дистанциями типа «веревочного тренинга», «поиска сокровищ».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Творческий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тимбилдинг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представляет собой ролевые игры по мотивам сказок, литературных произведений, исторических событий. Этот вид сложен в подготовке, т.к. требует реквизита,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костюмирования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Более доступная форма – конкурсы рисунков, фотографий, поделок и т.д.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последнее время широкое распространение получили такие виды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тимбилдинга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 экологический, социальный, этнический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357298"/>
            <a:ext cx="857256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гармонизация общей цели с целями персональными;</a:t>
            </a:r>
          </a:p>
          <a:p>
            <a:r>
              <a:rPr lang="ru-RU" sz="2400" dirty="0" smtClean="0"/>
              <a:t>принятие ответственности за результат команды;</a:t>
            </a:r>
          </a:p>
          <a:p>
            <a:r>
              <a:rPr lang="ru-RU" sz="2400" dirty="0" smtClean="0"/>
              <a:t>ситуационное лидерство (</a:t>
            </a:r>
            <a:r>
              <a:rPr lang="ru-RU" sz="2400" dirty="0" err="1" smtClean="0"/>
              <a:t>лидерство</a:t>
            </a:r>
            <a:r>
              <a:rPr lang="ru-RU" sz="2400" dirty="0" smtClean="0"/>
              <a:t> под задачу) и гибкое изменение стиля в соответствии с особенностями задачи;</a:t>
            </a:r>
          </a:p>
          <a:p>
            <a:r>
              <a:rPr lang="ru-RU" sz="2400" dirty="0" smtClean="0"/>
              <a:t>конструктивное взаимодействие и самоуправление;</a:t>
            </a:r>
          </a:p>
          <a:p>
            <a:r>
              <a:rPr lang="ru-RU" sz="2400" dirty="0" smtClean="0"/>
              <a:t>принятие единого командного решения и согласование его с членами команды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 smtClean="0"/>
              <a:t>В процессе </a:t>
            </a:r>
            <a:r>
              <a:rPr lang="ru-RU" sz="2800" b="0" dirty="0" err="1" smtClean="0"/>
              <a:t>командообразования</a:t>
            </a:r>
            <a:r>
              <a:rPr lang="ru-RU" sz="2800" b="0" dirty="0" smtClean="0"/>
              <a:t> можно выделить следующие составляющие:</a:t>
            </a:r>
            <a:endParaRPr lang="ru-RU" sz="2800" dirty="0"/>
          </a:p>
        </p:txBody>
      </p:sp>
      <p:pic>
        <p:nvPicPr>
          <p:cNvPr id="18436" name="Picture 4" descr="https://221324.selcdn.ru/prod-media/backend/pictures/3dd02219e0e44d6aa73cc6178663beef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857760"/>
            <a:ext cx="3214710" cy="2596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 </a:t>
            </a:r>
            <a:r>
              <a:rPr lang="ru-RU" b="1" dirty="0" err="1" smtClean="0"/>
              <a:t>тимбилдинга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Результатом </a:t>
            </a:r>
            <a:r>
              <a:rPr lang="ru-RU" dirty="0" err="1" smtClean="0"/>
              <a:t>тимбилдига</a:t>
            </a:r>
            <a:r>
              <a:rPr lang="ru-RU" dirty="0" smtClean="0"/>
              <a:t> становится общее повышение эффективности работы коллектива. На это оказывают влияние такие факторы как:</a:t>
            </a:r>
            <a:br>
              <a:rPr lang="ru-RU" dirty="0" smtClean="0"/>
            </a:br>
            <a:r>
              <a:rPr lang="ru-RU" dirty="0" smtClean="0"/>
              <a:t>- нормализация атмосферы и отношений внутри коллектива, продуктивное разрешение конфликтных ситуаций; </a:t>
            </a:r>
            <a:br>
              <a:rPr lang="ru-RU" dirty="0" smtClean="0"/>
            </a:br>
            <a:r>
              <a:rPr lang="ru-RU" dirty="0" smtClean="0"/>
              <a:t>- получение сотрудниками навыков эффективного общения: умение налаживать взаимодействие, находить общий язык; </a:t>
            </a:r>
            <a:br>
              <a:rPr lang="ru-RU" dirty="0" smtClean="0"/>
            </a:br>
            <a:r>
              <a:rPr lang="ru-RU" dirty="0" smtClean="0"/>
              <a:t>- верное понимание распределения ролей в команде, умение использовать ресурсы каждого участника команды; </a:t>
            </a:r>
            <a:br>
              <a:rPr lang="ru-RU" dirty="0" smtClean="0"/>
            </a:br>
            <a:r>
              <a:rPr lang="ru-RU" dirty="0" smtClean="0"/>
              <a:t>- повышение уровня мотивации и лояльности; </a:t>
            </a:r>
            <a:br>
              <a:rPr lang="ru-RU" dirty="0" smtClean="0"/>
            </a:br>
            <a:r>
              <a:rPr lang="ru-RU" dirty="0" smtClean="0"/>
              <a:t>- желание сотрудников делиться опытом, открыто обсуждают проблемы и пути их решения, анализировать прошлый опыт, делать выводы, учитывать ошибки, использовать ресурсы; </a:t>
            </a:r>
            <a:br>
              <a:rPr lang="ru-RU" dirty="0" smtClean="0"/>
            </a:br>
            <a:r>
              <a:rPr lang="ru-RU" dirty="0" smtClean="0"/>
              <a:t>- формирование конкретных навыков эффективного командного взаимодействия, понимание необходимости слаженных действий; </a:t>
            </a:r>
            <a:br>
              <a:rPr lang="ru-RU" dirty="0" smtClean="0"/>
            </a:br>
            <a:r>
              <a:rPr lang="ru-RU" dirty="0" smtClean="0"/>
              <a:t>- повышение уровня инициативности; </a:t>
            </a:r>
            <a:br>
              <a:rPr lang="ru-RU" dirty="0" smtClean="0"/>
            </a:br>
            <a:r>
              <a:rPr lang="ru-RU" dirty="0" smtClean="0"/>
              <a:t>- повышение уровня доверия в коллективе</a:t>
            </a:r>
            <a:endParaRPr lang="ru-RU" dirty="0"/>
          </a:p>
        </p:txBody>
      </p:sp>
      <p:pic>
        <p:nvPicPr>
          <p:cNvPr id="4" name="Рисунок 3" descr="https://encrypted-tbn2.gstatic.com/images?q=tbn:ANd9GcTzb1xsBiif3Cj6Ae6QltXxLbM6HbktYHVWmW3cE5tzCjlCizV3Uw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5029200"/>
            <a:ext cx="2880320" cy="169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/>
              <a:t>Туннель-рукав</a:t>
            </a:r>
            <a:endParaRPr lang="ru-RU" dirty="0"/>
          </a:p>
        </p:txBody>
      </p:sp>
      <p:pic>
        <p:nvPicPr>
          <p:cNvPr id="20482" name="Picture 2" descr="https://thumb.cloud.mail.ru/weblink/thumb/xw1/4Uhd/2LznuE4a7/_DSC8793.JPG?x-email=fefilov.86%40bk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71612"/>
            <a:ext cx="5915708" cy="3929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68" y="-171453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Гусеница</a:t>
            </a:r>
            <a:endParaRPr lang="ru-RU" dirty="0"/>
          </a:p>
        </p:txBody>
      </p:sp>
      <p:pic>
        <p:nvPicPr>
          <p:cNvPr id="21506" name="Picture 2" descr="https://thumb.cloud.mail.ru/weblink/thumb/xw1/4Uhd/2LznuE4a7/_DSC7808.JPG?x-email=fefilov.86%40bk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6520122" cy="43305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/>
              <a:t>Беличье колесо</a:t>
            </a:r>
            <a:endParaRPr lang="ru-RU" dirty="0"/>
          </a:p>
        </p:txBody>
      </p:sp>
      <p:pic>
        <p:nvPicPr>
          <p:cNvPr id="19458" name="Picture 2" descr="https://thumb.cloud.mail.ru/weblink/thumb/xw1/4Uhd/2LznuE4a7/_DSC8649.JPG?x-email=fefilov.86%40bk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6534912" cy="4340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6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D2EDF4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180</TotalTime>
  <Words>189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Тимбилдинг как  средство формирования у обучающихся профессиональных образовательных организаций способности работать в команде</vt:lpstr>
      <vt:lpstr> Федеральный государственный образовательный стандарт среднего профессионального образования по специальности 49.02.01 «Физическая культура» </vt:lpstr>
      <vt:lpstr>Презентация PowerPoint</vt:lpstr>
      <vt:lpstr>.   Виды тимбилдинга </vt:lpstr>
      <vt:lpstr>В процессе командообразования можно выделить следующие составляющие:</vt:lpstr>
      <vt:lpstr>Результаты тимбилдинга</vt:lpstr>
      <vt:lpstr>Туннель-рукав</vt:lpstr>
      <vt:lpstr>Гусеница</vt:lpstr>
      <vt:lpstr>Беличье колесо</vt:lpstr>
      <vt:lpstr>Гигантский боулинг</vt:lpstr>
      <vt:lpstr>Лодочка</vt:lpstr>
      <vt:lpstr>Полоса препятствий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Оборудование для спортивного тимбилдинга как средство формирования у обучающихся колледжа способности работать в команде</dc:title>
  <dc:creator>Пользователь Windows</dc:creator>
  <cp:lastModifiedBy>Пользователь</cp:lastModifiedBy>
  <cp:revision>22</cp:revision>
  <dcterms:created xsi:type="dcterms:W3CDTF">2019-11-11T06:11:58Z</dcterms:created>
  <dcterms:modified xsi:type="dcterms:W3CDTF">2020-11-17T11:21:35Z</dcterms:modified>
</cp:coreProperties>
</file>