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26"/>
  </p:notesMasterIdLst>
  <p:handoutMasterIdLst>
    <p:handoutMasterId r:id="rId27"/>
  </p:handoutMasterIdLst>
  <p:sldIdLst>
    <p:sldId id="325" r:id="rId2"/>
    <p:sldId id="326" r:id="rId3"/>
    <p:sldId id="309" r:id="rId4"/>
    <p:sldId id="310" r:id="rId5"/>
    <p:sldId id="312" r:id="rId6"/>
    <p:sldId id="332" r:id="rId7"/>
    <p:sldId id="333" r:id="rId8"/>
    <p:sldId id="334" r:id="rId9"/>
    <p:sldId id="315" r:id="rId10"/>
    <p:sldId id="316" r:id="rId11"/>
    <p:sldId id="327" r:id="rId12"/>
    <p:sldId id="328" r:id="rId13"/>
    <p:sldId id="329" r:id="rId14"/>
    <p:sldId id="319" r:id="rId15"/>
    <p:sldId id="317" r:id="rId16"/>
    <p:sldId id="318" r:id="rId17"/>
    <p:sldId id="331" r:id="rId18"/>
    <p:sldId id="320" r:id="rId19"/>
    <p:sldId id="321" r:id="rId20"/>
    <p:sldId id="322" r:id="rId21"/>
    <p:sldId id="323" r:id="rId22"/>
    <p:sldId id="324" r:id="rId23"/>
    <p:sldId id="311" r:id="rId24"/>
    <p:sldId id="33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 Кирилловна Бережная" initials="СК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950" autoAdjust="0"/>
    <p:restoredTop sz="95493" autoAdjust="0"/>
  </p:normalViewPr>
  <p:slideViewPr>
    <p:cSldViewPr snapToGrid="0">
      <p:cViewPr varScale="1">
        <p:scale>
          <a:sx n="103" d="100"/>
          <a:sy n="103" d="100"/>
        </p:scale>
        <p:origin x="13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871D-448D-48A4-8DA3-331E26603F03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9797B-4C52-4D59-828E-0067A9964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DC7FD-729F-461A-BFEF-B9539B2A8748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AD34A-0C17-4921-B0CB-F23A822F13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3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AD34A-0C17-4921-B0CB-F23A822F13D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82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8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6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8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5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8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5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8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9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8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2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6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2999-08D8-4988-ADEF-2ACBEE1BB79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8ABD-E16C-4D8C-BB84-4A309A1776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sp.iro.yar.ru/_layouts/15/listform.aspx?PageType=4&amp;ListId=%7b0147C67D-0C7B-49F0-BEB6-BC9DEF8890B6%7d&amp;ID=242&amp;ContentTypeID=0x010200E1D6C43077A1B54BB2730950DEE12CAA" TargetMode="External"/><Relationship Id="rId3" Type="http://schemas.openxmlformats.org/officeDocument/2006/relationships/hyperlink" Target="http://sp.iro.yar.ru/_layouts/15/listform.aspx?PageType=4&amp;ListId=%7b0147C67D-0C7B-49F0-BEB6-BC9DEF8890B6%7d&amp;ID=185&amp;ContentTypeID=0x010200E1D6C43077A1B54BB2730950DEE12CAA" TargetMode="External"/><Relationship Id="rId7" Type="http://schemas.openxmlformats.org/officeDocument/2006/relationships/hyperlink" Target="http://sp.iro.yar.ru/_layouts/15/listform.aspx?PageType=4&amp;ListId=%7b0147C67D-0C7B-49F0-BEB6-BC9DEF8890B6%7d&amp;ID=181&amp;ContentTypeID=0x010200E1D6C43077A1B54BB2730950DEE12CAA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://sp.iro.yar.ru/_layouts/15/listform.aspx?PageType=4&amp;ListId=%7b0147C67D-0C7B-49F0-BEB6-BC9DEF8890B6%7d&amp;ID=184&amp;ContentTypeID=0x010200E1D6C43077A1B54BB2730950DEE12C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.iro.yar.ru/_layouts/15/listform.aspx?PageType=4&amp;ListId=%7b0147C67D-0C7B-49F0-BEB6-BC9DEF8890B6%7d&amp;ID=321&amp;ContentTypeID=0x010200E1D6C43077A1B54BB2730950DEE12CAA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sp.iro.yar.ru/_layouts/15/listform.aspx?PageType=4&amp;ListId=%7b0147C67D-0C7B-49F0-BEB6-BC9DEF8890B6%7d&amp;ID=322&amp;ContentTypeID=0x010200E1D6C43077A1B54BB2730950DEE12CAA" TargetMode="External"/><Relationship Id="rId10" Type="http://schemas.openxmlformats.org/officeDocument/2006/relationships/hyperlink" Target="http://sp.iro.yar.ru/_layouts/15/listform.aspx?PageType=4&amp;ListId=%7b0147C67D-0C7B-49F0-BEB6-BC9DEF8890B6%7d&amp;ID=286&amp;ContentTypeID=0x010200E1D6C43077A1B54BB2730950DEE12CAA" TargetMode="External"/><Relationship Id="rId4" Type="http://schemas.openxmlformats.org/officeDocument/2006/relationships/hyperlink" Target="http://sp.iro.yar.ru/_layouts/15/listform.aspx?PageType=4&amp;ListId=%7b0147C67D-0C7B-49F0-BEB6-BC9DEF8890B6%7d&amp;ID=187&amp;ContentTypeID=0x010200E1D6C43077A1B54BB2730950DEE12CAA" TargetMode="External"/><Relationship Id="rId9" Type="http://schemas.openxmlformats.org/officeDocument/2006/relationships/hyperlink" Target="http://sp.iro.yar.ru/_layouts/15/listform.aspx?PageType=4&amp;ListId=%7b0147C67D-0C7B-49F0-BEB6-BC9DEF8890B6%7d&amp;ID=288&amp;ContentTypeID=0x010200E1D6C43077A1B54BB2730950DEE12CAA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ulanova@iro.yar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Система заказа на 2018 год</a:t>
            </a:r>
            <a:endParaRPr lang="ru-RU" sz="3600" dirty="0"/>
          </a:p>
        </p:txBody>
      </p:sp>
      <p:pic>
        <p:nvPicPr>
          <p:cNvPr id="5" name="Рисунок 4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65311" y="483326"/>
            <a:ext cx="9025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ГАУ ДПО ЯО  «Институт развития образования»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64332" y="5564778"/>
            <a:ext cx="179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Ярославль,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5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2281" y="286532"/>
            <a:ext cx="8626133" cy="679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Кафедра гуманитарных дисциплин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05393" y="1510302"/>
            <a:ext cx="10829109" cy="461617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(программы на 36-72 часа)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обучающихся к итоговой аттестации. Русский язык. История и обществознание (36 час.)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иноязычной коммуникативной компетенции обучающихся в рамках введения обязательного итогового контроля в форматах ОГЭ и ЕГЭ. Английский язык. Немецкий язык (72 час.)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подготовки учащихся к устной части ОГЭ по русскому языку (36 час.)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Углубленная подготовка к олимпиадам по географии (36 час.) 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модернизация содержания и технологий обучения (программы на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часов)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читательской грамотности обучающихся на уровне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ФГОС: новые подходы к оцениванию учебной деятельности младших школьников по иностранному языку 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решения расчетных географических задач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Предметно-языковой интегрированный подход во внеурочной деятельности в основной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ИКТ-компетентности обучающихся. Русский язык. Музыка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«География в графике»: проектирование учебных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11138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Кафедра ЕМД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ФГОС:</a:t>
            </a:r>
          </a:p>
          <a:p>
            <a:pPr marL="0" indent="0">
              <a:buNone/>
            </a:pPr>
            <a:r>
              <a:rPr lang="ru-RU" sz="2400" b="1" dirty="0" smtClean="0"/>
              <a:t>Организация образовательного процесса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Реализация требований ФГОС старшей школы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Система </a:t>
            </a:r>
            <a:r>
              <a:rPr lang="ru-RU" sz="2400" dirty="0"/>
              <a:t>оценивания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Организация внеурочной деятельности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Адаптированные образовательные программы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Организация проектной и учебно-исследовательской деятельности</a:t>
            </a:r>
          </a:p>
          <a:p>
            <a:pPr marL="0" indent="0">
              <a:buNone/>
            </a:pPr>
            <a:r>
              <a:rPr lang="ru-RU" sz="2400" b="1" dirty="0"/>
              <a:t>Методика преподавания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Смысловое чтение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Поэтапное формирование познавательных УУД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Разработка </a:t>
            </a:r>
            <a:r>
              <a:rPr lang="ru-RU" sz="2400" dirty="0" err="1"/>
              <a:t>компетентностно</a:t>
            </a:r>
            <a:r>
              <a:rPr lang="ru-RU" sz="2400" dirty="0"/>
              <a:t>-ориентированных заданий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Проектирование </a:t>
            </a:r>
            <a:r>
              <a:rPr lang="ru-RU" sz="2400" dirty="0" err="1"/>
              <a:t>разноуровневой</a:t>
            </a:r>
            <a:r>
              <a:rPr lang="ru-RU" sz="2400" dirty="0"/>
              <a:t> системы задач (математика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500" b="1" dirty="0"/>
              <a:t>Содержание образования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/>
              <a:t>Содержание и технологии обучения астрономии в современных условиях</a:t>
            </a: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Кафедра ЕМД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ФГОС. Технологическая подготовка школьников:</a:t>
            </a:r>
          </a:p>
          <a:p>
            <a:pPr marL="0" indent="0">
              <a:buNone/>
            </a:pPr>
            <a:r>
              <a:rPr lang="ru-RU" sz="2400" b="1" dirty="0" smtClean="0"/>
              <a:t>Организация образовательного процесса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Материально-технические условия реализации ФГОС. </a:t>
            </a:r>
            <a:r>
              <a:rPr lang="ru-RU" sz="2400" dirty="0" smtClean="0"/>
              <a:t>Технология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Реализация требований ФГОС НОО. Технология</a:t>
            </a:r>
          </a:p>
          <a:p>
            <a:pPr marL="0" indent="0">
              <a:buNone/>
            </a:pPr>
            <a:r>
              <a:rPr lang="ru-RU" sz="2500" b="1" dirty="0" smtClean="0"/>
              <a:t>Содержание образования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ФГОС ООО: региональное содержание предмета «Технология»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sng" dirty="0" smtClean="0"/>
              <a:t>ФГОС </a:t>
            </a:r>
            <a:r>
              <a:rPr lang="ru-RU" sz="2400" u="sng" dirty="0"/>
              <a:t>ООО: содержание и методика обучения предмету </a:t>
            </a:r>
            <a:r>
              <a:rPr lang="ru-RU" sz="2400" u="sng" dirty="0" smtClean="0"/>
              <a:t>«Черчение»</a:t>
            </a:r>
            <a:endParaRPr lang="ru-RU" sz="2400" u="sng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Профессиональное самоопределение на уроках технологии: региональный аспект</a:t>
            </a: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4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Кафедра ЕМД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Подготовка к ГИА:</a:t>
            </a:r>
          </a:p>
          <a:p>
            <a:pPr marL="0" indent="0">
              <a:buNone/>
            </a:pPr>
            <a:r>
              <a:rPr lang="ru-RU" sz="2400" b="1" dirty="0" smtClean="0"/>
              <a:t>Организация процесса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Подготовка учащихся к ГИА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Подготовка учащихся к выполнению практической части экзамена по физике</a:t>
            </a:r>
          </a:p>
          <a:p>
            <a:pPr marL="0" indent="0">
              <a:buNone/>
            </a:pPr>
            <a:r>
              <a:rPr lang="ru-RU" sz="2400" b="1" dirty="0"/>
              <a:t>Методика </a:t>
            </a:r>
            <a:r>
              <a:rPr lang="ru-RU" sz="2400" b="1" dirty="0" smtClean="0"/>
              <a:t>преподавания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Содержание и методика преподавания отдельных разделов учебного предмета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/>
              <a:t>Реализация дифференцированного обучения классе с использованием технологического </a:t>
            </a:r>
            <a:r>
              <a:rPr lang="ru-RU" sz="2500" dirty="0" smtClean="0"/>
              <a:t>подхода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/>
              <a:t>Текстовые задачи в контексте подготовки к ГИА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/>
              <a:t>Методика использования химического эксперимента при подготовке к ГИА по предмету</a:t>
            </a:r>
          </a:p>
          <a:p>
            <a:pPr marL="0" indent="0">
              <a:buNone/>
            </a:pPr>
            <a:r>
              <a:rPr lang="ru-RU" sz="2400" b="1" dirty="0" smtClean="0"/>
              <a:t>Содержательный аспект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Решение заданий повышенной и высокой сложности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Решение отдельных типов задач (задачи с параметром, теория вероятностей, уравнения и неравенства, геометрические задачи)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Углубленная и олимпиадная </a:t>
            </a:r>
            <a:r>
              <a:rPr lang="ru-RU" sz="2400" dirty="0" smtClean="0"/>
              <a:t>подготовка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Реализация системного подхода при построении содержания курса биологии основной и старшей школы</a:t>
            </a: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5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10" y="274638"/>
            <a:ext cx="9929090" cy="112928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Кафедра физической культуры и безопасности жизнедеятельности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7030A0"/>
                </a:solidFill>
              </a:rPr>
              <a:t>Федеральный государственный образовательный стандарт</a:t>
            </a:r>
          </a:p>
          <a:p>
            <a:pPr marL="0" indent="0">
              <a:buNone/>
            </a:pPr>
            <a:r>
              <a:rPr lang="ru-RU" sz="2000" dirty="0" smtClean="0"/>
              <a:t>ППК «Достижение </a:t>
            </a:r>
            <a:r>
              <a:rPr lang="ru-RU" sz="2000" dirty="0" err="1" smtClean="0"/>
              <a:t>метапредметных</a:t>
            </a:r>
            <a:r>
              <a:rPr lang="ru-RU" sz="2000" dirty="0" smtClean="0"/>
              <a:t> и личностных результатов на уроках физической культуры и ОБЖ»</a:t>
            </a:r>
          </a:p>
          <a:p>
            <a:pPr mar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ППК </a:t>
            </a:r>
            <a:r>
              <a:rPr lang="ru-RU" sz="2000" dirty="0" smtClean="0">
                <a:solidFill>
                  <a:prstClr val="black"/>
                </a:solidFill>
              </a:rPr>
              <a:t>«Использование средств адаптивной физической культуры в физическом воспитании учащихся в соответствии с ФГОС»</a:t>
            </a:r>
          </a:p>
          <a:p>
            <a:pPr mar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ППК </a:t>
            </a:r>
            <a:r>
              <a:rPr lang="ru-RU" sz="2000" dirty="0" smtClean="0">
                <a:solidFill>
                  <a:prstClr val="black"/>
                </a:solidFill>
              </a:rPr>
              <a:t>«Реализация адаптированных программ физического развития детей дошкольного возраста»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ППК «ФГОС: проектирование урока ОБЖ по изучению основ медицинских знаний и подготовке к военной службе»</a:t>
            </a:r>
            <a:endParaRPr lang="ru-RU" sz="2000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7030A0"/>
                </a:solidFill>
              </a:rPr>
              <a:t>Дополнительное образование детей</a:t>
            </a:r>
          </a:p>
          <a:p>
            <a:pPr marL="0" indent="0">
              <a:buNone/>
            </a:pPr>
            <a:r>
              <a:rPr lang="ru-RU" sz="2000" dirty="0" smtClean="0"/>
              <a:t>ППК «Школьный спортивный клуб как форма спортивно-массовой работы»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7030A0"/>
                </a:solidFill>
              </a:rPr>
              <a:t>«</a:t>
            </a:r>
            <a:r>
              <a:rPr lang="ru-RU" sz="2400" dirty="0">
                <a:solidFill>
                  <a:srgbClr val="7030A0"/>
                </a:solidFill>
              </a:rPr>
              <a:t>Изюминки»</a:t>
            </a:r>
          </a:p>
          <a:p>
            <a:pPr marL="0" indent="0">
              <a:buNone/>
            </a:pPr>
            <a:r>
              <a:rPr lang="ru-RU" sz="2000" dirty="0" smtClean="0"/>
              <a:t>ППК «Осуществление тренировочного процесса и состязательной деятельности спортсменов»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ППК </a:t>
            </a:r>
            <a:r>
              <a:rPr lang="ru-RU" sz="2000" dirty="0" smtClean="0">
                <a:solidFill>
                  <a:prstClr val="black"/>
                </a:solidFill>
              </a:rPr>
              <a:t>«Клуб для родителей детей дошкольного возраста в условиях инклюзивного образования»</a:t>
            </a:r>
            <a:endParaRPr lang="ru-RU" sz="2000" dirty="0">
              <a:solidFill>
                <a:prstClr val="black"/>
              </a:solidFill>
            </a:endParaRPr>
          </a:p>
          <a:p>
            <a:endParaRPr lang="ru-RU" sz="2000" dirty="0" smtClean="0"/>
          </a:p>
        </p:txBody>
      </p:sp>
      <p:pic>
        <p:nvPicPr>
          <p:cNvPr id="5" name="Рисунок 4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343" y="260648"/>
            <a:ext cx="8853714" cy="1010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Информационный центр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70910" y="1959428"/>
            <a:ext cx="10920162" cy="3439887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ППК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smtClean="0">
                <a:solidFill>
                  <a:schemeClr val="tx1"/>
                </a:solidFill>
              </a:rPr>
              <a:t>«</a:t>
            </a:r>
            <a:r>
              <a:rPr lang="ru-RU" sz="2400" i="1" dirty="0">
                <a:solidFill>
                  <a:schemeClr val="tx1"/>
                </a:solidFill>
              </a:rPr>
              <a:t>ФГОС: Система оценивания планируемых результатов обучения. Информатика» (36 ч), </a:t>
            </a:r>
            <a:r>
              <a:rPr lang="ru-RU" sz="2400" i="1" dirty="0" smtClean="0">
                <a:solidFill>
                  <a:schemeClr val="tx1"/>
                </a:solidFill>
              </a:rPr>
              <a:t>«Алгоритмизация и программирование </a:t>
            </a:r>
            <a:r>
              <a:rPr lang="ru-RU" sz="2400" i="1" dirty="0">
                <a:solidFill>
                  <a:schemeClr val="tx1"/>
                </a:solidFill>
              </a:rPr>
              <a:t>на языке Паскаль» (48 ч), «Основы логики» (24 ч</a:t>
            </a:r>
            <a:r>
              <a:rPr lang="ru-RU" sz="2400" i="1" dirty="0" smtClean="0">
                <a:solidFill>
                  <a:schemeClr val="tx1"/>
                </a:solidFill>
              </a:rPr>
              <a:t>)); </a:t>
            </a:r>
            <a:endParaRPr lang="ru-RU" sz="24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</a:rPr>
              <a:t>Семинары, мастер-классы, </a:t>
            </a:r>
            <a:r>
              <a:rPr lang="ru-RU" sz="3200" dirty="0" err="1">
                <a:solidFill>
                  <a:schemeClr val="tx1"/>
                </a:solidFill>
              </a:rPr>
              <a:t>вебинары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(«Решение нестандартных задач по информатике»,  «</a:t>
            </a:r>
            <a:r>
              <a:rPr lang="ru-RU" sz="2400" i="1" dirty="0" err="1" smtClean="0">
                <a:solidFill>
                  <a:schemeClr val="tx1"/>
                </a:solidFill>
              </a:rPr>
              <a:t>Скрейтч</a:t>
            </a:r>
            <a:r>
              <a:rPr lang="ru-RU" sz="2400" i="1" dirty="0" smtClean="0">
                <a:solidFill>
                  <a:schemeClr val="tx1"/>
                </a:solidFill>
              </a:rPr>
              <a:t>», «Робототехника» и пр.);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err="1">
                <a:solidFill>
                  <a:schemeClr val="tx1"/>
                </a:solidFill>
              </a:rPr>
              <a:t>Вебинары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(Подготовка к ОГЭ и ЕГЭ, Итоги ГИА, Анализ результатов).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230898" y="894923"/>
            <a:ext cx="6000187" cy="676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Учителя (преподаватели) информатики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5532734"/>
            <a:ext cx="5341257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Оценка качества образования.  Модернизация технологий обучения, педагогических средств. Результаты ГИА.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4134" y="-43543"/>
            <a:ext cx="8853714" cy="1010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Информационный центр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225737" y="164520"/>
            <a:ext cx="854811" cy="84077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8883" y="933655"/>
            <a:ext cx="5965371" cy="43356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ППК «Проектная деятельность в ИОС </a:t>
            </a:r>
            <a:r>
              <a:rPr lang="en-US" dirty="0" smtClean="0">
                <a:solidFill>
                  <a:schemeClr val="tx1"/>
                </a:solidFill>
              </a:rPr>
              <a:t>XXI </a:t>
            </a:r>
            <a:r>
              <a:rPr lang="ru-RU" dirty="0" smtClean="0">
                <a:solidFill>
                  <a:schemeClr val="tx1"/>
                </a:solidFill>
              </a:rPr>
              <a:t>века» (72 </a:t>
            </a:r>
            <a:r>
              <a:rPr lang="ru-RU" dirty="0">
                <a:solidFill>
                  <a:schemeClr val="tx1"/>
                </a:solidFill>
              </a:rPr>
              <a:t>ч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  <a:r>
              <a:rPr lang="ru-RU" b="1" baseline="30000" dirty="0" smtClean="0">
                <a:solidFill>
                  <a:srgbClr val="FF0000"/>
                </a:solidFill>
              </a:rPr>
              <a:t>ОЧНО-ДИСТАНТ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ППК «Организация проектной деятельности в сети Интернет» (36 </a:t>
            </a:r>
            <a:r>
              <a:rPr lang="ru-RU" dirty="0">
                <a:solidFill>
                  <a:schemeClr val="tx1"/>
                </a:solidFill>
              </a:rPr>
              <a:t>ч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  <a:r>
              <a:rPr lang="ru-RU" b="1" baseline="30000" dirty="0" smtClean="0">
                <a:solidFill>
                  <a:srgbClr val="FF0000"/>
                </a:solidFill>
              </a:rPr>
              <a:t>ОЧНО-ДИСТАНТ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ППК «Использование систем электронного опроса и тестирования в формирующем оценивании» </a:t>
            </a:r>
            <a:r>
              <a:rPr lang="ru-RU" dirty="0">
                <a:solidFill>
                  <a:schemeClr val="tx1"/>
                </a:solidFill>
              </a:rPr>
              <a:t>(24 ч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ППК «Конструирование </a:t>
            </a:r>
            <a:r>
              <a:rPr lang="ru-RU" dirty="0">
                <a:solidFill>
                  <a:srgbClr val="0070C0"/>
                </a:solidFill>
              </a:rPr>
              <a:t>дидактических игр в ПО </a:t>
            </a:r>
            <a:r>
              <a:rPr lang="ru-RU" dirty="0" err="1" smtClean="0">
                <a:solidFill>
                  <a:srgbClr val="0070C0"/>
                </a:solidFill>
              </a:rPr>
              <a:t>ActivInspire</a:t>
            </a:r>
            <a:r>
              <a:rPr lang="ru-RU" dirty="0" smtClean="0">
                <a:solidFill>
                  <a:srgbClr val="0070C0"/>
                </a:solidFill>
              </a:rPr>
              <a:t>» (36 ч); </a:t>
            </a:r>
            <a:r>
              <a:rPr lang="ru-RU" b="1" baseline="30000" dirty="0" smtClean="0">
                <a:solidFill>
                  <a:srgbClr val="FF0000"/>
                </a:solidFill>
              </a:rPr>
              <a:t>ДИСТАНТ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ППК «Документ-камера как инструмент работы педагога» (18 ч); </a:t>
            </a:r>
            <a:r>
              <a:rPr lang="ru-RU" b="1" baseline="30000" dirty="0" smtClean="0">
                <a:solidFill>
                  <a:srgbClr val="FF0000"/>
                </a:solidFill>
              </a:rPr>
              <a:t>НОВОЕ</a:t>
            </a:r>
            <a:endParaRPr lang="ru-RU" b="1" baseline="30000" dirty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2940613" y="430640"/>
            <a:ext cx="6000187" cy="676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Все педагогические работники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0399" y="6044585"/>
            <a:ext cx="754832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Модернизация технологий обучения, педагогических средств. </a:t>
            </a:r>
            <a:r>
              <a:rPr lang="ru-RU" dirty="0"/>
              <a:t>Оценка качества образования. </a:t>
            </a:r>
            <a:r>
              <a:rPr lang="ru-RU" dirty="0" smtClean="0"/>
              <a:t> Информационно-образовательная среда ОО.</a:t>
            </a:r>
            <a:endParaRPr lang="ru-RU" dirty="0"/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834293" y="804214"/>
            <a:ext cx="6357707" cy="43746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6"/>
            </a:pPr>
            <a:r>
              <a:rPr lang="ru-RU" dirty="0" smtClean="0">
                <a:solidFill>
                  <a:schemeClr val="tx1"/>
                </a:solidFill>
              </a:rPr>
              <a:t>ППК «Информационно-коммуникационные технологии» (48 ч);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>
                <a:solidFill>
                  <a:schemeClr val="tx1"/>
                </a:solidFill>
              </a:rPr>
              <a:t>ППК «Работа с компьютерной графикой» (36 ч);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>
                <a:solidFill>
                  <a:schemeClr val="tx1"/>
                </a:solidFill>
              </a:rPr>
              <a:t>ППК «Интерактивные средства обучения»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(72 ч);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>
                <a:solidFill>
                  <a:schemeClr val="tx1"/>
                </a:solidFill>
              </a:rPr>
              <a:t>ППК «Интерактивные средства обучения»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(16 </a:t>
            </a:r>
            <a:r>
              <a:rPr lang="ru-RU" dirty="0">
                <a:solidFill>
                  <a:schemeClr val="tx1"/>
                </a:solidFill>
              </a:rPr>
              <a:t>ч);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ru-RU" dirty="0" smtClean="0">
                <a:solidFill>
                  <a:schemeClr val="tx1"/>
                </a:solidFill>
              </a:rPr>
              <a:t>ППК «Работа с презентационной графикой» (36 ч);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dirty="0">
                <a:solidFill>
                  <a:schemeClr val="tx1"/>
                </a:solidFill>
              </a:rPr>
              <a:t>ППК «Фото и видео съемка, обработка </a:t>
            </a:r>
            <a:r>
              <a:rPr lang="ru-RU" dirty="0" smtClean="0">
                <a:solidFill>
                  <a:schemeClr val="tx1"/>
                </a:solidFill>
              </a:rPr>
              <a:t>медиа материалов» (36 ч).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" name="Picture 2" descr="Картинки по запросу профиль лица вектор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63326" y="2872516"/>
            <a:ext cx="451749" cy="44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Картинки по запросу профиль лица вектор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47294" y="4603620"/>
            <a:ext cx="451749" cy="44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Картинки по запросу профиль лица вектор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89051" y="1504564"/>
            <a:ext cx="451749" cy="44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Картинки по запросу профиль лица вектор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4322" y="3204210"/>
            <a:ext cx="451749" cy="44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Картинки по запросу профиль лица вектор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70399" y="2149671"/>
            <a:ext cx="451749" cy="44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4572" y="5063198"/>
            <a:ext cx="10959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Новые в </a:t>
            </a:r>
            <a:r>
              <a:rPr lang="ru-RU" b="1" dirty="0">
                <a:solidFill>
                  <a:srgbClr val="FF0000"/>
                </a:solidFill>
              </a:rPr>
              <a:t>2018 году. </a:t>
            </a:r>
            <a:r>
              <a:rPr lang="ru-RU" dirty="0" smtClean="0"/>
              <a:t>Администрирование </a:t>
            </a:r>
            <a:r>
              <a:rPr lang="en-US" dirty="0" smtClean="0"/>
              <a:t>Linux</a:t>
            </a:r>
            <a:r>
              <a:rPr lang="ru-RU" dirty="0"/>
              <a:t> (48 ч), Работа в ОС </a:t>
            </a:r>
            <a:r>
              <a:rPr lang="en-US" dirty="0" smtClean="0"/>
              <a:t>Linux</a:t>
            </a:r>
            <a:r>
              <a:rPr lang="ru-RU" dirty="0" smtClean="0"/>
              <a:t> (30 ч), Информационная </a:t>
            </a:r>
            <a:r>
              <a:rPr lang="ru-RU" dirty="0"/>
              <a:t>безопасность (36 ч), Организация видеотрансляций простыми средствами (36 ч), </a:t>
            </a:r>
            <a:r>
              <a:rPr lang="ru-RU" dirty="0" smtClean="0"/>
              <a:t>Создание </a:t>
            </a:r>
            <a:r>
              <a:rPr lang="ru-RU" dirty="0"/>
              <a:t>анимированной трёхмерной </a:t>
            </a:r>
            <a:r>
              <a:rPr lang="ru-RU" dirty="0" smtClean="0"/>
              <a:t>графики (72 ч)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199245" y="6194878"/>
            <a:ext cx="2680804" cy="496038"/>
            <a:chOff x="1199245" y="6194878"/>
            <a:chExt cx="2680804" cy="496038"/>
          </a:xfrm>
        </p:grpSpPr>
        <p:pic>
          <p:nvPicPr>
            <p:cNvPr id="14" name="Picture 2" descr="Картинки по запросу профиль лица вектор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99245" y="6194878"/>
              <a:ext cx="451749" cy="449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611085" y="6223207"/>
              <a:ext cx="2216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СИЛАМИ ТЬЮТОРОВ</a:t>
              </a:r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99245" y="6194878"/>
              <a:ext cx="2680804" cy="49603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9" name="Picture 2" descr="Картинки по запросу профиль лица вектор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6455" y="1469963"/>
            <a:ext cx="451749" cy="44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Картинки по запросу профиль лица вектор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6071" y="2590740"/>
            <a:ext cx="451749" cy="44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3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293" y="218492"/>
            <a:ext cx="7344914" cy="85841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инклюзивного образования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Направления работы:</a:t>
            </a:r>
          </a:p>
          <a:p>
            <a:pPr marL="0" indent="0">
              <a:buNone/>
            </a:pPr>
            <a:r>
              <a:rPr lang="ru-RU" altLang="ru-RU" sz="2000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Реализация АООП для детей с ОВЗ и умственной отсталостью</a:t>
            </a:r>
            <a:endParaRPr lang="ru-RU" altLang="ru-RU" sz="32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u="sng" dirty="0" smtClean="0">
                <a:hlinkClick r:id="rId3"/>
              </a:rPr>
              <a:t>Оценивание </a:t>
            </a:r>
            <a:r>
              <a:rPr lang="ru-RU" sz="1900" u="sng" dirty="0">
                <a:hlinkClick r:id="rId3"/>
              </a:rPr>
              <a:t>результатов освоения основных адаптированных общеобразовательных программ обучающимися с ОВЗ в условиях </a:t>
            </a:r>
            <a:r>
              <a:rPr lang="ru-RU" sz="1900" u="sng" dirty="0" smtClean="0">
                <a:hlinkClick r:id="rId3"/>
              </a:rPr>
              <a:t>инклюзии</a:t>
            </a:r>
            <a:endParaRPr lang="ru-RU" sz="1900" u="sng" dirty="0" smtClean="0"/>
          </a:p>
          <a:p>
            <a:pPr marL="0" indent="0">
              <a:buNone/>
            </a:pPr>
            <a:r>
              <a:rPr lang="ru-RU" alt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Организация деятельности школьного психолого-медико-педагогического консилиума </a:t>
            </a:r>
            <a:endParaRPr lang="ru-RU" altLang="ru-RU" sz="36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u="sng" dirty="0">
                <a:hlinkClick r:id="rId5"/>
              </a:rPr>
              <a:t>Организация обучения детей с нарушением слуха в инклюзивной среде</a:t>
            </a:r>
            <a:endParaRPr lang="ru-RU" sz="1900" dirty="0"/>
          </a:p>
          <a:p>
            <a:pPr marL="0" indent="0">
              <a:buNone/>
            </a:pPr>
            <a:r>
              <a:rPr lang="ru-RU" sz="2000" u="sng" dirty="0">
                <a:hlinkClick r:id="rId6"/>
              </a:rPr>
              <a:t>Организация обучения детей с нарушениями зрения в инклюзивной </a:t>
            </a:r>
            <a:r>
              <a:rPr lang="ru-RU" sz="2000" u="sng" dirty="0" smtClean="0">
                <a:hlinkClick r:id="rId6"/>
              </a:rPr>
              <a:t>среде</a:t>
            </a:r>
            <a:endParaRPr lang="ru-RU" sz="2000" u="sng" dirty="0" smtClean="0"/>
          </a:p>
          <a:p>
            <a:pPr marL="0" indent="0">
              <a:buNone/>
            </a:pPr>
            <a:r>
              <a:rPr lang="ru-RU" sz="1900" u="sng" dirty="0" smtClean="0">
                <a:hlinkClick r:id="rId7"/>
              </a:rPr>
              <a:t>Внеурочная </a:t>
            </a:r>
            <a:r>
              <a:rPr lang="ru-RU" sz="1900" u="sng" dirty="0">
                <a:hlinkClick r:id="rId7"/>
              </a:rPr>
              <a:t>деятельность обучающихся с ОВЗ: эффективные практики инклюзивного </a:t>
            </a:r>
            <a:r>
              <a:rPr lang="ru-RU" sz="1900" u="sng" dirty="0" smtClean="0">
                <a:hlinkClick r:id="rId7"/>
              </a:rPr>
              <a:t>образования</a:t>
            </a:r>
            <a:endParaRPr lang="ru-RU" sz="1900" u="sng" dirty="0" smtClean="0"/>
          </a:p>
          <a:p>
            <a:pPr marL="0" indent="0">
              <a:buNone/>
            </a:pPr>
            <a:r>
              <a:rPr lang="ru-RU" sz="2000" u="sng" dirty="0">
                <a:hlinkClick r:id="rId8"/>
              </a:rPr>
              <a:t>Организация </a:t>
            </a:r>
            <a:r>
              <a:rPr lang="ru-RU" sz="2000" u="sng" dirty="0" err="1">
                <a:hlinkClick r:id="rId8"/>
              </a:rPr>
              <a:t>допрофессиональной</a:t>
            </a:r>
            <a:r>
              <a:rPr lang="ru-RU" sz="2000" u="sng" dirty="0">
                <a:hlinkClick r:id="rId8"/>
              </a:rPr>
              <a:t> и профессиональной подготовки детей с умственной </a:t>
            </a:r>
            <a:r>
              <a:rPr lang="ru-RU" sz="2000" u="sng" dirty="0" smtClean="0">
                <a:hlinkClick r:id="rId8"/>
              </a:rPr>
              <a:t>отсталостью</a:t>
            </a:r>
            <a:endParaRPr lang="ru-RU" sz="1900" dirty="0" smtClean="0"/>
          </a:p>
          <a:p>
            <a:pPr marL="0" indent="0">
              <a:buNone/>
            </a:pPr>
            <a:r>
              <a:rPr lang="ru-RU" sz="2000" u="sng" dirty="0">
                <a:hlinkClick r:id="rId9"/>
              </a:rPr>
              <a:t>Социально-бытовая адаптация детей </a:t>
            </a:r>
            <a:r>
              <a:rPr lang="ru-RU" sz="2000" u="sng" dirty="0" smtClean="0">
                <a:hlinkClick r:id="rId9"/>
              </a:rPr>
              <a:t>инвалидов</a:t>
            </a:r>
            <a:endParaRPr lang="ru-RU" sz="2000" u="sng" dirty="0" smtClean="0"/>
          </a:p>
          <a:p>
            <a:pPr marL="0" indent="0">
              <a:buNone/>
            </a:pPr>
            <a:r>
              <a:rPr lang="ru-RU" sz="1900" u="sng" dirty="0" smtClean="0">
                <a:hlinkClick r:id="rId10"/>
              </a:rPr>
              <a:t>Использование </a:t>
            </a:r>
            <a:r>
              <a:rPr lang="ru-RU" sz="1900" u="sng" dirty="0">
                <a:hlinkClick r:id="rId10"/>
              </a:rPr>
              <a:t>средств альтернативной коммуникации при обучении детей с умственной отсталостью и </a:t>
            </a:r>
            <a:r>
              <a:rPr lang="ru-RU" sz="1900" u="sng" dirty="0" smtClean="0">
                <a:hlinkClick r:id="rId10"/>
              </a:rPr>
              <a:t>РАС</a:t>
            </a:r>
            <a:endParaRPr lang="ru-RU" sz="1900" u="sng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31" name="Рисунок 75" descr="Открыть меню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6675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Рисунок 47" descr="Открыть меню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66675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Описание: ЛОГОТИПЧИК"/>
          <p:cNvPicPr/>
          <p:nvPr/>
        </p:nvPicPr>
        <p:blipFill>
          <a:blip r:embed="rId12"/>
          <a:stretch>
            <a:fillRect/>
          </a:stretch>
        </p:blipFill>
        <p:spPr bwMode="auto">
          <a:xfrm>
            <a:off x="225737" y="164520"/>
            <a:ext cx="854811" cy="84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08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Кафедра дополнительного и неформального образования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44885" y="0"/>
            <a:ext cx="1017190" cy="776545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52400" y="1132758"/>
          <a:ext cx="11849100" cy="5536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4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0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Программы повышения квалификации и переподготовки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Педагогическая деятельность в сфере дополнительного образования детей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250 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9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Педагогическая деятельность в сфере дополнительного образования детей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500 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78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Модульная программа. </a:t>
                      </a:r>
                      <a:r>
                        <a:rPr lang="ru-RU" sz="1600" dirty="0" err="1" smtClean="0"/>
                        <a:t>Профстандарт</a:t>
                      </a:r>
                      <a:r>
                        <a:rPr lang="ru-RU" sz="1600" dirty="0" smtClean="0"/>
                        <a:t> «Педагог дополнительного образования детей и взрослых»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160 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1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Неформальное образование детей в каникулярное время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72 часа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78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профессиональных компетенций педагогов дополнительного образования в условиях современной </a:t>
                      </a:r>
                      <a:r>
                        <a:rPr lang="ru-RU" sz="1600" dirty="0" err="1" smtClean="0"/>
                        <a:t>техносферы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108 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78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Модульная программа</a:t>
                      </a:r>
                      <a:r>
                        <a:rPr lang="ru-RU" sz="1600" baseline="0" dirty="0" smtClean="0"/>
                        <a:t> «</a:t>
                      </a:r>
                      <a:r>
                        <a:rPr lang="ru-RU" sz="1600" dirty="0" smtClean="0"/>
                        <a:t>Развитие </a:t>
                      </a:r>
                      <a:r>
                        <a:rPr lang="ru-RU" sz="1600" dirty="0" err="1" smtClean="0"/>
                        <a:t>метапредметных</a:t>
                      </a:r>
                      <a:r>
                        <a:rPr lang="ru-RU" sz="1600" dirty="0" smtClean="0"/>
                        <a:t> компетенций педагогов, работающих с </a:t>
                      </a:r>
                      <a:r>
                        <a:rPr lang="ru-RU" sz="1600" smtClean="0"/>
                        <a:t>талантливыми детьми»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180 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1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Расширение системы ДОД средствами музеев и театров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144 часа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9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Информационная компетенция педагога дополнительного образования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108 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9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Организация образовательного процесса в кадетских классах, группах, объединениях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 </a:t>
                      </a:r>
                      <a:r>
                        <a:rPr lang="ru-RU" sz="1600" dirty="0" smtClean="0"/>
                        <a:t>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9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Организация  детско-юношеского туризма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72 часа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5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33034" y="108248"/>
            <a:ext cx="9909205" cy="8229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Кафедра дополнительного и неформального образования</a:t>
            </a: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05068" y="0"/>
            <a:ext cx="971282" cy="70978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47650" y="800708"/>
          <a:ext cx="11725275" cy="60572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1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4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Семинары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часов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Работа в жанре художественного слова как средство развития творческих </a:t>
                      </a:r>
                      <a:r>
                        <a:rPr lang="ru-RU" sz="1400" dirty="0" smtClean="0"/>
                        <a:t>способностей </a:t>
                      </a:r>
                      <a:r>
                        <a:rPr lang="ru-RU" sz="1400" dirty="0"/>
                        <a:t>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часов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Развитие детского театрального движения в регионе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Повышение педагогической компетентности родителей в условиях семейного клуба в ДОД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dirty="0"/>
                        <a:t>ФГОС ОО: формирование компетенций средствами дополнительного образования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dirty="0"/>
                        <a:t>Потенциал неформального </a:t>
                      </a:r>
                      <a:r>
                        <a:rPr lang="ru-RU" sz="1400" dirty="0" smtClean="0"/>
                        <a:t>образования </a:t>
                      </a:r>
                      <a:r>
                        <a:rPr lang="ru-RU" sz="1400" dirty="0"/>
                        <a:t>в воспитании детей (музейная и театральная педагогика)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dirty="0"/>
                        <a:t>Методики диагностики образовательных результатов в дополнительном образовании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3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dirty="0" smtClean="0"/>
                        <a:t>Развитие </a:t>
                      </a:r>
                      <a:r>
                        <a:rPr lang="ru-RU" sz="1400" dirty="0"/>
                        <a:t>неформального образования средствами интеграции образовательных организаций с социально ориентированными </a:t>
                      </a:r>
                      <a:r>
                        <a:rPr lang="ru-RU" sz="1400" dirty="0" smtClean="0"/>
                        <a:t>некоммерческими </a:t>
                      </a:r>
                      <a:r>
                        <a:rPr lang="ru-RU" sz="1400" dirty="0"/>
                        <a:t>и частными организациями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dirty="0"/>
                        <a:t>Подготовка педагога дополнительного образования к аттестации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3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dirty="0"/>
                        <a:t>Подготовка к участию в областном этапе Всероссийского конкурса педагогов дополнительного образования «Сердце отдаю детям»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Концепция развития дополнительного образования: инновационная деятельность в ОО ДОД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9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Концепция развития дополнительного образования: реализация принципа общественно-государственного партнерства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Стратегия развития воспитания: развитие социальных институтов воспитания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 smtClean="0"/>
                        <a:t>Формирующее оценивание в ОО ДОД</a:t>
                      </a:r>
                      <a:endParaRPr lang="ru-RU" sz="14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8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 smtClean="0"/>
                        <a:t>Предметно-пространственная среда в ОО ДОД</a:t>
                      </a:r>
                      <a:endParaRPr lang="ru-RU" sz="14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6 часов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4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содержательные направления ДПО  в ИРО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3391" y="2112238"/>
            <a:ext cx="108492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Оценка качества образования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Модернизация содержания </a:t>
            </a:r>
            <a:r>
              <a:rPr lang="ru-RU" sz="2400" dirty="0" smtClean="0">
                <a:solidFill>
                  <a:srgbClr val="7030A0"/>
                </a:solidFill>
              </a:rPr>
              <a:t>образования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Модернизация технологий обучения, педагогических средств 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>
                <a:solidFill>
                  <a:srgbClr val="7030A0"/>
                </a:solidFill>
              </a:rPr>
              <a:t>Индивидуализация и </a:t>
            </a:r>
            <a:r>
              <a:rPr lang="ru-RU" sz="2400" dirty="0" smtClean="0">
                <a:solidFill>
                  <a:srgbClr val="7030A0"/>
                </a:solidFill>
              </a:rPr>
              <a:t>вариативность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Воспитание </a:t>
            </a:r>
          </a:p>
          <a:p>
            <a:r>
              <a:rPr lang="ru-RU" sz="2400" dirty="0">
                <a:solidFill>
                  <a:srgbClr val="7030A0"/>
                </a:solidFill>
              </a:rPr>
              <a:t>Социально-психологическая </a:t>
            </a:r>
            <a:r>
              <a:rPr lang="ru-RU" sz="2400" dirty="0" smtClean="0">
                <a:solidFill>
                  <a:srgbClr val="7030A0"/>
                </a:solidFill>
              </a:rPr>
              <a:t>работа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Информационно-образовательная среда ОО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Использование возможностей внешней среды </a:t>
            </a:r>
            <a:r>
              <a:rPr lang="ru-RU" sz="2400" dirty="0" smtClean="0">
                <a:solidFill>
                  <a:srgbClr val="7030A0"/>
                </a:solidFill>
              </a:rPr>
              <a:t>ОО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Программы по результатам ГИА</a:t>
            </a:r>
            <a:endParaRPr lang="ru-RU" sz="2400" dirty="0">
              <a:solidFill>
                <a:srgbClr val="7030A0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318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000" y="372364"/>
            <a:ext cx="10972800" cy="928467"/>
          </a:xfrm>
        </p:spPr>
        <p:txBody>
          <a:bodyPr/>
          <a:lstStyle/>
          <a:p>
            <a:r>
              <a:rPr lang="ru-RU" sz="3200" b="1" cap="all" dirty="0">
                <a:solidFill>
                  <a:srgbClr val="C00000"/>
                </a:solidFill>
              </a:rPr>
              <a:t>Кафедра общей педагогики и психологии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838131"/>
            <a:ext cx="10972800" cy="4886227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И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нновационные </a:t>
            </a: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процессы и применение современных образовательных 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технологий</a:t>
            </a:r>
            <a:endParaRPr lang="ru-RU" sz="80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Развитие </a:t>
            </a: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тьюторской деятельности в различных образовательных 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системах</a:t>
            </a:r>
            <a:endParaRPr lang="ru-RU" sz="80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Духовно-нравственное </a:t>
            </a: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развитие личности в условиях общего, профессионального и дополнительного 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образования</a:t>
            </a:r>
            <a:endParaRPr lang="ru-RU" sz="80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Взаимодействие </a:t>
            </a: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школы и семьи в процессе социального 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воспитания</a:t>
            </a:r>
            <a:endParaRPr lang="ru-RU" sz="80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Поликультурное </a:t>
            </a: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образовательное пространство: формирование культуры межнациональных 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отношений</a:t>
            </a:r>
            <a:endParaRPr lang="ru-RU" sz="80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Мотивирующее </a:t>
            </a: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непрерывное образование: стратегии развития одарённых 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детей</a:t>
            </a:r>
            <a:endParaRPr lang="ru-RU" sz="80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Профилактика </a:t>
            </a: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правонарушений среди несовершеннолетних и защита их 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прав</a:t>
            </a:r>
            <a:endParaRPr lang="ru-RU" sz="80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Развитие </a:t>
            </a:r>
            <a:r>
              <a:rPr lang="ru-RU" sz="8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служб </a:t>
            </a:r>
            <a:r>
              <a:rPr lang="ru-RU" sz="8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медиации</a:t>
            </a:r>
            <a:endParaRPr lang="ru-RU" sz="80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9944" y="1"/>
            <a:ext cx="9521828" cy="9284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Кафедра общей педагогики и психологии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78572" y="1222310"/>
            <a:ext cx="10363200" cy="515982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7030A0"/>
                </a:solidFill>
              </a:rPr>
              <a:t> «Профессиональный стандарт педагога-психолога: психологическое сопровождение детей с </a:t>
            </a:r>
            <a:r>
              <a:rPr lang="ru-RU" sz="2200" dirty="0" err="1">
                <a:solidFill>
                  <a:srgbClr val="7030A0"/>
                </a:solidFill>
              </a:rPr>
              <a:t>овз</a:t>
            </a:r>
            <a:r>
              <a:rPr lang="ru-RU" sz="2200" dirty="0">
                <a:solidFill>
                  <a:srgbClr val="7030A0"/>
                </a:solidFill>
              </a:rPr>
              <a:t>; с трудностями в обучении, развитии и социальной адаптации</a:t>
            </a:r>
            <a:r>
              <a:rPr lang="ru-RU" sz="2200" dirty="0" smtClean="0">
                <a:solidFill>
                  <a:srgbClr val="7030A0"/>
                </a:solidFill>
              </a:rPr>
              <a:t>»(дистанционная ППК)72ч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7030A0"/>
                </a:solidFill>
              </a:rPr>
              <a:t>Эффективные модели системы профилактики безнадзорности и правонарушений несовершеннолетних в ОО (дистанционная ППК)36ч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7030A0"/>
                </a:solidFill>
              </a:rPr>
              <a:t>Методы раннего выявления девиантного поведения несовершеннолетних (дистанционная ППК)24ч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7030A0"/>
                </a:solidFill>
              </a:rPr>
              <a:t>Медиатор: цели, содержание, способы деятельности (повышенный уровень)18ч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7030A0"/>
                </a:solidFill>
              </a:rPr>
              <a:t>Духовное и нравственное воспитание: эффективные практические решения 72ч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7030A0"/>
                </a:solidFill>
              </a:rPr>
              <a:t>Развитие коммуникативной компетентности участников образовательных отношений 36ч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7030A0"/>
                </a:solidFill>
              </a:rPr>
              <a:t>Формирование поликультурной компетентности педагога 36ч</a:t>
            </a:r>
            <a:endParaRPr lang="en-US" sz="2200" dirty="0" smtClean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7030A0"/>
                </a:solidFill>
              </a:rPr>
              <a:t> </a:t>
            </a:r>
            <a:r>
              <a:rPr lang="ru-RU" sz="2200" dirty="0" smtClean="0">
                <a:solidFill>
                  <a:srgbClr val="7030A0"/>
                </a:solidFill>
              </a:rPr>
              <a:t>Инновационная </a:t>
            </a:r>
            <a:r>
              <a:rPr lang="ru-RU" sz="2200" dirty="0">
                <a:solidFill>
                  <a:srgbClr val="7030A0"/>
                </a:solidFill>
              </a:rPr>
              <a:t>деятельность в ОО: подходы и проблемы </a:t>
            </a:r>
            <a:r>
              <a:rPr lang="ru-RU" sz="2200" dirty="0" smtClean="0">
                <a:solidFill>
                  <a:srgbClr val="7030A0"/>
                </a:solidFill>
              </a:rPr>
              <a:t>реализации</a:t>
            </a:r>
            <a:r>
              <a:rPr lang="en-US" sz="2200" dirty="0" smtClean="0">
                <a:solidFill>
                  <a:srgbClr val="7030A0"/>
                </a:solidFill>
              </a:rPr>
              <a:t> 24</a:t>
            </a:r>
            <a:r>
              <a:rPr lang="ru-RU" sz="2200" dirty="0" smtClean="0">
                <a:solidFill>
                  <a:srgbClr val="7030A0"/>
                </a:solidFill>
              </a:rPr>
              <a:t>ч</a:t>
            </a:r>
            <a:endParaRPr lang="ru-RU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685" y="260649"/>
            <a:ext cx="10733649" cy="11039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Центр развития инновационной инфраструктуры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84000" y="1195755"/>
            <a:ext cx="10363200" cy="514877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</a:rPr>
              <a:t>ППК </a:t>
            </a:r>
            <a:r>
              <a:rPr lang="ru-RU" sz="2600" dirty="0">
                <a:solidFill>
                  <a:schemeClr val="tx1"/>
                </a:solidFill>
              </a:rPr>
              <a:t>«Научно-методическое сопровождение профессионального развития педагогов </a:t>
            </a:r>
            <a:r>
              <a:rPr lang="ru-RU" sz="2600" dirty="0" smtClean="0">
                <a:solidFill>
                  <a:schemeClr val="tx1"/>
                </a:solidFill>
              </a:rPr>
              <a:t>образовательных </a:t>
            </a:r>
            <a:r>
              <a:rPr lang="ru-RU" sz="2600" dirty="0">
                <a:solidFill>
                  <a:schemeClr val="tx1"/>
                </a:solidFill>
              </a:rPr>
              <a:t>организаций</a:t>
            </a:r>
            <a:r>
              <a:rPr lang="ru-RU" sz="2600" dirty="0" smtClean="0">
                <a:solidFill>
                  <a:schemeClr val="tx1"/>
                </a:solidFill>
              </a:rPr>
              <a:t>», 72 часа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ППК </a:t>
            </a:r>
            <a:r>
              <a:rPr lang="ru-RU" sz="2600" dirty="0" smtClean="0">
                <a:solidFill>
                  <a:schemeClr val="tx1"/>
                </a:solidFill>
              </a:rPr>
              <a:t>«Основы </a:t>
            </a:r>
            <a:r>
              <a:rPr lang="ru-RU" sz="2600" dirty="0">
                <a:solidFill>
                  <a:schemeClr val="tx1"/>
                </a:solidFill>
              </a:rPr>
              <a:t>обработки, анализа и представления </a:t>
            </a:r>
            <a:r>
              <a:rPr lang="ru-RU" sz="2600" dirty="0" smtClean="0">
                <a:solidFill>
                  <a:schemeClr val="tx1"/>
                </a:solidFill>
              </a:rPr>
              <a:t>данных», 84 часа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chemeClr val="tx1"/>
                </a:solidFill>
              </a:rPr>
              <a:t>ППК «Актуальные вопросы развития региональной системы образования»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              Модули: Школа педагогического лидера «Развитие</a:t>
            </a:r>
          </a:p>
          <a:p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2600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2600" dirty="0" smtClean="0">
                <a:solidFill>
                  <a:schemeClr val="tx1"/>
                </a:solidFill>
              </a:rPr>
              <a:t> компетентностей в формате </a:t>
            </a:r>
          </a:p>
          <a:p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                               педагогических игр»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                               Профессиональное </a:t>
            </a:r>
            <a:r>
              <a:rPr lang="ru-RU" sz="2600" dirty="0">
                <a:solidFill>
                  <a:schemeClr val="tx1"/>
                </a:solidFill>
              </a:rPr>
              <a:t>мастерство </a:t>
            </a:r>
            <a:r>
              <a:rPr lang="ru-RU" sz="2600" dirty="0" smtClean="0">
                <a:solidFill>
                  <a:schemeClr val="tx1"/>
                </a:solidFill>
              </a:rPr>
              <a:t>работников</a:t>
            </a:r>
          </a:p>
          <a:p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                               образования Ярославской </a:t>
            </a:r>
            <a:r>
              <a:rPr lang="ru-RU" sz="2600" dirty="0">
                <a:solidFill>
                  <a:schemeClr val="tx1"/>
                </a:solidFill>
              </a:rPr>
              <a:t>области: </a:t>
            </a:r>
            <a:r>
              <a:rPr lang="ru-RU" sz="2600" dirty="0" smtClean="0">
                <a:solidFill>
                  <a:schemeClr val="tx1"/>
                </a:solidFill>
              </a:rPr>
              <a:t>конкурсное</a:t>
            </a:r>
          </a:p>
          <a:p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2600" dirty="0">
                <a:solidFill>
                  <a:schemeClr val="tx1"/>
                </a:solidFill>
              </a:rPr>
              <a:t>движение</a:t>
            </a:r>
          </a:p>
          <a:p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1350" y="348595"/>
            <a:ext cx="7933039" cy="115892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Контактная информация</a:t>
            </a:r>
            <a:endParaRPr lang="ru-RU" sz="3600" b="1" dirty="0"/>
          </a:p>
        </p:txBody>
      </p:sp>
      <p:pic>
        <p:nvPicPr>
          <p:cNvPr id="5" name="Рисунок 4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3727065" y="2179364"/>
            <a:ext cx="4737870" cy="2499272"/>
            <a:chOff x="466832" y="1788"/>
            <a:chExt cx="4737870" cy="249927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66832" y="1788"/>
              <a:ext cx="4737870" cy="2499272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/>
            <p:cNvSpPr txBox="1"/>
            <p:nvPr/>
          </p:nvSpPr>
          <p:spPr>
            <a:xfrm>
              <a:off x="466832" y="1788"/>
              <a:ext cx="4737870" cy="2499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По вопросам записи на ДПО от МР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FF0000"/>
                  </a:solidFill>
                </a:rPr>
                <a:t>Уланова Галина Александровна</a:t>
              </a:r>
              <a:r>
                <a:rPr lang="ru-RU" sz="2000" kern="1200" dirty="0" smtClean="0"/>
                <a:t>, </a:t>
              </a:r>
              <a:br>
                <a:rPr lang="ru-RU" sz="2000" kern="1200" dirty="0" smtClean="0"/>
              </a:br>
              <a:r>
                <a:rPr lang="ru-RU" sz="2000" kern="1200" dirty="0" smtClean="0"/>
                <a:t>проректор ИРО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u="sng" kern="1200" dirty="0" err="1" smtClean="0">
                  <a:hlinkClick r:id="rId3"/>
                </a:rPr>
                <a:t>ulanova</a:t>
              </a:r>
              <a:r>
                <a:rPr lang="ru-RU" sz="2000" u="sng" kern="1200" dirty="0" smtClean="0">
                  <a:hlinkClick r:id="rId3"/>
                </a:rPr>
                <a:t>@</a:t>
              </a:r>
              <a:r>
                <a:rPr lang="en-US" sz="2000" u="sng" kern="1200" dirty="0" err="1" smtClean="0">
                  <a:hlinkClick r:id="rId3"/>
                </a:rPr>
                <a:t>iro</a:t>
              </a:r>
              <a:r>
                <a:rPr lang="ru-RU" sz="2000" u="sng" kern="1200" dirty="0" smtClean="0">
                  <a:hlinkClick r:id="rId3"/>
                </a:rPr>
                <a:t>.</a:t>
              </a:r>
              <a:r>
                <a:rPr lang="en-US" sz="2000" u="sng" kern="1200" dirty="0" err="1" smtClean="0">
                  <a:hlinkClick r:id="rId3"/>
                </a:rPr>
                <a:t>yar</a:t>
              </a:r>
              <a:r>
                <a:rPr lang="ru-RU" sz="2000" u="sng" kern="1200" dirty="0" smtClean="0">
                  <a:hlinkClick r:id="rId3"/>
                </a:rPr>
                <a:t>.</a:t>
              </a:r>
              <a:r>
                <a:rPr lang="en-US" sz="2000" u="sng" kern="1200" dirty="0" err="1" smtClean="0">
                  <a:hlinkClick r:id="rId3"/>
                </a:rPr>
                <a:t>ru</a:t>
              </a:r>
              <a:r>
                <a:rPr lang="en-US" sz="2000" u="sng" kern="1200" dirty="0" smtClean="0"/>
                <a:t> </a:t>
              </a:r>
              <a:endParaRPr lang="ru-RU" sz="20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8(4852)2</a:t>
              </a:r>
              <a:r>
                <a:rPr lang="en-US" sz="2000" kern="1200" dirty="0" smtClean="0"/>
                <a:t>3</a:t>
              </a:r>
              <a:r>
                <a:rPr lang="ru-RU" sz="2000" kern="1200" dirty="0" smtClean="0"/>
                <a:t>-0</a:t>
              </a:r>
              <a:r>
                <a:rPr lang="en-US" sz="2000" kern="1200" dirty="0" smtClean="0"/>
                <a:t>6</a:t>
              </a:r>
              <a:r>
                <a:rPr lang="ru-RU" sz="2000" kern="1200" dirty="0" smtClean="0"/>
                <a:t>-5</a:t>
              </a:r>
              <a:r>
                <a:rPr lang="en-US" sz="2000" kern="1200" dirty="0" smtClean="0"/>
                <a:t>3</a:t>
              </a:r>
              <a:r>
                <a:rPr lang="ru-RU" sz="2000" kern="1200" dirty="0" smtClean="0"/>
                <a:t> </a:t>
              </a:r>
              <a:endParaRPr lang="ru-RU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55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600" dirty="0"/>
          </a:p>
        </p:txBody>
      </p:sp>
      <p:pic>
        <p:nvPicPr>
          <p:cNvPr id="5" name="Рисунок 4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1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содержательные направления ДПО  в ИРО (от Учредителя)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19403" y="2481570"/>
            <a:ext cx="1084920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Подготовка к ГИА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Федеральный государственный образовательный стандарт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Программы для руководителей, особенно для </a:t>
            </a:r>
            <a:r>
              <a:rPr lang="ru-RU" sz="2400" dirty="0" err="1" smtClean="0">
                <a:solidFill>
                  <a:srgbClr val="7030A0"/>
                </a:solidFill>
              </a:rPr>
              <a:t>зам.директоров</a:t>
            </a:r>
            <a:r>
              <a:rPr lang="ru-RU" sz="2400" dirty="0" smtClean="0">
                <a:solidFill>
                  <a:srgbClr val="7030A0"/>
                </a:solidFill>
              </a:rPr>
              <a:t> по воспитательной работе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Профессиональное образование (в связи с реализацией Регионального стандарта)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Дополнительное образование детей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«Изюминки»</a:t>
            </a:r>
          </a:p>
        </p:txBody>
      </p:sp>
    </p:spTree>
    <p:extLst>
      <p:ext uri="{BB962C8B-B14F-4D97-AF65-F5344CB8AC3E}">
        <p14:creationId xmlns:p14="http://schemas.microsoft.com/office/powerpoint/2010/main" val="19826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8504" y="274638"/>
            <a:ext cx="9103895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Кафедра менеджмента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Подготовка к ГИА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ППК </a:t>
            </a:r>
            <a:r>
              <a:rPr lang="ru-RU" sz="2400" dirty="0"/>
              <a:t>«Управление образовательным процессом по результатам ГИА»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ФГОС</a:t>
            </a:r>
          </a:p>
          <a:p>
            <a:r>
              <a:rPr lang="ru-RU" sz="2400" dirty="0"/>
              <a:t>ППК «Реализация ООП на основе программно-целевого управления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ППК «Конструирование ООП СОО»</a:t>
            </a:r>
            <a:endParaRPr lang="en-US" sz="2400" dirty="0"/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Программы для руководителей и зам. руководителей</a:t>
            </a:r>
            <a:endParaRPr lang="ru-RU" sz="2400" dirty="0" smtClean="0"/>
          </a:p>
          <a:p>
            <a:r>
              <a:rPr lang="ru-RU" sz="2400" dirty="0" smtClean="0"/>
              <a:t> ППК «Обновление </a:t>
            </a:r>
            <a:r>
              <a:rPr lang="ru-RU" sz="2400" dirty="0"/>
              <a:t>компетенций заместителя директора </a:t>
            </a:r>
            <a:r>
              <a:rPr lang="ru-RU" sz="2400" dirty="0" smtClean="0"/>
              <a:t>школы»</a:t>
            </a:r>
          </a:p>
          <a:p>
            <a:r>
              <a:rPr lang="ru-RU" sz="2400" dirty="0" smtClean="0"/>
              <a:t>ППК «Внешний и внутренний мониторинг деятельности ОО»</a:t>
            </a:r>
            <a:endParaRPr lang="ru-RU" sz="2400" dirty="0"/>
          </a:p>
        </p:txBody>
      </p:sp>
      <p:pic>
        <p:nvPicPr>
          <p:cNvPr id="5" name="Рисунок 4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9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73140" y="84624"/>
            <a:ext cx="9909205" cy="9989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Кафедра дошкольного образования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27381" y="1340768"/>
            <a:ext cx="11041227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27381" y="1825960"/>
            <a:ext cx="108492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Оценка качества образования</a:t>
            </a:r>
          </a:p>
          <a:p>
            <a:r>
              <a:rPr lang="ru-RU" dirty="0"/>
              <a:t>ППК «Оценка качества дошкольного </a:t>
            </a:r>
            <a:r>
              <a:rPr lang="ru-RU" dirty="0" smtClean="0"/>
              <a:t>образования и </a:t>
            </a:r>
            <a:r>
              <a:rPr lang="ru-RU" dirty="0"/>
              <a:t>результатов ребенка»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Модернизация </a:t>
            </a:r>
            <a:r>
              <a:rPr lang="ru-RU" dirty="0">
                <a:solidFill>
                  <a:srgbClr val="7030A0"/>
                </a:solidFill>
              </a:rPr>
              <a:t>технологий обучения, педагогических средств 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/>
              <a:t>ППК «Организация образовательной деятельности в детском саду в </a:t>
            </a:r>
            <a:r>
              <a:rPr lang="ru-RU" dirty="0" smtClean="0"/>
              <a:t>соответствии </a:t>
            </a:r>
            <a:r>
              <a:rPr lang="ru-RU" dirty="0"/>
              <a:t>с ФГОС ДО: исследование действием»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Индивидуализация и </a:t>
            </a:r>
            <a:r>
              <a:rPr lang="ru-RU" dirty="0" smtClean="0">
                <a:solidFill>
                  <a:srgbClr val="7030A0"/>
                </a:solidFill>
              </a:rPr>
              <a:t>вариативность</a:t>
            </a:r>
          </a:p>
          <a:p>
            <a:r>
              <a:rPr lang="ru-RU" b="1" dirty="0"/>
              <a:t>ППК</a:t>
            </a:r>
            <a:r>
              <a:rPr lang="ru-RU" dirty="0"/>
              <a:t> «Поддержка индивидуальности и инициативы детей дошкольного возраста»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/>
              <a:t>ППК</a:t>
            </a:r>
            <a:r>
              <a:rPr lang="ru-RU" dirty="0"/>
              <a:t> «Построение развивающей предметно - пространственной среды ДОО в условиях реализации ФГОС ДО</a:t>
            </a:r>
            <a:r>
              <a:rPr lang="ru-RU" dirty="0" smtClean="0"/>
              <a:t>»</a:t>
            </a:r>
          </a:p>
          <a:p>
            <a:r>
              <a:rPr lang="ru-RU" b="1" dirty="0"/>
              <a:t>ППК</a:t>
            </a:r>
            <a:r>
              <a:rPr lang="ru-RU" dirty="0"/>
              <a:t> «Наблюдение как инструмент работы педагога в условиях ФГОС ДО»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Социально-психологическая работа</a:t>
            </a:r>
          </a:p>
          <a:p>
            <a:r>
              <a:rPr lang="ru-RU" b="1" dirty="0"/>
              <a:t>ППК</a:t>
            </a:r>
            <a:r>
              <a:rPr lang="ru-RU" dirty="0"/>
              <a:t> «ФГОС ДО: методы социального исследования в сфере дошкольного образования» </a:t>
            </a:r>
            <a:endParaRPr lang="ru-RU" dirty="0" smtClean="0"/>
          </a:p>
          <a:p>
            <a:r>
              <a:rPr lang="ru-RU" dirty="0"/>
              <a:t>ППК «Образовательное пространство детского сада – условие формирования социальной компетентности ребенка</a:t>
            </a:r>
            <a:r>
              <a:rPr lang="ru-RU" dirty="0" smtClean="0"/>
              <a:t>»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870" y="104670"/>
            <a:ext cx="10972800" cy="3974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Кафедра начального образования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19230" y="0"/>
            <a:ext cx="786857" cy="5486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19230" y="581891"/>
          <a:ext cx="11870573" cy="6226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5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1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Приоритеты НОО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Предлагаемая ППК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563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7030A0"/>
                          </a:solidFill>
                        </a:rPr>
                        <a:t>ФГОС</a:t>
                      </a:r>
                      <a:r>
                        <a:rPr lang="ru-RU" sz="16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ИЗМЕНЕНИЕ ФГОС НОО (октябрь 2016)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ФГОС НОО для детей с ОВЗ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учебной деятельности </a:t>
                      </a:r>
                    </a:p>
                    <a:p>
                      <a:r>
                        <a:rPr lang="ru-RU" sz="1600" dirty="0" smtClean="0"/>
                        <a:t>Формирование учебной мотивации</a:t>
                      </a:r>
                    </a:p>
                    <a:p>
                      <a:r>
                        <a:rPr lang="ru-RU" sz="1600" dirty="0" smtClean="0"/>
                        <a:t>Формирование учебной коммуникации и кооперации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Формирование оценочной самостоятельности  детей</a:t>
                      </a:r>
                    </a:p>
                    <a:p>
                      <a:r>
                        <a:rPr lang="ru-RU" sz="1600" dirty="0" smtClean="0"/>
                        <a:t>Достижение образовательных результатов средствами внеурочной 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ФГОС НОО: особенности организации учебной деятельности (О/З)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ФГОС НОО: достижение метапредметных и личностных результатов средствами предметных областей </a:t>
                      </a:r>
                      <a:r>
                        <a:rPr lang="ru-RU" sz="1600" dirty="0" smtClean="0"/>
                        <a:t>(О/З)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Проектная и исследовательская деятельность как инструмент реализации ФГОС ДО и ФГОС НОО (О/З, ДОТ)</a:t>
                      </a:r>
                    </a:p>
                    <a:p>
                      <a:r>
                        <a:rPr lang="ru-RU" sz="1600" dirty="0" smtClean="0"/>
                        <a:t>ФГОС НОО: формирование универсальных учебных действий младших школьников (ДОТ)</a:t>
                      </a:r>
                      <a:endParaRPr lang="ru-RU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ФГОС: проектирование образовательного процесса на основе  со-бытийного подхода (О/З)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Формирующее оценивание в школе (О/З)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Индивидуализация образовательного процесса в школе (О/З)</a:t>
                      </a:r>
                    </a:p>
                    <a:p>
                      <a:r>
                        <a:rPr lang="ru-RU" sz="1600" dirty="0" smtClean="0"/>
                        <a:t>Внеурочная деятельность в начальной школе (ДОТ)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53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Обучение</a:t>
                      </a:r>
                      <a:r>
                        <a:rPr lang="ru-RU" sz="1600" baseline="0" dirty="0" smtClean="0"/>
                        <a:t> в начальной школе детей с высокими образовательными потребностями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Педагогическое сопровождение развития одаренных  детей  в начальной школе (О/З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83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Обучение</a:t>
                      </a:r>
                      <a:r>
                        <a:rPr lang="ru-RU" sz="1600" baseline="0" dirty="0" smtClean="0"/>
                        <a:t> в общеобразовательном классе начальной школы детей с  ОВЗ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Обучение младшего школьника с ограниченными возможностями здоровья (О/З)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1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7030A0"/>
                          </a:solidFill>
                        </a:rPr>
                        <a:t>ППК по результатам ЕГЭ и ГИА,</a:t>
                      </a:r>
                      <a:r>
                        <a:rPr lang="ru-RU" sz="16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НИКО</a:t>
                      </a:r>
                      <a:endParaRPr lang="ru-RU" sz="16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учебно-практических задач</a:t>
                      </a:r>
                    </a:p>
                    <a:p>
                      <a:r>
                        <a:rPr lang="ru-RU" sz="1600" dirty="0" smtClean="0"/>
                        <a:t>Логика</a:t>
                      </a:r>
                      <a:r>
                        <a:rPr lang="ru-RU" sz="1600" baseline="0" dirty="0" smtClean="0"/>
                        <a:t> и алгоритмы</a:t>
                      </a:r>
                    </a:p>
                    <a:p>
                      <a:r>
                        <a:rPr lang="ru-RU" sz="1600" baseline="0" dirty="0" smtClean="0"/>
                        <a:t>Работа с информацией</a:t>
                      </a:r>
                    </a:p>
                    <a:p>
                      <a:r>
                        <a:rPr lang="ru-RU" sz="1600" baseline="0" dirty="0" smtClean="0"/>
                        <a:t>Работа с текстом</a:t>
                      </a:r>
                    </a:p>
                    <a:p>
                      <a:r>
                        <a:rPr lang="ru-RU" sz="1600" dirty="0" smtClean="0"/>
                        <a:t>Формирование критического мышления</a:t>
                      </a:r>
                    </a:p>
                    <a:p>
                      <a:r>
                        <a:rPr lang="ru-RU" sz="1600" dirty="0" smtClean="0"/>
                        <a:t>Формирование навыков смыслового чтения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Реализация концепции математического образования в начальной школе (О/З,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36ч.)</a:t>
                      </a:r>
                    </a:p>
                    <a:p>
                      <a:r>
                        <a:rPr lang="ru-RU" sz="1600" dirty="0" smtClean="0"/>
                        <a:t>Формирование критического мышления в начальной школе</a:t>
                      </a:r>
                    </a:p>
                    <a:p>
                      <a:r>
                        <a:rPr lang="ru-RU" sz="1600" dirty="0" smtClean="0"/>
                        <a:t>Обучение младших школьников смысловому чтению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82764" y="86576"/>
            <a:ext cx="1014976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Уникальное предложение по всем приоритетам НОО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1745673"/>
            <a:ext cx="10972800" cy="48878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Особенности ППК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Направлена на удовлетворение </a:t>
            </a:r>
            <a:r>
              <a:rPr lang="ru-RU" sz="2400" b="1" dirty="0"/>
              <a:t>актуальных профессиональных потребностей </a:t>
            </a:r>
            <a:r>
              <a:rPr lang="ru-RU" sz="2400" dirty="0"/>
              <a:t>учителей начальных </a:t>
            </a:r>
            <a:r>
              <a:rPr lang="ru-RU" sz="2400" dirty="0" smtClean="0"/>
              <a:t>классов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Обучение происходит по </a:t>
            </a:r>
            <a:r>
              <a:rPr lang="ru-RU" sz="2400" b="1" dirty="0"/>
              <a:t>индивидуальным образовательным маршр</a:t>
            </a:r>
            <a:r>
              <a:rPr lang="ru-RU" sz="2400" dirty="0"/>
              <a:t>утам (ИОМ), составляемым по выбору </a:t>
            </a:r>
            <a:r>
              <a:rPr lang="ru-RU" sz="2400" dirty="0" smtClean="0"/>
              <a:t>педагога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Педагоги </a:t>
            </a:r>
            <a:r>
              <a:rPr lang="ru-RU" sz="2400" b="1" dirty="0" smtClean="0"/>
              <a:t>выбирают тематику,  график </a:t>
            </a:r>
            <a:r>
              <a:rPr lang="ru-RU" sz="2400" b="1" dirty="0"/>
              <a:t>и </a:t>
            </a:r>
            <a:r>
              <a:rPr lang="ru-RU" sz="2400" b="1" dirty="0" smtClean="0"/>
              <a:t>формы </a:t>
            </a:r>
            <a:r>
              <a:rPr lang="ru-RU" sz="2400" dirty="0" smtClean="0"/>
              <a:t>обучения (возможны </a:t>
            </a:r>
            <a:r>
              <a:rPr lang="ru-RU" sz="2400" b="1" dirty="0"/>
              <a:t>альтернативные формы обучения</a:t>
            </a:r>
            <a:r>
              <a:rPr lang="ru-RU" sz="2400" dirty="0"/>
              <a:t>, когда в качестве зачета по теме принимается активное участие педагога в методических и образовательных мероприятиях школы, района, </a:t>
            </a:r>
            <a:r>
              <a:rPr lang="ru-RU" sz="2400" dirty="0" smtClean="0"/>
              <a:t>региона)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Подходит и </a:t>
            </a:r>
            <a:r>
              <a:rPr lang="ru-RU" sz="2400" dirty="0"/>
              <a:t>для начинающего учителя, и для опытного </a:t>
            </a:r>
            <a:r>
              <a:rPr lang="ru-RU" sz="2400" dirty="0" smtClean="0"/>
              <a:t>педагога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Содержание программы является </a:t>
            </a:r>
            <a:r>
              <a:rPr lang="ru-RU" sz="2400" b="1" dirty="0"/>
              <a:t>вариативны</a:t>
            </a:r>
            <a:r>
              <a:rPr lang="ru-RU" sz="2400" dirty="0"/>
              <a:t>м и охватывает практически весь спектр актуальных направлений начального образования: деятельностный подход, индивидуализация, работа с родителями, методика, технологии, проектирование, коммуникация, рефлексия </a:t>
            </a:r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21482" y="94394"/>
            <a:ext cx="811796" cy="72856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27380" y="1182826"/>
            <a:ext cx="11359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ППК «Модернизация </a:t>
            </a:r>
            <a:r>
              <a:rPr lang="ru-RU" sz="2400" b="1" dirty="0">
                <a:solidFill>
                  <a:srgbClr val="7030A0"/>
                </a:solidFill>
              </a:rPr>
              <a:t>содержания и технологий начального общего </a:t>
            </a:r>
            <a:r>
              <a:rPr lang="ru-RU" sz="2400" b="1" dirty="0" smtClean="0">
                <a:solidFill>
                  <a:srgbClr val="7030A0"/>
                </a:solidFill>
              </a:rPr>
              <a:t>образования»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479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32640" y="274638"/>
            <a:ext cx="1014976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Уникальное предложение по организации работы с педагогами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600" y="1877247"/>
            <a:ext cx="10972800" cy="4887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Программа направлена на 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осознание сущности </a:t>
            </a:r>
            <a:r>
              <a:rPr lang="ru-RU" sz="2400" dirty="0" err="1" smtClean="0"/>
              <a:t>тьюторского</a:t>
            </a:r>
            <a:r>
              <a:rPr lang="ru-RU" sz="2400" dirty="0" smtClean="0"/>
              <a:t> сопровождения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понимание особенностей обучения взрослых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dirty="0"/>
              <a:t>овладение умением выстраивать индивидуальную программу профессионального развития </a:t>
            </a:r>
            <a:r>
              <a:rPr lang="ru-RU" sz="2400" dirty="0" smtClean="0"/>
              <a:t>педагога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овладение умением </a:t>
            </a:r>
            <a:r>
              <a:rPr lang="ru-RU" sz="2400" dirty="0" smtClean="0"/>
              <a:t>по-новому </a:t>
            </a:r>
            <a:r>
              <a:rPr lang="ru-RU" sz="2400" dirty="0"/>
              <a:t>планировать методическую работу в </a:t>
            </a:r>
            <a:r>
              <a:rPr lang="ru-RU" sz="2400" dirty="0" smtClean="0"/>
              <a:t>школе и </a:t>
            </a:r>
            <a:r>
              <a:rPr lang="ru-RU" sz="2400" dirty="0"/>
              <a:t>внутрифирменное обучение, </a:t>
            </a:r>
            <a:r>
              <a:rPr lang="ru-RU" sz="2400" dirty="0" smtClean="0"/>
              <a:t>ориентируясь </a:t>
            </a:r>
            <a:r>
              <a:rPr lang="ru-RU" sz="2400" dirty="0"/>
              <a:t>на профессиональные потребности </a:t>
            </a:r>
            <a:r>
              <a:rPr lang="ru-RU" sz="2400" dirty="0" smtClean="0"/>
              <a:t>педагогов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овладение техниками работы с педагогами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10916" y="102707"/>
            <a:ext cx="745295" cy="7036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27380" y="1415582"/>
            <a:ext cx="11359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ППК </a:t>
            </a:r>
            <a:r>
              <a:rPr lang="ru-RU" sz="2400" b="1" dirty="0">
                <a:solidFill>
                  <a:srgbClr val="7030A0"/>
                </a:solidFill>
              </a:rPr>
              <a:t>«</a:t>
            </a:r>
            <a:r>
              <a:rPr lang="ru-RU" sz="2400" b="1" dirty="0" err="1">
                <a:solidFill>
                  <a:srgbClr val="7030A0"/>
                </a:solidFill>
              </a:rPr>
              <a:t>Тьюторское</a:t>
            </a:r>
            <a:r>
              <a:rPr lang="ru-RU" sz="2400" b="1" dirty="0">
                <a:solidFill>
                  <a:srgbClr val="7030A0"/>
                </a:solidFill>
              </a:rPr>
              <a:t> сопровождение профессионального развития педагога</a:t>
            </a:r>
            <a:r>
              <a:rPr lang="ru-RU" sz="2400" b="1" dirty="0" smtClean="0">
                <a:solidFill>
                  <a:srgbClr val="7030A0"/>
                </a:solidFill>
              </a:rPr>
              <a:t>» (36 ч.)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439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2281" y="286532"/>
            <a:ext cx="8626133" cy="679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Кафедра гуманитарных дисциплин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5360" y="260648"/>
            <a:ext cx="1097280" cy="82296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44583" y="1592493"/>
            <a:ext cx="10829108" cy="461236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ФГОС: модернизация содержания и технологий обучения (программы на 72-108 часов)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концепции преподавания. История. Обществознание.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методики обучения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второму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иностранному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языку. Английский язык. Немецкий язык.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Французский язык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СОО: современные подходы к проектированию рабочих программ. История и обществознание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ФГОС: реализация адаптированной программы учебных предметов для детей с ОВЗ. История и обществознание. Музыка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регионального компонента. История и обществознание. Музыка.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ООО: технология достижения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предметных результатов. География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ООО: современный урок как средство достижения планируемых результатов. Русский язык. Музыка.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ФГОС: методика обучения основным видам речевой деятельности на уроках иностранного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 (108 час.)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организация работы по учебному предмету «Мировая художественная культура» (10-11 классы) (108 час.)</a:t>
            </a:r>
          </a:p>
        </p:txBody>
      </p:sp>
    </p:spTree>
    <p:extLst>
      <p:ext uri="{BB962C8B-B14F-4D97-AF65-F5344CB8AC3E}">
        <p14:creationId xmlns:p14="http://schemas.microsoft.com/office/powerpoint/2010/main" val="28871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2113</Words>
  <Application>Microsoft Office PowerPoint</Application>
  <PresentationFormat>Широкоэкранный</PresentationFormat>
  <Paragraphs>320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Wingdings</vt:lpstr>
      <vt:lpstr>Тема Office</vt:lpstr>
      <vt:lpstr>Система заказа на 2018 год</vt:lpstr>
      <vt:lpstr>Основные содержательные направления ДПО  в ИРО</vt:lpstr>
      <vt:lpstr>Основные содержательные направления ДПО  в ИРО (от Учредителя)</vt:lpstr>
      <vt:lpstr> Кафедра менеджмента</vt:lpstr>
      <vt:lpstr>Кафедра дошкольного образования</vt:lpstr>
      <vt:lpstr>Кафедра начального образования</vt:lpstr>
      <vt:lpstr>Уникальное предложение по всем приоритетам НОО</vt:lpstr>
      <vt:lpstr>Уникальное предложение по организации работы с педагогами </vt:lpstr>
      <vt:lpstr>Кафедра гуманитарных дисциплин</vt:lpstr>
      <vt:lpstr>Кафедра гуманитарных дисциплин</vt:lpstr>
      <vt:lpstr>Кафедра ЕМД</vt:lpstr>
      <vt:lpstr>Кафедра ЕМД</vt:lpstr>
      <vt:lpstr>Кафедра ЕМД</vt:lpstr>
      <vt:lpstr>Кафедра физической культуры и безопасности жизнедеятельности</vt:lpstr>
      <vt:lpstr>Информационный центр</vt:lpstr>
      <vt:lpstr>Информационный центр</vt:lpstr>
      <vt:lpstr>Кафедра инклюзивного образования</vt:lpstr>
      <vt:lpstr>Кафедра дополнительного и неформального образования</vt:lpstr>
      <vt:lpstr>Кафедра дополнительного и неформального образования</vt:lpstr>
      <vt:lpstr>Кафедра общей педагогики и психологии</vt:lpstr>
      <vt:lpstr>Кафедра общей педагогики и психологии</vt:lpstr>
      <vt:lpstr>Центр развития инновационной инфраструктуры</vt:lpstr>
      <vt:lpstr>Контактная информация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Ивановна Корсун</dc:creator>
  <cp:lastModifiedBy>Галина Александровна Уланова</cp:lastModifiedBy>
  <cp:revision>134</cp:revision>
  <cp:lastPrinted>2014-10-28T11:11:09Z</cp:lastPrinted>
  <dcterms:created xsi:type="dcterms:W3CDTF">2014-10-21T06:34:29Z</dcterms:created>
  <dcterms:modified xsi:type="dcterms:W3CDTF">2017-09-22T07:58:02Z</dcterms:modified>
</cp:coreProperties>
</file>