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4"/>
  </p:notesMasterIdLst>
  <p:sldIdLst>
    <p:sldId id="257" r:id="rId2"/>
    <p:sldId id="269" r:id="rId3"/>
    <p:sldId id="277" r:id="rId4"/>
    <p:sldId id="260" r:id="rId5"/>
    <p:sldId id="278" r:id="rId6"/>
    <p:sldId id="279" r:id="rId7"/>
    <p:sldId id="280" r:id="rId8"/>
    <p:sldId id="282" r:id="rId9"/>
    <p:sldId id="283" r:id="rId10"/>
    <p:sldId id="284" r:id="rId11"/>
    <p:sldId id="281" r:id="rId12"/>
    <p:sldId id="27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BB7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94" autoAdjust="0"/>
    <p:restoredTop sz="94660"/>
  </p:normalViewPr>
  <p:slideViewPr>
    <p:cSldViewPr>
      <p:cViewPr varScale="1">
        <p:scale>
          <a:sx n="110" d="100"/>
          <a:sy n="110" d="100"/>
        </p:scale>
        <p:origin x="1518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858E60-E2A0-4B1C-B58F-C3F8E841EF72}" type="doc">
      <dgm:prSet loTypeId="urn:microsoft.com/office/officeart/2005/8/layout/radial5" loCatId="relationship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E30DE5D-2BD6-47E2-AC02-697026B3B2D9}">
      <dgm:prSet/>
      <dgm:spPr>
        <a:solidFill>
          <a:srgbClr val="92D050"/>
        </a:solidFill>
      </dgm:spPr>
      <dgm:t>
        <a:bodyPr/>
        <a:lstStyle/>
        <a:p>
          <a:pPr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109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8357A3B9-725C-4B4E-AD93-98EE044D5B56}" type="parTrans" cxnId="{F83BA065-5DD9-4EB0-9655-DF5F07F7FD33}">
      <dgm:prSet/>
      <dgm:spPr/>
      <dgm:t>
        <a:bodyPr/>
        <a:lstStyle/>
        <a:p>
          <a:endParaRPr lang="ru-RU"/>
        </a:p>
      </dgm:t>
    </dgm:pt>
    <dgm:pt modelId="{9178F1D5-593B-4C75-B124-8005F2D176E0}" type="sibTrans" cxnId="{F83BA065-5DD9-4EB0-9655-DF5F07F7FD33}">
      <dgm:prSet/>
      <dgm:spPr/>
      <dgm:t>
        <a:bodyPr/>
        <a:lstStyle/>
        <a:p>
          <a:endParaRPr lang="ru-RU"/>
        </a:p>
      </dgm:t>
    </dgm:pt>
    <dgm:pt modelId="{91BCDB7F-1E14-4F8D-A60D-9112938B148B}">
      <dgm:prSet/>
      <dgm:spPr/>
      <dgm:t>
        <a:bodyPr/>
        <a:lstStyle/>
        <a:p>
          <a:endParaRPr lang="ru-RU"/>
        </a:p>
      </dgm:t>
    </dgm:pt>
    <dgm:pt modelId="{D0A04DC9-EF27-42E9-923F-3D92B340BB5A}" type="parTrans" cxnId="{622C50C0-9729-4AE7-AB8E-11C1E8F19ED2}">
      <dgm:prSet/>
      <dgm:spPr/>
      <dgm:t>
        <a:bodyPr/>
        <a:lstStyle/>
        <a:p>
          <a:endParaRPr lang="ru-RU"/>
        </a:p>
      </dgm:t>
    </dgm:pt>
    <dgm:pt modelId="{EC43EF10-D7CB-4B0F-826F-68688E8891E1}" type="sibTrans" cxnId="{622C50C0-9729-4AE7-AB8E-11C1E8F19ED2}">
      <dgm:prSet/>
      <dgm:spPr/>
      <dgm:t>
        <a:bodyPr/>
        <a:lstStyle/>
        <a:p>
          <a:endParaRPr lang="ru-RU"/>
        </a:p>
      </dgm:t>
    </dgm:pt>
    <dgm:pt modelId="{2BFFA236-CE9C-4617-98C4-72385BB06DE3}">
      <dgm:prSet/>
      <dgm:spPr/>
      <dgm:t>
        <a:bodyPr/>
        <a:lstStyle/>
        <a:p>
          <a:endParaRPr lang="ru-RU"/>
        </a:p>
      </dgm:t>
    </dgm:pt>
    <dgm:pt modelId="{219B7516-926C-43E3-B7E6-3268D7A579BC}" type="parTrans" cxnId="{1B25C45C-E466-439A-8293-855CEE13B51F}">
      <dgm:prSet/>
      <dgm:spPr/>
      <dgm:t>
        <a:bodyPr/>
        <a:lstStyle/>
        <a:p>
          <a:endParaRPr lang="ru-RU"/>
        </a:p>
      </dgm:t>
    </dgm:pt>
    <dgm:pt modelId="{A41B0ECA-7586-4971-8CFD-04FEEAE9B9AD}" type="sibTrans" cxnId="{1B25C45C-E466-439A-8293-855CEE13B51F}">
      <dgm:prSet/>
      <dgm:spPr/>
      <dgm:t>
        <a:bodyPr/>
        <a:lstStyle/>
        <a:p>
          <a:endParaRPr lang="ru-RU"/>
        </a:p>
      </dgm:t>
    </dgm:pt>
    <dgm:pt modelId="{6162A0D7-11BB-4E49-BB46-CE1518FC2F86}">
      <dgm:prSet/>
      <dgm:spPr/>
      <dgm:t>
        <a:bodyPr/>
        <a:lstStyle/>
        <a:p>
          <a:endParaRPr lang="ru-RU"/>
        </a:p>
      </dgm:t>
    </dgm:pt>
    <dgm:pt modelId="{6A559E3A-5F0D-4DE4-879F-6F9DB19F021F}" type="parTrans" cxnId="{54CE7509-6443-4CFB-A7A5-E09BDA8A2EEC}">
      <dgm:prSet/>
      <dgm:spPr/>
      <dgm:t>
        <a:bodyPr/>
        <a:lstStyle/>
        <a:p>
          <a:endParaRPr lang="ru-RU"/>
        </a:p>
      </dgm:t>
    </dgm:pt>
    <dgm:pt modelId="{2698D97E-12BB-40FF-AEBD-62E920458AC0}" type="sibTrans" cxnId="{54CE7509-6443-4CFB-A7A5-E09BDA8A2EEC}">
      <dgm:prSet/>
      <dgm:spPr/>
      <dgm:t>
        <a:bodyPr/>
        <a:lstStyle/>
        <a:p>
          <a:endParaRPr lang="ru-RU"/>
        </a:p>
      </dgm:t>
    </dgm:pt>
    <dgm:pt modelId="{42806FF4-0957-4FC0-BEED-8045DEDEF77B}">
      <dgm:prSet/>
      <dgm:spPr/>
      <dgm:t>
        <a:bodyPr/>
        <a:lstStyle/>
        <a:p>
          <a:endParaRPr lang="ru-RU"/>
        </a:p>
      </dgm:t>
    </dgm:pt>
    <dgm:pt modelId="{67F374A2-761D-4AB6-A1C8-422D9D467BD7}" type="parTrans" cxnId="{8D983859-37A5-465C-9539-4AF3D781E967}">
      <dgm:prSet/>
      <dgm:spPr/>
      <dgm:t>
        <a:bodyPr/>
        <a:lstStyle/>
        <a:p>
          <a:endParaRPr lang="ru-RU"/>
        </a:p>
      </dgm:t>
    </dgm:pt>
    <dgm:pt modelId="{C4273768-F5C2-4A71-9F5F-8A9D2CB0FC95}" type="sibTrans" cxnId="{8D983859-37A5-465C-9539-4AF3D781E967}">
      <dgm:prSet/>
      <dgm:spPr/>
      <dgm:t>
        <a:bodyPr/>
        <a:lstStyle/>
        <a:p>
          <a:endParaRPr lang="ru-RU"/>
        </a:p>
      </dgm:t>
    </dgm:pt>
    <dgm:pt modelId="{E6362795-E9A6-4152-A565-E917DAAE4843}">
      <dgm:prSet/>
      <dgm:spPr/>
      <dgm:t>
        <a:bodyPr/>
        <a:lstStyle/>
        <a:p>
          <a:endParaRPr lang="ru-RU"/>
        </a:p>
      </dgm:t>
    </dgm:pt>
    <dgm:pt modelId="{AAE893C4-4D25-469F-B5DB-87E797691015}" type="parTrans" cxnId="{A9079F2A-394F-4E9A-B2EF-1C6C3BC8A5CE}">
      <dgm:prSet/>
      <dgm:spPr/>
      <dgm:t>
        <a:bodyPr/>
        <a:lstStyle/>
        <a:p>
          <a:endParaRPr lang="ru-RU"/>
        </a:p>
      </dgm:t>
    </dgm:pt>
    <dgm:pt modelId="{D4422E2E-C8AF-4886-A5EB-AE6C037267A1}" type="sibTrans" cxnId="{A9079F2A-394F-4E9A-B2EF-1C6C3BC8A5CE}">
      <dgm:prSet/>
      <dgm:spPr/>
      <dgm:t>
        <a:bodyPr/>
        <a:lstStyle/>
        <a:p>
          <a:endParaRPr lang="ru-RU"/>
        </a:p>
      </dgm:t>
    </dgm:pt>
    <dgm:pt modelId="{D87C21CD-A62A-4EB3-AC30-44ECC430275B}">
      <dgm:prSet custT="1"/>
      <dgm:spPr>
        <a:solidFill>
          <a:srgbClr val="7030A0"/>
        </a:solidFill>
      </dgm:spPr>
      <dgm:t>
        <a:bodyPr/>
        <a:lstStyle/>
        <a:p>
          <a:r>
            <a:rPr lang="ru-RU" sz="1500" dirty="0" smtClean="0">
              <a:latin typeface="Times New Roman" pitchFamily="18" charset="0"/>
              <a:cs typeface="Times New Roman" pitchFamily="18" charset="0"/>
            </a:rPr>
            <a:t>МДОУ №16 ЯМР</a:t>
          </a:r>
          <a:endParaRPr lang="ru-RU" sz="1500" dirty="0">
            <a:latin typeface="Times New Roman" pitchFamily="18" charset="0"/>
            <a:cs typeface="Times New Roman" pitchFamily="18" charset="0"/>
          </a:endParaRPr>
        </a:p>
      </dgm:t>
    </dgm:pt>
    <dgm:pt modelId="{0690B67E-E202-43EA-8401-4FAAE080043D}" type="parTrans" cxnId="{ECB2B7F8-FDCE-4C6A-B9AC-F8396C04C28A}">
      <dgm:prSet/>
      <dgm:spPr/>
      <dgm:t>
        <a:bodyPr/>
        <a:lstStyle/>
        <a:p>
          <a:endParaRPr lang="ru-RU"/>
        </a:p>
      </dgm:t>
    </dgm:pt>
    <dgm:pt modelId="{B7E45427-5CE6-41F5-973A-68273095BFA9}" type="sibTrans" cxnId="{ECB2B7F8-FDCE-4C6A-B9AC-F8396C04C28A}">
      <dgm:prSet/>
      <dgm:spPr/>
      <dgm:t>
        <a:bodyPr/>
        <a:lstStyle/>
        <a:p>
          <a:endParaRPr lang="ru-RU"/>
        </a:p>
      </dgm:t>
    </dgm:pt>
    <dgm:pt modelId="{7E5C277C-9A94-4888-B557-4A09B295C41B}">
      <dgm:prSet custT="1"/>
      <dgm:spPr>
        <a:solidFill>
          <a:srgbClr val="7030A0"/>
        </a:solidFill>
        <a:ln>
          <a:solidFill>
            <a:srgbClr val="7030A0"/>
          </a:solidFill>
        </a:ln>
      </dgm:spPr>
      <dgm:t>
        <a:bodyPr/>
        <a:lstStyle/>
        <a:p>
          <a:r>
            <a:rPr lang="ru-RU" sz="1500" dirty="0" smtClean="0">
              <a:latin typeface="Times New Roman" pitchFamily="18" charset="0"/>
              <a:cs typeface="Times New Roman" pitchFamily="18" charset="0"/>
            </a:rPr>
            <a:t>МДОУ №20 г.Углич</a:t>
          </a:r>
          <a:endParaRPr lang="ru-RU" sz="1500" dirty="0">
            <a:latin typeface="Times New Roman" pitchFamily="18" charset="0"/>
            <a:cs typeface="Times New Roman" pitchFamily="18" charset="0"/>
          </a:endParaRPr>
        </a:p>
      </dgm:t>
    </dgm:pt>
    <dgm:pt modelId="{758F845C-C9B7-42C9-947D-9387E76C452A}" type="parTrans" cxnId="{2C03807B-9433-4090-A085-D5E7B6414B6A}">
      <dgm:prSet/>
      <dgm:spPr/>
      <dgm:t>
        <a:bodyPr/>
        <a:lstStyle/>
        <a:p>
          <a:endParaRPr lang="ru-RU"/>
        </a:p>
      </dgm:t>
    </dgm:pt>
    <dgm:pt modelId="{0208FDE8-4EAD-4948-B127-FE549A406FCB}" type="sibTrans" cxnId="{2C03807B-9433-4090-A085-D5E7B6414B6A}">
      <dgm:prSet/>
      <dgm:spPr/>
      <dgm:t>
        <a:bodyPr/>
        <a:lstStyle/>
        <a:p>
          <a:endParaRPr lang="ru-RU"/>
        </a:p>
      </dgm:t>
    </dgm:pt>
    <dgm:pt modelId="{7BB248FB-89B7-4886-9C7F-A5E217F9F5A2}">
      <dgm:prSet custT="1"/>
      <dgm:spPr>
        <a:solidFill>
          <a:srgbClr val="7030A0"/>
        </a:solidFill>
      </dgm:spPr>
      <dgm:t>
        <a:bodyPr/>
        <a:lstStyle/>
        <a:p>
          <a:r>
            <a:rPr lang="ru-RU" sz="1300" dirty="0" smtClean="0">
              <a:latin typeface="Times New Roman" pitchFamily="18" charset="0"/>
              <a:cs typeface="Times New Roman" pitchFamily="18" charset="0"/>
            </a:rPr>
            <a:t>МДОУ «Детский сад № 235» </a:t>
          </a:r>
        </a:p>
        <a:p>
          <a:r>
            <a:rPr lang="ru-RU" sz="1300" dirty="0" err="1" smtClean="0">
              <a:latin typeface="Times New Roman" pitchFamily="18" charset="0"/>
              <a:cs typeface="Times New Roman" pitchFamily="18" charset="0"/>
            </a:rPr>
            <a:t>г.Ярославль</a:t>
          </a:r>
          <a:endParaRPr lang="ru-RU" sz="1300" dirty="0">
            <a:latin typeface="Times New Roman" pitchFamily="18" charset="0"/>
            <a:cs typeface="Times New Roman" pitchFamily="18" charset="0"/>
          </a:endParaRPr>
        </a:p>
      </dgm:t>
    </dgm:pt>
    <dgm:pt modelId="{827FE536-5FEB-447D-A0B8-4D28A7269E30}" type="parTrans" cxnId="{B05245C4-24DD-4140-9D72-B841BEFFCC9A}">
      <dgm:prSet/>
      <dgm:spPr/>
      <dgm:t>
        <a:bodyPr/>
        <a:lstStyle/>
        <a:p>
          <a:endParaRPr lang="ru-RU"/>
        </a:p>
      </dgm:t>
    </dgm:pt>
    <dgm:pt modelId="{B1D378B5-B61E-4BD1-848C-23605D7C63EF}" type="sibTrans" cxnId="{B05245C4-24DD-4140-9D72-B841BEFFCC9A}">
      <dgm:prSet/>
      <dgm:spPr/>
      <dgm:t>
        <a:bodyPr/>
        <a:lstStyle/>
        <a:p>
          <a:endParaRPr lang="ru-RU"/>
        </a:p>
      </dgm:t>
    </dgm:pt>
    <dgm:pt modelId="{4483A8ED-3448-43FD-A6A0-FDBB675C874F}">
      <dgm:prSet custT="1"/>
      <dgm:spPr>
        <a:solidFill>
          <a:srgbClr val="7030A0"/>
        </a:solidFill>
        <a:ln>
          <a:solidFill>
            <a:srgbClr val="7030A0"/>
          </a:solidFill>
        </a:ln>
      </dgm:spPr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МУ Центр «Содействие»</a:t>
          </a:r>
        </a:p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г. Ростов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C152A4FA-F014-4C49-92AC-44979C2F4C82}" type="parTrans" cxnId="{0753F927-7EEA-4E2E-82C7-5A903FE0692D}">
      <dgm:prSet/>
      <dgm:spPr/>
      <dgm:t>
        <a:bodyPr/>
        <a:lstStyle/>
        <a:p>
          <a:endParaRPr lang="ru-RU"/>
        </a:p>
      </dgm:t>
    </dgm:pt>
    <dgm:pt modelId="{69A94688-0F6A-4CB0-82BA-C836081BA08B}" type="sibTrans" cxnId="{0753F927-7EEA-4E2E-82C7-5A903FE0692D}">
      <dgm:prSet/>
      <dgm:spPr/>
      <dgm:t>
        <a:bodyPr/>
        <a:lstStyle/>
        <a:p>
          <a:endParaRPr lang="ru-RU"/>
        </a:p>
      </dgm:t>
    </dgm:pt>
    <dgm:pt modelId="{7948F5E6-68C4-4DEE-9A12-21D190C8BA80}">
      <dgm:prSet custT="1"/>
      <dgm:spPr>
        <a:solidFill>
          <a:srgbClr val="7030A0"/>
        </a:solidFill>
      </dgm:spPr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МДОУ детский сад «Росинка» </a:t>
          </a:r>
        </a:p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г. Мышкин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BD943D48-35DB-4045-9D54-141C08B9DA8C}" type="parTrans" cxnId="{DAA5B1A7-2800-4D1D-BAAB-4ADA23A73189}">
      <dgm:prSet/>
      <dgm:spPr/>
      <dgm:t>
        <a:bodyPr/>
        <a:lstStyle/>
        <a:p>
          <a:endParaRPr lang="ru-RU"/>
        </a:p>
      </dgm:t>
    </dgm:pt>
    <dgm:pt modelId="{3EA27366-41B3-439D-8807-3BDF2B922547}" type="sibTrans" cxnId="{DAA5B1A7-2800-4D1D-BAAB-4ADA23A73189}">
      <dgm:prSet/>
      <dgm:spPr/>
      <dgm:t>
        <a:bodyPr/>
        <a:lstStyle/>
        <a:p>
          <a:endParaRPr lang="ru-RU"/>
        </a:p>
      </dgm:t>
    </dgm:pt>
    <dgm:pt modelId="{A17397DF-57F1-4CB4-A98C-94C4E28DC460}" type="pres">
      <dgm:prSet presAssocID="{F0858E60-E2A0-4B1C-B58F-C3F8E841EF7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635CCC0-B81E-4104-A223-C9E1FBC0E975}" type="pres">
      <dgm:prSet presAssocID="{DE30DE5D-2BD6-47E2-AC02-697026B3B2D9}" presName="centerShape" presStyleLbl="node0" presStyleIdx="0" presStyleCnt="1" custLinFactNeighborX="382" custLinFactNeighborY="1290"/>
      <dgm:spPr/>
      <dgm:t>
        <a:bodyPr/>
        <a:lstStyle/>
        <a:p>
          <a:endParaRPr lang="ru-RU"/>
        </a:p>
      </dgm:t>
    </dgm:pt>
    <dgm:pt modelId="{29755B75-5E20-46B4-9279-EC93FAB712E9}" type="pres">
      <dgm:prSet presAssocID="{0690B67E-E202-43EA-8401-4FAAE080043D}" presName="parTrans" presStyleLbl="sibTrans2D1" presStyleIdx="0" presStyleCnt="5"/>
      <dgm:spPr/>
      <dgm:t>
        <a:bodyPr/>
        <a:lstStyle/>
        <a:p>
          <a:endParaRPr lang="ru-RU"/>
        </a:p>
      </dgm:t>
    </dgm:pt>
    <dgm:pt modelId="{D9E7F25C-9A60-4611-A319-01A4ED442EDD}" type="pres">
      <dgm:prSet presAssocID="{0690B67E-E202-43EA-8401-4FAAE080043D}" presName="connectorText" presStyleLbl="sibTrans2D1" presStyleIdx="0" presStyleCnt="5"/>
      <dgm:spPr/>
      <dgm:t>
        <a:bodyPr/>
        <a:lstStyle/>
        <a:p>
          <a:endParaRPr lang="ru-RU"/>
        </a:p>
      </dgm:t>
    </dgm:pt>
    <dgm:pt modelId="{B57C9DF4-6FA1-4E77-A3EA-9640312A13AD}" type="pres">
      <dgm:prSet presAssocID="{D87C21CD-A62A-4EB3-AC30-44ECC430275B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E85F90-1ADF-40BD-BD2D-8A83AC829A5C}" type="pres">
      <dgm:prSet presAssocID="{BD943D48-35DB-4045-9D54-141C08B9DA8C}" presName="parTrans" presStyleLbl="sibTrans2D1" presStyleIdx="1" presStyleCnt="5"/>
      <dgm:spPr/>
      <dgm:t>
        <a:bodyPr/>
        <a:lstStyle/>
        <a:p>
          <a:endParaRPr lang="ru-RU"/>
        </a:p>
      </dgm:t>
    </dgm:pt>
    <dgm:pt modelId="{8CF82E83-20E8-47D7-B43B-A9B3394A518C}" type="pres">
      <dgm:prSet presAssocID="{BD943D48-35DB-4045-9D54-141C08B9DA8C}" presName="connectorText" presStyleLbl="sibTrans2D1" presStyleIdx="1" presStyleCnt="5"/>
      <dgm:spPr/>
      <dgm:t>
        <a:bodyPr/>
        <a:lstStyle/>
        <a:p>
          <a:endParaRPr lang="ru-RU"/>
        </a:p>
      </dgm:t>
    </dgm:pt>
    <dgm:pt modelId="{A385C368-5A9A-4355-A3BF-BAD91D03DB07}" type="pres">
      <dgm:prSet presAssocID="{7948F5E6-68C4-4DEE-9A12-21D190C8BA80}" presName="node" presStyleLbl="node1" presStyleIdx="1" presStyleCnt="5" custRadScaleRad="102286" custRadScaleInc="29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8A16D7-59DB-4211-AA9D-E13E4EBAECE8}" type="pres">
      <dgm:prSet presAssocID="{C152A4FA-F014-4C49-92AC-44979C2F4C82}" presName="parTrans" presStyleLbl="sibTrans2D1" presStyleIdx="2" presStyleCnt="5"/>
      <dgm:spPr/>
      <dgm:t>
        <a:bodyPr/>
        <a:lstStyle/>
        <a:p>
          <a:endParaRPr lang="ru-RU"/>
        </a:p>
      </dgm:t>
    </dgm:pt>
    <dgm:pt modelId="{6EE25DE3-68B7-4440-9AEE-891C03A10DBF}" type="pres">
      <dgm:prSet presAssocID="{C152A4FA-F014-4C49-92AC-44979C2F4C82}" presName="connectorText" presStyleLbl="sibTrans2D1" presStyleIdx="2" presStyleCnt="5"/>
      <dgm:spPr/>
      <dgm:t>
        <a:bodyPr/>
        <a:lstStyle/>
        <a:p>
          <a:endParaRPr lang="ru-RU"/>
        </a:p>
      </dgm:t>
    </dgm:pt>
    <dgm:pt modelId="{8221EC15-1578-441F-9CA7-82A48184DDDD}" type="pres">
      <dgm:prSet presAssocID="{4483A8ED-3448-43FD-A6A0-FDBB675C874F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75C8A3-D089-4D0B-9D1A-DD9163844D52}" type="pres">
      <dgm:prSet presAssocID="{758F845C-C9B7-42C9-947D-9387E76C452A}" presName="parTrans" presStyleLbl="sibTrans2D1" presStyleIdx="3" presStyleCnt="5"/>
      <dgm:spPr/>
      <dgm:t>
        <a:bodyPr/>
        <a:lstStyle/>
        <a:p>
          <a:endParaRPr lang="ru-RU"/>
        </a:p>
      </dgm:t>
    </dgm:pt>
    <dgm:pt modelId="{6A5CA6C4-B14F-4781-ABC7-D0881FDA5DAA}" type="pres">
      <dgm:prSet presAssocID="{758F845C-C9B7-42C9-947D-9387E76C452A}" presName="connectorText" presStyleLbl="sibTrans2D1" presStyleIdx="3" presStyleCnt="5"/>
      <dgm:spPr/>
      <dgm:t>
        <a:bodyPr/>
        <a:lstStyle/>
        <a:p>
          <a:endParaRPr lang="ru-RU"/>
        </a:p>
      </dgm:t>
    </dgm:pt>
    <dgm:pt modelId="{FEEA5BFF-D33D-4BF0-8AC8-996560FDF6FB}" type="pres">
      <dgm:prSet presAssocID="{7E5C277C-9A94-4888-B557-4A09B295C41B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FF06A3-6E9F-4892-8063-BB1574101991}" type="pres">
      <dgm:prSet presAssocID="{827FE536-5FEB-447D-A0B8-4D28A7269E30}" presName="parTrans" presStyleLbl="sibTrans2D1" presStyleIdx="4" presStyleCnt="5"/>
      <dgm:spPr/>
      <dgm:t>
        <a:bodyPr/>
        <a:lstStyle/>
        <a:p>
          <a:endParaRPr lang="ru-RU"/>
        </a:p>
      </dgm:t>
    </dgm:pt>
    <dgm:pt modelId="{821392AE-ED93-4132-AD57-99C6AB458388}" type="pres">
      <dgm:prSet presAssocID="{827FE536-5FEB-447D-A0B8-4D28A7269E30}" presName="connectorText" presStyleLbl="sibTrans2D1" presStyleIdx="4" presStyleCnt="5"/>
      <dgm:spPr/>
      <dgm:t>
        <a:bodyPr/>
        <a:lstStyle/>
        <a:p>
          <a:endParaRPr lang="ru-RU"/>
        </a:p>
      </dgm:t>
    </dgm:pt>
    <dgm:pt modelId="{4AB22401-EC4A-4B56-880E-5170876E80FD}" type="pres">
      <dgm:prSet presAssocID="{7BB248FB-89B7-4886-9C7F-A5E217F9F5A2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C03807B-9433-4090-A085-D5E7B6414B6A}" srcId="{DE30DE5D-2BD6-47E2-AC02-697026B3B2D9}" destId="{7E5C277C-9A94-4888-B557-4A09B295C41B}" srcOrd="3" destOrd="0" parTransId="{758F845C-C9B7-42C9-947D-9387E76C452A}" sibTransId="{0208FDE8-4EAD-4948-B127-FE549A406FCB}"/>
    <dgm:cxn modelId="{E1682E0F-9EA6-4ADA-A4C2-9EDD990AF5A1}" type="presOf" srcId="{758F845C-C9B7-42C9-947D-9387E76C452A}" destId="{6A5CA6C4-B14F-4781-ABC7-D0881FDA5DAA}" srcOrd="1" destOrd="0" presId="urn:microsoft.com/office/officeart/2005/8/layout/radial5"/>
    <dgm:cxn modelId="{B2073889-050D-4916-9F63-B14E019B9C1E}" type="presOf" srcId="{4483A8ED-3448-43FD-A6A0-FDBB675C874F}" destId="{8221EC15-1578-441F-9CA7-82A48184DDDD}" srcOrd="0" destOrd="0" presId="urn:microsoft.com/office/officeart/2005/8/layout/radial5"/>
    <dgm:cxn modelId="{381AD5DB-CABD-4CE8-8E62-6A9F0F4E08D3}" type="presOf" srcId="{0690B67E-E202-43EA-8401-4FAAE080043D}" destId="{D9E7F25C-9A60-4611-A319-01A4ED442EDD}" srcOrd="1" destOrd="0" presId="urn:microsoft.com/office/officeart/2005/8/layout/radial5"/>
    <dgm:cxn modelId="{B05245C4-24DD-4140-9D72-B841BEFFCC9A}" srcId="{DE30DE5D-2BD6-47E2-AC02-697026B3B2D9}" destId="{7BB248FB-89B7-4886-9C7F-A5E217F9F5A2}" srcOrd="4" destOrd="0" parTransId="{827FE536-5FEB-447D-A0B8-4D28A7269E30}" sibTransId="{B1D378B5-B61E-4BD1-848C-23605D7C63EF}"/>
    <dgm:cxn modelId="{F83BA065-5DD9-4EB0-9655-DF5F07F7FD33}" srcId="{F0858E60-E2A0-4B1C-B58F-C3F8E841EF72}" destId="{DE30DE5D-2BD6-47E2-AC02-697026B3B2D9}" srcOrd="0" destOrd="0" parTransId="{8357A3B9-725C-4B4E-AD93-98EE044D5B56}" sibTransId="{9178F1D5-593B-4C75-B124-8005F2D176E0}"/>
    <dgm:cxn modelId="{54CE7509-6443-4CFB-A7A5-E09BDA8A2EEC}" srcId="{F0858E60-E2A0-4B1C-B58F-C3F8E841EF72}" destId="{6162A0D7-11BB-4E49-BB46-CE1518FC2F86}" srcOrd="2" destOrd="0" parTransId="{6A559E3A-5F0D-4DE4-879F-6F9DB19F021F}" sibTransId="{2698D97E-12BB-40FF-AEBD-62E920458AC0}"/>
    <dgm:cxn modelId="{B5FAAEFC-0521-413C-8CFE-8B87DA2AFD0A}" type="presOf" srcId="{0690B67E-E202-43EA-8401-4FAAE080043D}" destId="{29755B75-5E20-46B4-9279-EC93FAB712E9}" srcOrd="0" destOrd="0" presId="urn:microsoft.com/office/officeart/2005/8/layout/radial5"/>
    <dgm:cxn modelId="{8D983859-37A5-465C-9539-4AF3D781E967}" srcId="{6162A0D7-11BB-4E49-BB46-CE1518FC2F86}" destId="{42806FF4-0957-4FC0-BEED-8045DEDEF77B}" srcOrd="0" destOrd="0" parTransId="{67F374A2-761D-4AB6-A1C8-422D9D467BD7}" sibTransId="{C4273768-F5C2-4A71-9F5F-8A9D2CB0FC95}"/>
    <dgm:cxn modelId="{B37AC4C0-1389-47DE-AA78-CD1BF5B185A0}" type="presOf" srcId="{F0858E60-E2A0-4B1C-B58F-C3F8E841EF72}" destId="{A17397DF-57F1-4CB4-A98C-94C4E28DC460}" srcOrd="0" destOrd="0" presId="urn:microsoft.com/office/officeart/2005/8/layout/radial5"/>
    <dgm:cxn modelId="{CAFB42CB-7058-4016-9A2F-318CC1659927}" type="presOf" srcId="{7E5C277C-9A94-4888-B557-4A09B295C41B}" destId="{FEEA5BFF-D33D-4BF0-8AC8-996560FDF6FB}" srcOrd="0" destOrd="0" presId="urn:microsoft.com/office/officeart/2005/8/layout/radial5"/>
    <dgm:cxn modelId="{9D629819-4A10-4C09-BCAB-1906AFFF9A1C}" type="presOf" srcId="{C152A4FA-F014-4C49-92AC-44979C2F4C82}" destId="{AA8A16D7-59DB-4211-AA9D-E13E4EBAECE8}" srcOrd="0" destOrd="0" presId="urn:microsoft.com/office/officeart/2005/8/layout/radial5"/>
    <dgm:cxn modelId="{DAA5B1A7-2800-4D1D-BAAB-4ADA23A73189}" srcId="{DE30DE5D-2BD6-47E2-AC02-697026B3B2D9}" destId="{7948F5E6-68C4-4DEE-9A12-21D190C8BA80}" srcOrd="1" destOrd="0" parTransId="{BD943D48-35DB-4045-9D54-141C08B9DA8C}" sibTransId="{3EA27366-41B3-439D-8807-3BDF2B922547}"/>
    <dgm:cxn modelId="{1B25C45C-E466-439A-8293-855CEE13B51F}" srcId="{F0858E60-E2A0-4B1C-B58F-C3F8E841EF72}" destId="{2BFFA236-CE9C-4617-98C4-72385BB06DE3}" srcOrd="4" destOrd="0" parTransId="{219B7516-926C-43E3-B7E6-3268D7A579BC}" sibTransId="{A41B0ECA-7586-4971-8CFD-04FEEAE9B9AD}"/>
    <dgm:cxn modelId="{FB44CE12-07B4-43AA-8B82-F9743E2595E0}" type="presOf" srcId="{7948F5E6-68C4-4DEE-9A12-21D190C8BA80}" destId="{A385C368-5A9A-4355-A3BF-BAD91D03DB07}" srcOrd="0" destOrd="0" presId="urn:microsoft.com/office/officeart/2005/8/layout/radial5"/>
    <dgm:cxn modelId="{B1D62101-F114-4032-87E1-C60FFACBE789}" type="presOf" srcId="{758F845C-C9B7-42C9-947D-9387E76C452A}" destId="{DC75C8A3-D089-4D0B-9D1A-DD9163844D52}" srcOrd="0" destOrd="0" presId="urn:microsoft.com/office/officeart/2005/8/layout/radial5"/>
    <dgm:cxn modelId="{3F560870-E986-466A-8EFA-EA49402BE482}" type="presOf" srcId="{C152A4FA-F014-4C49-92AC-44979C2F4C82}" destId="{6EE25DE3-68B7-4440-9AEE-891C03A10DBF}" srcOrd="1" destOrd="0" presId="urn:microsoft.com/office/officeart/2005/8/layout/radial5"/>
    <dgm:cxn modelId="{9CE0FCE9-FAE4-45E4-AC9C-5227572154B3}" type="presOf" srcId="{DE30DE5D-2BD6-47E2-AC02-697026B3B2D9}" destId="{0635CCC0-B81E-4104-A223-C9E1FBC0E975}" srcOrd="0" destOrd="0" presId="urn:microsoft.com/office/officeart/2005/8/layout/radial5"/>
    <dgm:cxn modelId="{72A23506-9EA3-4EA6-AEC4-E126B49903F6}" type="presOf" srcId="{827FE536-5FEB-447D-A0B8-4D28A7269E30}" destId="{4DFF06A3-6E9F-4892-8063-BB1574101991}" srcOrd="0" destOrd="0" presId="urn:microsoft.com/office/officeart/2005/8/layout/radial5"/>
    <dgm:cxn modelId="{80B26BA3-78A1-403A-A741-172B90F3E836}" type="presOf" srcId="{7BB248FB-89B7-4886-9C7F-A5E217F9F5A2}" destId="{4AB22401-EC4A-4B56-880E-5170876E80FD}" srcOrd="0" destOrd="0" presId="urn:microsoft.com/office/officeart/2005/8/layout/radial5"/>
    <dgm:cxn modelId="{E2C1C071-F486-4186-8950-E99CAC26E1B7}" type="presOf" srcId="{D87C21CD-A62A-4EB3-AC30-44ECC430275B}" destId="{B57C9DF4-6FA1-4E77-A3EA-9640312A13AD}" srcOrd="0" destOrd="0" presId="urn:microsoft.com/office/officeart/2005/8/layout/radial5"/>
    <dgm:cxn modelId="{622C50C0-9729-4AE7-AB8E-11C1E8F19ED2}" srcId="{F0858E60-E2A0-4B1C-B58F-C3F8E841EF72}" destId="{91BCDB7F-1E14-4F8D-A60D-9112938B148B}" srcOrd="1" destOrd="0" parTransId="{D0A04DC9-EF27-42E9-923F-3D92B340BB5A}" sibTransId="{EC43EF10-D7CB-4B0F-826F-68688E8891E1}"/>
    <dgm:cxn modelId="{D4E90F84-949C-4EC5-A73A-E24C1B94BD0F}" type="presOf" srcId="{827FE536-5FEB-447D-A0B8-4D28A7269E30}" destId="{821392AE-ED93-4132-AD57-99C6AB458388}" srcOrd="1" destOrd="0" presId="urn:microsoft.com/office/officeart/2005/8/layout/radial5"/>
    <dgm:cxn modelId="{EDB0856D-008E-4559-A6FB-6B41F911CB98}" type="presOf" srcId="{BD943D48-35DB-4045-9D54-141C08B9DA8C}" destId="{A5E85F90-1ADF-40BD-BD2D-8A83AC829A5C}" srcOrd="0" destOrd="0" presId="urn:microsoft.com/office/officeart/2005/8/layout/radial5"/>
    <dgm:cxn modelId="{154E993F-13EF-40FA-A212-0A791B1E3C51}" type="presOf" srcId="{BD943D48-35DB-4045-9D54-141C08B9DA8C}" destId="{8CF82E83-20E8-47D7-B43B-A9B3394A518C}" srcOrd="1" destOrd="0" presId="urn:microsoft.com/office/officeart/2005/8/layout/radial5"/>
    <dgm:cxn modelId="{0753F927-7EEA-4E2E-82C7-5A903FE0692D}" srcId="{DE30DE5D-2BD6-47E2-AC02-697026B3B2D9}" destId="{4483A8ED-3448-43FD-A6A0-FDBB675C874F}" srcOrd="2" destOrd="0" parTransId="{C152A4FA-F014-4C49-92AC-44979C2F4C82}" sibTransId="{69A94688-0F6A-4CB0-82BA-C836081BA08B}"/>
    <dgm:cxn modelId="{A9079F2A-394F-4E9A-B2EF-1C6C3BC8A5CE}" srcId="{F0858E60-E2A0-4B1C-B58F-C3F8E841EF72}" destId="{E6362795-E9A6-4152-A565-E917DAAE4843}" srcOrd="3" destOrd="0" parTransId="{AAE893C4-4D25-469F-B5DB-87E797691015}" sibTransId="{D4422E2E-C8AF-4886-A5EB-AE6C037267A1}"/>
    <dgm:cxn modelId="{ECB2B7F8-FDCE-4C6A-B9AC-F8396C04C28A}" srcId="{DE30DE5D-2BD6-47E2-AC02-697026B3B2D9}" destId="{D87C21CD-A62A-4EB3-AC30-44ECC430275B}" srcOrd="0" destOrd="0" parTransId="{0690B67E-E202-43EA-8401-4FAAE080043D}" sibTransId="{B7E45427-5CE6-41F5-973A-68273095BFA9}"/>
    <dgm:cxn modelId="{C3F883E6-FA49-4CD1-B807-DBC571B69AEF}" type="presParOf" srcId="{A17397DF-57F1-4CB4-A98C-94C4E28DC460}" destId="{0635CCC0-B81E-4104-A223-C9E1FBC0E975}" srcOrd="0" destOrd="0" presId="urn:microsoft.com/office/officeart/2005/8/layout/radial5"/>
    <dgm:cxn modelId="{DC8A2232-101C-4E3A-B4A7-2253B0941471}" type="presParOf" srcId="{A17397DF-57F1-4CB4-A98C-94C4E28DC460}" destId="{29755B75-5E20-46B4-9279-EC93FAB712E9}" srcOrd="1" destOrd="0" presId="urn:microsoft.com/office/officeart/2005/8/layout/radial5"/>
    <dgm:cxn modelId="{18ED1C81-68E2-4227-83E6-E9F726CB4A2C}" type="presParOf" srcId="{29755B75-5E20-46B4-9279-EC93FAB712E9}" destId="{D9E7F25C-9A60-4611-A319-01A4ED442EDD}" srcOrd="0" destOrd="0" presId="urn:microsoft.com/office/officeart/2005/8/layout/radial5"/>
    <dgm:cxn modelId="{8AE9DFAB-ED6B-4E46-AB67-4A391010E9DC}" type="presParOf" srcId="{A17397DF-57F1-4CB4-A98C-94C4E28DC460}" destId="{B57C9DF4-6FA1-4E77-A3EA-9640312A13AD}" srcOrd="2" destOrd="0" presId="urn:microsoft.com/office/officeart/2005/8/layout/radial5"/>
    <dgm:cxn modelId="{393FAB5F-DEC6-4C1D-905C-0D3C06AEFDC6}" type="presParOf" srcId="{A17397DF-57F1-4CB4-A98C-94C4E28DC460}" destId="{A5E85F90-1ADF-40BD-BD2D-8A83AC829A5C}" srcOrd="3" destOrd="0" presId="urn:microsoft.com/office/officeart/2005/8/layout/radial5"/>
    <dgm:cxn modelId="{038401AD-7A44-423C-AC01-F98CB13448CC}" type="presParOf" srcId="{A5E85F90-1ADF-40BD-BD2D-8A83AC829A5C}" destId="{8CF82E83-20E8-47D7-B43B-A9B3394A518C}" srcOrd="0" destOrd="0" presId="urn:microsoft.com/office/officeart/2005/8/layout/radial5"/>
    <dgm:cxn modelId="{AD5ADA2D-F744-456A-A0CE-E1F54E301099}" type="presParOf" srcId="{A17397DF-57F1-4CB4-A98C-94C4E28DC460}" destId="{A385C368-5A9A-4355-A3BF-BAD91D03DB07}" srcOrd="4" destOrd="0" presId="urn:microsoft.com/office/officeart/2005/8/layout/radial5"/>
    <dgm:cxn modelId="{EA44545A-94AE-4C9B-9C02-87C91C71304C}" type="presParOf" srcId="{A17397DF-57F1-4CB4-A98C-94C4E28DC460}" destId="{AA8A16D7-59DB-4211-AA9D-E13E4EBAECE8}" srcOrd="5" destOrd="0" presId="urn:microsoft.com/office/officeart/2005/8/layout/radial5"/>
    <dgm:cxn modelId="{02FF1A28-3A6C-4BCC-85DB-0B41559A9382}" type="presParOf" srcId="{AA8A16D7-59DB-4211-AA9D-E13E4EBAECE8}" destId="{6EE25DE3-68B7-4440-9AEE-891C03A10DBF}" srcOrd="0" destOrd="0" presId="urn:microsoft.com/office/officeart/2005/8/layout/radial5"/>
    <dgm:cxn modelId="{A25FFBBE-8670-47A8-B945-A4EAFEB40637}" type="presParOf" srcId="{A17397DF-57F1-4CB4-A98C-94C4E28DC460}" destId="{8221EC15-1578-441F-9CA7-82A48184DDDD}" srcOrd="6" destOrd="0" presId="urn:microsoft.com/office/officeart/2005/8/layout/radial5"/>
    <dgm:cxn modelId="{FA467680-8A47-4E14-A0FA-CEC9DA6AD8D0}" type="presParOf" srcId="{A17397DF-57F1-4CB4-A98C-94C4E28DC460}" destId="{DC75C8A3-D089-4D0B-9D1A-DD9163844D52}" srcOrd="7" destOrd="0" presId="urn:microsoft.com/office/officeart/2005/8/layout/radial5"/>
    <dgm:cxn modelId="{3FB64FD9-FA35-4F5E-901E-5CFE34F402FB}" type="presParOf" srcId="{DC75C8A3-D089-4D0B-9D1A-DD9163844D52}" destId="{6A5CA6C4-B14F-4781-ABC7-D0881FDA5DAA}" srcOrd="0" destOrd="0" presId="urn:microsoft.com/office/officeart/2005/8/layout/radial5"/>
    <dgm:cxn modelId="{BC0A93C4-D603-477B-A516-72FEFD0AB978}" type="presParOf" srcId="{A17397DF-57F1-4CB4-A98C-94C4E28DC460}" destId="{FEEA5BFF-D33D-4BF0-8AC8-996560FDF6FB}" srcOrd="8" destOrd="0" presId="urn:microsoft.com/office/officeart/2005/8/layout/radial5"/>
    <dgm:cxn modelId="{8AB0A84D-1748-4FF2-986F-5D9DB670C0BC}" type="presParOf" srcId="{A17397DF-57F1-4CB4-A98C-94C4E28DC460}" destId="{4DFF06A3-6E9F-4892-8063-BB1574101991}" srcOrd="9" destOrd="0" presId="urn:microsoft.com/office/officeart/2005/8/layout/radial5"/>
    <dgm:cxn modelId="{F40D6124-98AC-4CA2-8EC4-BAABAE156E57}" type="presParOf" srcId="{4DFF06A3-6E9F-4892-8063-BB1574101991}" destId="{821392AE-ED93-4132-AD57-99C6AB458388}" srcOrd="0" destOrd="0" presId="urn:microsoft.com/office/officeart/2005/8/layout/radial5"/>
    <dgm:cxn modelId="{E3A24DC0-BFEA-4F76-9F1F-8DEC9D4C7C3D}" type="presParOf" srcId="{A17397DF-57F1-4CB4-A98C-94C4E28DC460}" destId="{4AB22401-EC4A-4B56-880E-5170876E80FD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4233716-5C4B-4D8C-82C0-7CBBB4B7B8D6}" type="doc">
      <dgm:prSet loTypeId="urn:microsoft.com/office/officeart/2005/8/layout/cycle3" loCatId="cycle" qsTypeId="urn:microsoft.com/office/officeart/2005/8/quickstyle/3d1" qsCatId="3D" csTypeId="urn:microsoft.com/office/officeart/2005/8/colors/colorful5" csCatId="colorful" phldr="1"/>
      <dgm:spPr/>
    </dgm:pt>
    <dgm:pt modelId="{2B7B90B9-5C00-42FA-82E6-C89B63B4FD12}">
      <dgm:prSet phldrT="[Текст]"/>
      <dgm:spPr/>
      <dgm:t>
        <a:bodyPr/>
        <a:lstStyle/>
        <a:p>
          <a:r>
            <a:rPr lang="ru-RU" b="1" i="1" dirty="0" smtClean="0">
              <a:latin typeface="Times New Roman" pitchFamily="18" charset="0"/>
              <a:cs typeface="Times New Roman" pitchFamily="18" charset="0"/>
            </a:rPr>
            <a:t>Карта </a:t>
          </a:r>
        </a:p>
        <a:p>
          <a:r>
            <a:rPr lang="ru-RU" b="1" i="1" dirty="0" smtClean="0">
              <a:latin typeface="Times New Roman" pitchFamily="18" charset="0"/>
              <a:cs typeface="Times New Roman" pitchFamily="18" charset="0"/>
            </a:rPr>
            <a:t>готовности образовательной организации к внедрению инклюзивного образования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651C30DF-D691-4404-AF3F-EA2B592951D1}" type="parTrans" cxnId="{312B3812-4D92-4472-B18C-1E61E06DE5AC}">
      <dgm:prSet/>
      <dgm:spPr/>
      <dgm:t>
        <a:bodyPr/>
        <a:lstStyle/>
        <a:p>
          <a:endParaRPr lang="ru-RU"/>
        </a:p>
      </dgm:t>
    </dgm:pt>
    <dgm:pt modelId="{E12FAD52-FB15-494C-849B-438119D2F30D}" type="sibTrans" cxnId="{312B3812-4D92-4472-B18C-1E61E06DE5AC}">
      <dgm:prSet/>
      <dgm:spPr/>
      <dgm:t>
        <a:bodyPr/>
        <a:lstStyle/>
        <a:p>
          <a:endParaRPr lang="ru-RU"/>
        </a:p>
      </dgm:t>
    </dgm:pt>
    <dgm:pt modelId="{37534F71-2445-4B95-BA89-6D7E3EC17BB3}">
      <dgm:prSet phldrT="[Текст]"/>
      <dgm:spPr/>
      <dgm:t>
        <a:bodyPr/>
        <a:lstStyle/>
        <a:p>
          <a:r>
            <a:rPr lang="ru-RU" b="1" i="1" dirty="0">
              <a:latin typeface="Times New Roman" pitchFamily="18" charset="0"/>
              <a:cs typeface="Times New Roman" pitchFamily="18" charset="0"/>
            </a:rPr>
            <a:t>Мониторинг </a:t>
          </a:r>
        </a:p>
        <a:p>
          <a:r>
            <a:rPr lang="ru-RU" b="1" i="1" dirty="0">
              <a:latin typeface="Times New Roman" pitchFamily="18" charset="0"/>
              <a:cs typeface="Times New Roman" pitchFamily="18" charset="0"/>
            </a:rPr>
            <a:t>  готовности </a:t>
          </a:r>
          <a:r>
            <a:rPr lang="ru-RU" b="1" i="1" dirty="0" smtClean="0">
              <a:latin typeface="Times New Roman" pitchFamily="18" charset="0"/>
              <a:cs typeface="Times New Roman" pitchFamily="18" charset="0"/>
            </a:rPr>
            <a:t>педагогов к инклюзивной практике</a:t>
          </a:r>
        </a:p>
      </dgm:t>
    </dgm:pt>
    <dgm:pt modelId="{9FE77989-6027-4550-AADE-68E1AC71D1D6}" type="parTrans" cxnId="{D8CE3F09-0991-49F2-A7B2-46194D16C086}">
      <dgm:prSet/>
      <dgm:spPr/>
      <dgm:t>
        <a:bodyPr/>
        <a:lstStyle/>
        <a:p>
          <a:endParaRPr lang="ru-RU"/>
        </a:p>
      </dgm:t>
    </dgm:pt>
    <dgm:pt modelId="{CBD9836B-EB82-4425-8969-AA24B41EB635}" type="sibTrans" cxnId="{D8CE3F09-0991-49F2-A7B2-46194D16C086}">
      <dgm:prSet/>
      <dgm:spPr/>
      <dgm:t>
        <a:bodyPr/>
        <a:lstStyle/>
        <a:p>
          <a:endParaRPr lang="ru-RU"/>
        </a:p>
      </dgm:t>
    </dgm:pt>
    <dgm:pt modelId="{65B2EC78-88E6-4D7C-85DA-1E645CD96D89}">
      <dgm:prSet phldrT="[Текст]"/>
      <dgm:spPr/>
      <dgm:t>
        <a:bodyPr/>
        <a:lstStyle/>
        <a:p>
          <a:r>
            <a:rPr lang="ru-RU" b="1" i="1" dirty="0" smtClean="0">
              <a:latin typeface="Times New Roman" pitchFamily="18" charset="0"/>
              <a:cs typeface="Times New Roman" pitchFamily="18" charset="0"/>
            </a:rPr>
            <a:t>Организация курсов повышения квалификации</a:t>
          </a:r>
        </a:p>
      </dgm:t>
    </dgm:pt>
    <dgm:pt modelId="{5D07CEA8-31C0-4282-A619-8B4A5920DADB}" type="parTrans" cxnId="{79665BE8-B7EB-46DE-A3AB-6D05D54E480E}">
      <dgm:prSet/>
      <dgm:spPr/>
      <dgm:t>
        <a:bodyPr/>
        <a:lstStyle/>
        <a:p>
          <a:endParaRPr lang="ru-RU"/>
        </a:p>
      </dgm:t>
    </dgm:pt>
    <dgm:pt modelId="{B09BF156-1CD6-421F-B1BD-928E233CEC6C}" type="sibTrans" cxnId="{79665BE8-B7EB-46DE-A3AB-6D05D54E480E}">
      <dgm:prSet/>
      <dgm:spPr/>
      <dgm:t>
        <a:bodyPr/>
        <a:lstStyle/>
        <a:p>
          <a:endParaRPr lang="ru-RU"/>
        </a:p>
      </dgm:t>
    </dgm:pt>
    <dgm:pt modelId="{CFB0E369-0C2F-4710-B06E-6EEA269EF7E3}">
      <dgm:prSet/>
      <dgm:spPr/>
      <dgm:t>
        <a:bodyPr/>
        <a:lstStyle/>
        <a:p>
          <a:r>
            <a:rPr lang="ru-RU" b="1" i="1" dirty="0" smtClean="0">
              <a:latin typeface="Times New Roman" pitchFamily="18" charset="0"/>
              <a:cs typeface="Times New Roman" pitchFamily="18" charset="0"/>
            </a:rPr>
            <a:t>Развивающая </a:t>
          </a:r>
        </a:p>
        <a:p>
          <a:r>
            <a:rPr lang="ru-RU" b="1" i="1" dirty="0" smtClean="0">
              <a:latin typeface="Times New Roman" pitchFamily="18" charset="0"/>
              <a:cs typeface="Times New Roman" pitchFamily="18" charset="0"/>
            </a:rPr>
            <a:t>предметно- пространственная</a:t>
          </a:r>
        </a:p>
        <a:p>
          <a:r>
            <a:rPr lang="ru-RU" b="1" i="1" dirty="0" smtClean="0">
              <a:latin typeface="Times New Roman" pitchFamily="18" charset="0"/>
              <a:cs typeface="Times New Roman" pitchFamily="18" charset="0"/>
            </a:rPr>
            <a:t> среда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78FAB3C3-C3D3-422D-B587-501CFEB927E0}" type="parTrans" cxnId="{7BAB0D4A-52C8-4F33-B8B3-DCF6A100A6FF}">
      <dgm:prSet/>
      <dgm:spPr/>
      <dgm:t>
        <a:bodyPr/>
        <a:lstStyle/>
        <a:p>
          <a:endParaRPr lang="ru-RU"/>
        </a:p>
      </dgm:t>
    </dgm:pt>
    <dgm:pt modelId="{B4633741-E0F9-4F3B-9013-8B09345BB43C}" type="sibTrans" cxnId="{7BAB0D4A-52C8-4F33-B8B3-DCF6A100A6FF}">
      <dgm:prSet/>
      <dgm:spPr/>
      <dgm:t>
        <a:bodyPr/>
        <a:lstStyle/>
        <a:p>
          <a:endParaRPr lang="ru-RU"/>
        </a:p>
      </dgm:t>
    </dgm:pt>
    <dgm:pt modelId="{C9669072-CCD7-44F3-8773-CE16CF0B83AA}" type="pres">
      <dgm:prSet presAssocID="{94233716-5C4B-4D8C-82C0-7CBBB4B7B8D6}" presName="Name0" presStyleCnt="0">
        <dgm:presLayoutVars>
          <dgm:dir/>
          <dgm:resizeHandles val="exact"/>
        </dgm:presLayoutVars>
      </dgm:prSet>
      <dgm:spPr/>
    </dgm:pt>
    <dgm:pt modelId="{BEF8BA71-8428-4C6A-BCD7-75D3A3E2B2B8}" type="pres">
      <dgm:prSet presAssocID="{94233716-5C4B-4D8C-82C0-7CBBB4B7B8D6}" presName="cycle" presStyleCnt="0"/>
      <dgm:spPr/>
    </dgm:pt>
    <dgm:pt modelId="{861F2640-4B4A-4BDF-8D35-98B404AFC7A8}" type="pres">
      <dgm:prSet presAssocID="{2B7B90B9-5C00-42FA-82E6-C89B63B4FD12}" presName="nodeFirstNode" presStyleLbl="node1" presStyleIdx="0" presStyleCnt="4" custScaleX="110437" custScaleY="123690" custRadScaleRad="103450" custRadScaleInc="35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D27503-8F6B-4FC2-8E87-0D737B5539A7}" type="pres">
      <dgm:prSet presAssocID="{E12FAD52-FB15-494C-849B-438119D2F30D}" presName="sibTransFirstNode" presStyleLbl="bgShp" presStyleIdx="0" presStyleCnt="1"/>
      <dgm:spPr/>
      <dgm:t>
        <a:bodyPr/>
        <a:lstStyle/>
        <a:p>
          <a:endParaRPr lang="ru-RU"/>
        </a:p>
      </dgm:t>
    </dgm:pt>
    <dgm:pt modelId="{C345F7B1-1F4A-4C6D-8027-93523148024D}" type="pres">
      <dgm:prSet presAssocID="{37534F71-2445-4B95-BA89-6D7E3EC17BB3}" presName="nodeFollowingNodes" presStyleLbl="node1" presStyleIdx="1" presStyleCnt="4" custScaleY="129967" custRadScaleRad="159013" custRadScaleInc="58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C44BB0-6959-4F4D-A9BD-EF7360012964}" type="pres">
      <dgm:prSet presAssocID="{65B2EC78-88E6-4D7C-85DA-1E645CD96D89}" presName="nodeFollowingNodes" presStyleLbl="node1" presStyleIdx="2" presStyleCnt="4" custScaleY="143821" custRadScaleRad="102007" custRadScaleInc="1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EAFC46-C5BF-476D-B9ED-367713F229D0}" type="pres">
      <dgm:prSet presAssocID="{CFB0E369-0C2F-4710-B06E-6EEA269EF7E3}" presName="nodeFollowingNodes" presStyleLbl="node1" presStyleIdx="3" presStyleCnt="4" custScaleY="136659" custRadScaleRad="149649" custRadScaleInc="3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8CE3F09-0991-49F2-A7B2-46194D16C086}" srcId="{94233716-5C4B-4D8C-82C0-7CBBB4B7B8D6}" destId="{37534F71-2445-4B95-BA89-6D7E3EC17BB3}" srcOrd="1" destOrd="0" parTransId="{9FE77989-6027-4550-AADE-68E1AC71D1D6}" sibTransId="{CBD9836B-EB82-4425-8969-AA24B41EB635}"/>
    <dgm:cxn modelId="{2ADC9CF1-EFF9-4CC5-A728-86C34CCD056D}" type="presOf" srcId="{37534F71-2445-4B95-BA89-6D7E3EC17BB3}" destId="{C345F7B1-1F4A-4C6D-8027-93523148024D}" srcOrd="0" destOrd="0" presId="urn:microsoft.com/office/officeart/2005/8/layout/cycle3"/>
    <dgm:cxn modelId="{677DA124-6719-4DC6-956C-B3E1E01A074A}" type="presOf" srcId="{2B7B90B9-5C00-42FA-82E6-C89B63B4FD12}" destId="{861F2640-4B4A-4BDF-8D35-98B404AFC7A8}" srcOrd="0" destOrd="0" presId="urn:microsoft.com/office/officeart/2005/8/layout/cycle3"/>
    <dgm:cxn modelId="{F12F8220-B440-4967-807B-808D29DCE567}" type="presOf" srcId="{CFB0E369-0C2F-4710-B06E-6EEA269EF7E3}" destId="{25EAFC46-C5BF-476D-B9ED-367713F229D0}" srcOrd="0" destOrd="0" presId="urn:microsoft.com/office/officeart/2005/8/layout/cycle3"/>
    <dgm:cxn modelId="{2C77DB44-76FE-4CD0-AEE6-EF0BE7F288D2}" type="presOf" srcId="{E12FAD52-FB15-494C-849B-438119D2F30D}" destId="{B8D27503-8F6B-4FC2-8E87-0D737B5539A7}" srcOrd="0" destOrd="0" presId="urn:microsoft.com/office/officeart/2005/8/layout/cycle3"/>
    <dgm:cxn modelId="{7BAB0D4A-52C8-4F33-B8B3-DCF6A100A6FF}" srcId="{94233716-5C4B-4D8C-82C0-7CBBB4B7B8D6}" destId="{CFB0E369-0C2F-4710-B06E-6EEA269EF7E3}" srcOrd="3" destOrd="0" parTransId="{78FAB3C3-C3D3-422D-B587-501CFEB927E0}" sibTransId="{B4633741-E0F9-4F3B-9013-8B09345BB43C}"/>
    <dgm:cxn modelId="{39CC5182-D805-4E5C-8C94-1CF6B4DD7297}" type="presOf" srcId="{94233716-5C4B-4D8C-82C0-7CBBB4B7B8D6}" destId="{C9669072-CCD7-44F3-8773-CE16CF0B83AA}" srcOrd="0" destOrd="0" presId="urn:microsoft.com/office/officeart/2005/8/layout/cycle3"/>
    <dgm:cxn modelId="{79665BE8-B7EB-46DE-A3AB-6D05D54E480E}" srcId="{94233716-5C4B-4D8C-82C0-7CBBB4B7B8D6}" destId="{65B2EC78-88E6-4D7C-85DA-1E645CD96D89}" srcOrd="2" destOrd="0" parTransId="{5D07CEA8-31C0-4282-A619-8B4A5920DADB}" sibTransId="{B09BF156-1CD6-421F-B1BD-928E233CEC6C}"/>
    <dgm:cxn modelId="{312B3812-4D92-4472-B18C-1E61E06DE5AC}" srcId="{94233716-5C4B-4D8C-82C0-7CBBB4B7B8D6}" destId="{2B7B90B9-5C00-42FA-82E6-C89B63B4FD12}" srcOrd="0" destOrd="0" parTransId="{651C30DF-D691-4404-AF3F-EA2B592951D1}" sibTransId="{E12FAD52-FB15-494C-849B-438119D2F30D}"/>
    <dgm:cxn modelId="{E9BE6BAA-69C4-47AC-AACB-B77790727A25}" type="presOf" srcId="{65B2EC78-88E6-4D7C-85DA-1E645CD96D89}" destId="{5EC44BB0-6959-4F4D-A9BD-EF7360012964}" srcOrd="0" destOrd="0" presId="urn:microsoft.com/office/officeart/2005/8/layout/cycle3"/>
    <dgm:cxn modelId="{69846AD0-7B82-4E5A-B667-785D375756D2}" type="presParOf" srcId="{C9669072-CCD7-44F3-8773-CE16CF0B83AA}" destId="{BEF8BA71-8428-4C6A-BCD7-75D3A3E2B2B8}" srcOrd="0" destOrd="0" presId="urn:microsoft.com/office/officeart/2005/8/layout/cycle3"/>
    <dgm:cxn modelId="{7E908906-5F93-4277-9878-03CE6590B377}" type="presParOf" srcId="{BEF8BA71-8428-4C6A-BCD7-75D3A3E2B2B8}" destId="{861F2640-4B4A-4BDF-8D35-98B404AFC7A8}" srcOrd="0" destOrd="0" presId="urn:microsoft.com/office/officeart/2005/8/layout/cycle3"/>
    <dgm:cxn modelId="{419EDAF7-9918-4312-B43D-92232ABD43C4}" type="presParOf" srcId="{BEF8BA71-8428-4C6A-BCD7-75D3A3E2B2B8}" destId="{B8D27503-8F6B-4FC2-8E87-0D737B5539A7}" srcOrd="1" destOrd="0" presId="urn:microsoft.com/office/officeart/2005/8/layout/cycle3"/>
    <dgm:cxn modelId="{67ED33DF-4D4C-424D-86DA-F736B67973DF}" type="presParOf" srcId="{BEF8BA71-8428-4C6A-BCD7-75D3A3E2B2B8}" destId="{C345F7B1-1F4A-4C6D-8027-93523148024D}" srcOrd="2" destOrd="0" presId="urn:microsoft.com/office/officeart/2005/8/layout/cycle3"/>
    <dgm:cxn modelId="{23431A52-B445-4B17-BAA5-75CCC8DE400C}" type="presParOf" srcId="{BEF8BA71-8428-4C6A-BCD7-75D3A3E2B2B8}" destId="{5EC44BB0-6959-4F4D-A9BD-EF7360012964}" srcOrd="3" destOrd="0" presId="urn:microsoft.com/office/officeart/2005/8/layout/cycle3"/>
    <dgm:cxn modelId="{1E3EEDCA-35A3-4F0A-AF75-3265FDE210B7}" type="presParOf" srcId="{BEF8BA71-8428-4C6A-BCD7-75D3A3E2B2B8}" destId="{25EAFC46-C5BF-476D-B9ED-367713F229D0}" srcOrd="4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545563-A077-42A4-B402-9BC68A09D7B3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09616B-C3CF-4B49-BB48-CA525621B6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4957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Изюминка\oformlenie-44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7554" y="0"/>
            <a:ext cx="5786446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00034" y="208140"/>
            <a:ext cx="764386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dirty="0">
              <a:solidFill>
                <a:prstClr val="black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284009" y="2290272"/>
            <a:ext cx="7859891" cy="2009775"/>
          </a:xfrm>
          <a:prstGeom prst="rect">
            <a:avLst/>
          </a:prstGeom>
        </p:spPr>
        <p:txBody>
          <a:bodyPr vert="horz" lIns="182880" tIns="91440">
            <a:normAutofit lnSpcReduction="10000"/>
          </a:bodyPr>
          <a:lstStyle/>
          <a:p>
            <a:pPr marL="265113" indent="-265113" algn="ctr">
              <a:lnSpc>
                <a:spcPct val="90000"/>
              </a:lnSpc>
              <a:spcBef>
                <a:spcPts val="25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</a:pP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Программа 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развития инклюзивного образования 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детей с ОВЗ в рамках реализации ФГОС 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ДО в Ярославской 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области</a:t>
            </a:r>
            <a:endParaRPr lang="ru-RU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500034" y="4786322"/>
            <a:ext cx="7747224" cy="1135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2400" dirty="0">
              <a:solidFill>
                <a:srgbClr val="1F497D"/>
              </a:solidFill>
              <a:latin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51418" y="4462139"/>
            <a:ext cx="619342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Руководитель РИП: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кандидат педагогических наук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заведующий  МДОУ «Детский сад № 109» города Ярославля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Усанина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Наталия  Сергеевна 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5466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35930" y="-381990"/>
            <a:ext cx="9382751" cy="7239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41838" y="3409950"/>
            <a:ext cx="58737" cy="36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TextBox 25"/>
          <p:cNvSpPr txBox="1"/>
          <p:nvPr/>
        </p:nvSpPr>
        <p:spPr>
          <a:xfrm>
            <a:off x="3319414" y="1412775"/>
            <a:ext cx="271895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Программа развития инклюзивного образования дошкольной организации</a:t>
            </a:r>
            <a:endParaRPr lang="ru-RU" sz="2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 rot="2835157">
            <a:off x="514571" y="2102850"/>
            <a:ext cx="266955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Карта готовности учреждения к ИО</a:t>
            </a:r>
            <a:endParaRPr lang="ru-RU" sz="2000" b="1" i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РППС</a:t>
            </a:r>
          </a:p>
        </p:txBody>
      </p:sp>
      <p:sp>
        <p:nvSpPr>
          <p:cNvPr id="25" name="TextBox 24"/>
          <p:cNvSpPr txBox="1"/>
          <p:nvPr/>
        </p:nvSpPr>
        <p:spPr>
          <a:xfrm rot="18695265">
            <a:off x="6109227" y="1814445"/>
            <a:ext cx="271452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5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Мониторинг готовности педагогов к инклюзивной практике</a:t>
            </a:r>
          </a:p>
          <a:p>
            <a:pPr algn="ctr"/>
            <a:r>
              <a:rPr lang="ru-RU" sz="15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Организация КПК</a:t>
            </a:r>
          </a:p>
          <a:p>
            <a:pPr algn="ctr"/>
            <a:r>
              <a:rPr lang="ru-RU" sz="15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Внутрифирменная программа ПК</a:t>
            </a:r>
            <a:endParaRPr lang="ru-RU" sz="15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548479" y="3356992"/>
            <a:ext cx="226082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Мониторинг</a:t>
            </a:r>
          </a:p>
          <a:p>
            <a:pPr algn="ctr"/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Семинары </a:t>
            </a:r>
          </a:p>
          <a:p>
            <a:pPr algn="ctr"/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Методические рекомендации</a:t>
            </a:r>
          </a:p>
          <a:p>
            <a:pPr algn="ctr"/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Индивидуальные консультации</a:t>
            </a:r>
          </a:p>
          <a:p>
            <a:pPr algn="ctr"/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Сопровождение</a:t>
            </a:r>
          </a:p>
          <a:p>
            <a:pPr algn="ctr"/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Составление нормативно-правовой документации ДОО</a:t>
            </a:r>
          </a:p>
          <a:p>
            <a:pPr algn="ctr"/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Контроль качества внедрения ИО</a:t>
            </a:r>
            <a:endParaRPr lang="ru-RU" sz="14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46" name="Picture 2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54538" y="3416300"/>
            <a:ext cx="33337" cy="2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2161818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30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4" grpId="0"/>
      <p:bldP spid="25" grpId="0"/>
      <p:bldP spid="3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23528" y="620688"/>
            <a:ext cx="8352928" cy="5112568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marL="265113" indent="-265113" algn="ctr">
              <a:lnSpc>
                <a:spcPct val="90000"/>
              </a:lnSpc>
              <a:spcBef>
                <a:spcPts val="25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</a:pPr>
            <a:r>
              <a:rPr lang="ru-RU" sz="36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Результат:</a:t>
            </a:r>
          </a:p>
          <a:p>
            <a:pPr marL="265113" indent="-265113" algn="ctr">
              <a:lnSpc>
                <a:spcPct val="90000"/>
              </a:lnSpc>
              <a:spcBef>
                <a:spcPts val="25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</a:pPr>
            <a:endParaRPr lang="ru-RU" sz="3600" b="1" i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571500" indent="-571500" algn="just">
              <a:lnSpc>
                <a:spcPct val="90000"/>
              </a:lnSpc>
              <a:spcBef>
                <a:spcPts val="250"/>
              </a:spcBef>
              <a:buSzPct val="80000"/>
              <a:buFont typeface="Wingdings" pitchFamily="2" charset="2"/>
              <a:buChar char="Ø"/>
            </a:pPr>
            <a:r>
              <a:rPr lang="ru-RU" sz="2700" b="1" i="1" dirty="0" smtClean="0">
                <a:latin typeface="Times New Roman" pitchFamily="18" charset="0"/>
                <a:cs typeface="Times New Roman" pitchFamily="18" charset="0"/>
              </a:rPr>
              <a:t> Подготовлены и проучены руководящие команды;</a:t>
            </a:r>
          </a:p>
          <a:p>
            <a:pPr marL="571500" indent="-571500" algn="just">
              <a:lnSpc>
                <a:spcPct val="90000"/>
              </a:lnSpc>
              <a:spcBef>
                <a:spcPts val="250"/>
              </a:spcBef>
              <a:buSzPct val="80000"/>
              <a:buFont typeface="Wingdings" pitchFamily="2" charset="2"/>
              <a:buChar char="Ø"/>
            </a:pPr>
            <a:r>
              <a:rPr lang="ru-RU" sz="2700" b="1" i="1" dirty="0" smtClean="0">
                <a:latin typeface="Times New Roman" pitchFamily="18" charset="0"/>
                <a:cs typeface="Times New Roman" pitchFamily="18" charset="0"/>
              </a:rPr>
              <a:t>Целевые КПК для воспитателей «Современные логопедические и дефектологические технологии в работе с детьми дошкольного возраста» (бюджет, </a:t>
            </a:r>
            <a:r>
              <a:rPr lang="ru-RU" sz="2700" b="1" i="1" dirty="0" err="1" smtClean="0">
                <a:latin typeface="Times New Roman" pitchFamily="18" charset="0"/>
                <a:cs typeface="Times New Roman" pitchFamily="18" charset="0"/>
              </a:rPr>
              <a:t>внебюджет</a:t>
            </a:r>
            <a:r>
              <a:rPr lang="ru-RU" sz="2700" b="1" i="1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571500" indent="-571500" algn="just">
              <a:lnSpc>
                <a:spcPct val="90000"/>
              </a:lnSpc>
              <a:spcBef>
                <a:spcPts val="250"/>
              </a:spcBef>
              <a:buSzPct val="80000"/>
              <a:buFont typeface="Wingdings" pitchFamily="2" charset="2"/>
              <a:buChar char="Ø"/>
            </a:pPr>
            <a:r>
              <a:rPr lang="ru-RU" sz="2700" b="1" i="1" dirty="0" smtClean="0">
                <a:latin typeface="Times New Roman" pitchFamily="18" charset="0"/>
                <a:cs typeface="Times New Roman" pitchFamily="18" charset="0"/>
              </a:rPr>
              <a:t>Банк примерных программ развития инклюзивного образования с учетом специфики муниципального района (село, город).</a:t>
            </a:r>
            <a:endParaRPr lang="ru-RU" sz="27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7999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2708920"/>
            <a:ext cx="525658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400" b="1" i="1" dirty="0" smtClean="0">
                <a:solidFill>
                  <a:srgbClr val="311C48"/>
                </a:solidFill>
              </a:rPr>
              <a:t/>
            </a:r>
            <a:br>
              <a:rPr lang="ru-RU" sz="5400" b="1" i="1" dirty="0" smtClean="0">
                <a:solidFill>
                  <a:srgbClr val="311C48"/>
                </a:solidFill>
              </a:rPr>
            </a:br>
            <a:r>
              <a:rPr lang="ru-RU" sz="5400" b="1" i="1" dirty="0" smtClean="0">
                <a:solidFill>
                  <a:srgbClr val="311C48"/>
                </a:solidFill>
              </a:rPr>
              <a:t>Спасибо </a:t>
            </a:r>
            <a:br>
              <a:rPr lang="ru-RU" sz="5400" b="1" i="1" dirty="0" smtClean="0">
                <a:solidFill>
                  <a:srgbClr val="311C48"/>
                </a:solidFill>
              </a:rPr>
            </a:br>
            <a:r>
              <a:rPr lang="ru-RU" sz="5400" b="1" i="1" dirty="0" smtClean="0">
                <a:solidFill>
                  <a:srgbClr val="311C48"/>
                </a:solidFill>
              </a:rPr>
              <a:t>за внимание</a:t>
            </a:r>
            <a:endParaRPr lang="ru-RU" sz="5400" b="1" i="1" dirty="0">
              <a:solidFill>
                <a:srgbClr val="311C48"/>
              </a:solidFill>
            </a:endParaRPr>
          </a:p>
        </p:txBody>
      </p:sp>
      <p:pic>
        <p:nvPicPr>
          <p:cNvPr id="4" name="Picture 2" descr="G:\Изюминка\oformlenie-44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411760" y="0"/>
            <a:ext cx="6580115" cy="67413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39131361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714356"/>
            <a:ext cx="2427338" cy="12144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1" name="TextBox 20"/>
          <p:cNvSpPr txBox="1"/>
          <p:nvPr/>
        </p:nvSpPr>
        <p:spPr>
          <a:xfrm>
            <a:off x="500034" y="1214422"/>
            <a:ext cx="22145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 smtClean="0"/>
              <a:t>Нарушение слуха</a:t>
            </a:r>
            <a:endParaRPr lang="ru-RU" sz="1600" b="1" i="1" dirty="0"/>
          </a:p>
        </p:txBody>
      </p:sp>
      <p:pic>
        <p:nvPicPr>
          <p:cNvPr id="22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15074" y="214290"/>
            <a:ext cx="2712907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extBox 22"/>
          <p:cNvSpPr txBox="1"/>
          <p:nvPr/>
        </p:nvSpPr>
        <p:spPr>
          <a:xfrm>
            <a:off x="6572264" y="785794"/>
            <a:ext cx="2143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 smtClean="0"/>
              <a:t>Нарушения зрения</a:t>
            </a:r>
            <a:endParaRPr lang="ru-RU" sz="1600" b="1" i="1" dirty="0"/>
          </a:p>
        </p:txBody>
      </p:sp>
      <p:pic>
        <p:nvPicPr>
          <p:cNvPr id="32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071810"/>
            <a:ext cx="2928408" cy="14651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3" name="TextBox 32"/>
          <p:cNvSpPr txBox="1"/>
          <p:nvPr/>
        </p:nvSpPr>
        <p:spPr>
          <a:xfrm>
            <a:off x="500034" y="3286124"/>
            <a:ext cx="192882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 smtClean="0"/>
              <a:t>Нарушения опорно-двигательного аппарата</a:t>
            </a:r>
            <a:endParaRPr lang="ru-RU" sz="1600" b="1" i="1" dirty="0"/>
          </a:p>
        </p:txBody>
      </p:sp>
      <p:pic>
        <p:nvPicPr>
          <p:cNvPr id="34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71934" y="3429000"/>
            <a:ext cx="2427338" cy="12144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5" name="TextBox 34"/>
          <p:cNvSpPr txBox="1"/>
          <p:nvPr/>
        </p:nvSpPr>
        <p:spPr>
          <a:xfrm>
            <a:off x="4429124" y="3929066"/>
            <a:ext cx="17859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 smtClean="0"/>
              <a:t>Нарушения речи</a:t>
            </a:r>
            <a:endParaRPr lang="ru-RU" sz="1600" b="1" i="1" dirty="0"/>
          </a:p>
        </p:txBody>
      </p:sp>
      <p:pic>
        <p:nvPicPr>
          <p:cNvPr id="36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31093" y="1928802"/>
            <a:ext cx="2712907" cy="17145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7" name="TextBox 36"/>
          <p:cNvSpPr txBox="1"/>
          <p:nvPr/>
        </p:nvSpPr>
        <p:spPr>
          <a:xfrm>
            <a:off x="6858016" y="2428868"/>
            <a:ext cx="17859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 smtClean="0"/>
              <a:t>Задержка психического развития</a:t>
            </a:r>
            <a:endParaRPr lang="ru-RU" sz="1600" b="1" i="1" dirty="0"/>
          </a:p>
        </p:txBody>
      </p:sp>
      <p:pic>
        <p:nvPicPr>
          <p:cNvPr id="38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736" y="0"/>
            <a:ext cx="2427338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" name="TextBox 38"/>
          <p:cNvSpPr txBox="1"/>
          <p:nvPr/>
        </p:nvSpPr>
        <p:spPr>
          <a:xfrm>
            <a:off x="2714612" y="214290"/>
            <a:ext cx="21431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 smtClean="0"/>
              <a:t>Нарушения эмоционально-волевой сферы</a:t>
            </a:r>
            <a:endParaRPr lang="ru-RU" sz="1600" b="1" i="1" dirty="0"/>
          </a:p>
        </p:txBody>
      </p:sp>
      <p:pic>
        <p:nvPicPr>
          <p:cNvPr id="40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3239" y="1357298"/>
            <a:ext cx="3052020" cy="13573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1" name="TextBox 40"/>
          <p:cNvSpPr txBox="1"/>
          <p:nvPr/>
        </p:nvSpPr>
        <p:spPr>
          <a:xfrm>
            <a:off x="3643306" y="1643050"/>
            <a:ext cx="19288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 smtClean="0"/>
              <a:t>Сочетанные нарушения развития</a:t>
            </a:r>
            <a:endParaRPr lang="ru-RU" sz="1600" b="1" i="1" dirty="0"/>
          </a:p>
        </p:txBody>
      </p:sp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38751" y="-387424"/>
            <a:ext cx="9382751" cy="5832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941168"/>
            <a:ext cx="8712968" cy="1754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41838" y="3409950"/>
            <a:ext cx="58737" cy="36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47656" y="4429132"/>
            <a:ext cx="3096344" cy="21674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0" name="TextBox 29"/>
          <p:cNvSpPr txBox="1"/>
          <p:nvPr/>
        </p:nvSpPr>
        <p:spPr>
          <a:xfrm>
            <a:off x="4216769" y="3356992"/>
            <a:ext cx="822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i="1" dirty="0"/>
              <a:t>б</a:t>
            </a:r>
            <a:r>
              <a:rPr lang="ru-RU" b="1" i="1" dirty="0" smtClean="0"/>
              <a:t>лок</a:t>
            </a:r>
            <a:endParaRPr lang="ru-RU" b="1" i="1" dirty="0"/>
          </a:p>
        </p:txBody>
      </p:sp>
      <p:sp>
        <p:nvSpPr>
          <p:cNvPr id="26" name="TextBox 25"/>
          <p:cNvSpPr txBox="1"/>
          <p:nvPr/>
        </p:nvSpPr>
        <p:spPr>
          <a:xfrm>
            <a:off x="3510422" y="1163590"/>
            <a:ext cx="20882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/>
              <a:t>Целевые ориентиры</a:t>
            </a:r>
            <a:endParaRPr lang="ru-RU" sz="2000" b="1" i="1" dirty="0"/>
          </a:p>
        </p:txBody>
      </p:sp>
      <p:sp>
        <p:nvSpPr>
          <p:cNvPr id="28" name="TextBox 27"/>
          <p:cNvSpPr txBox="1"/>
          <p:nvPr/>
        </p:nvSpPr>
        <p:spPr>
          <a:xfrm rot="3342291">
            <a:off x="4115662" y="3565747"/>
            <a:ext cx="2906121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" b="1" i="1" dirty="0" smtClean="0"/>
              <a:t>Технологический</a:t>
            </a:r>
            <a:endParaRPr lang="ru-RU" sz="1700" b="1" i="1" dirty="0"/>
          </a:p>
        </p:txBody>
      </p:sp>
      <p:sp>
        <p:nvSpPr>
          <p:cNvPr id="29" name="TextBox 28"/>
          <p:cNvSpPr txBox="1"/>
          <p:nvPr/>
        </p:nvSpPr>
        <p:spPr>
          <a:xfrm>
            <a:off x="4499992" y="2420888"/>
            <a:ext cx="27122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00" b="1" i="1" dirty="0" smtClean="0"/>
              <a:t>-</a:t>
            </a:r>
            <a:endParaRPr lang="ru-RU" sz="2200" b="1" i="1" dirty="0"/>
          </a:p>
        </p:txBody>
      </p:sp>
      <p:sp>
        <p:nvSpPr>
          <p:cNvPr id="27" name="TextBox 26"/>
          <p:cNvSpPr txBox="1"/>
          <p:nvPr/>
        </p:nvSpPr>
        <p:spPr>
          <a:xfrm rot="18157981">
            <a:off x="2732672" y="319759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/>
              <a:t>Содержательно</a:t>
            </a:r>
            <a:endParaRPr lang="ru-RU" b="1" i="1" dirty="0"/>
          </a:p>
        </p:txBody>
      </p:sp>
      <p:sp>
        <p:nvSpPr>
          <p:cNvPr id="24" name="TextBox 23"/>
          <p:cNvSpPr txBox="1"/>
          <p:nvPr/>
        </p:nvSpPr>
        <p:spPr>
          <a:xfrm rot="2335962">
            <a:off x="407532" y="1380318"/>
            <a:ext cx="26695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/>
              <a:t>Развивающая предметно-пространственная среда</a:t>
            </a:r>
            <a:endParaRPr lang="ru-RU" b="1" i="1" dirty="0"/>
          </a:p>
        </p:txBody>
      </p:sp>
      <p:sp>
        <p:nvSpPr>
          <p:cNvPr id="25" name="TextBox 24"/>
          <p:cNvSpPr txBox="1"/>
          <p:nvPr/>
        </p:nvSpPr>
        <p:spPr>
          <a:xfrm rot="19051801">
            <a:off x="6175711" y="1640644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/>
              <a:t>Кадры</a:t>
            </a:r>
            <a:endParaRPr lang="ru-RU" sz="2400" b="1" i="1" dirty="0"/>
          </a:p>
        </p:txBody>
      </p:sp>
      <p:sp>
        <p:nvSpPr>
          <p:cNvPr id="31" name="TextBox 30"/>
          <p:cNvSpPr txBox="1"/>
          <p:nvPr/>
        </p:nvSpPr>
        <p:spPr>
          <a:xfrm>
            <a:off x="3635896" y="4149080"/>
            <a:ext cx="21602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500" b="1" i="1" dirty="0" smtClean="0"/>
              <a:t>Диагностический </a:t>
            </a:r>
          </a:p>
          <a:p>
            <a:pPr algn="ctr"/>
            <a:r>
              <a:rPr lang="ru-RU" sz="1500" b="1" i="1" dirty="0" smtClean="0"/>
              <a:t>блок</a:t>
            </a:r>
            <a:endParaRPr lang="ru-RU" sz="1500" b="1" i="1" dirty="0"/>
          </a:p>
        </p:txBody>
      </p:sp>
      <p:pic>
        <p:nvPicPr>
          <p:cNvPr id="1046" name="Picture 2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54538" y="3416300"/>
            <a:ext cx="33337" cy="2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7" name="Picture 2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11560" y="4581128"/>
            <a:ext cx="2620997" cy="18722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08354928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0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0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0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4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4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4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4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2" dur="500"/>
                                        <p:tgtEl>
                                          <p:spTgt spid="10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5" dur="500"/>
                                        <p:tgtEl>
                                          <p:spTgt spid="10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8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6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0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4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8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2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6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0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4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8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2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3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0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1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9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7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9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1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2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4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6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7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9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1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2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3" dur="30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1" grpId="1"/>
      <p:bldP spid="23" grpId="0"/>
      <p:bldP spid="23" grpId="1"/>
      <p:bldP spid="33" grpId="0"/>
      <p:bldP spid="33" grpId="1"/>
      <p:bldP spid="35" grpId="0"/>
      <p:bldP spid="35" grpId="1"/>
      <p:bldP spid="37" grpId="0"/>
      <p:bldP spid="37" grpId="1"/>
      <p:bldP spid="39" grpId="0"/>
      <p:bldP spid="39" grpId="1"/>
      <p:bldP spid="41" grpId="0"/>
      <p:bldP spid="41" grpId="1"/>
      <p:bldP spid="30" grpId="0"/>
      <p:bldP spid="26" grpId="0"/>
      <p:bldP spid="28" grpId="0"/>
      <p:bldP spid="29" grpId="0"/>
      <p:bldP spid="27" grpId="0"/>
      <p:bldP spid="24" grpId="0"/>
      <p:bldP spid="25" grpId="0"/>
      <p:bldP spid="3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Детский сад\КОНФЕРЕНЦИИ\29_11_2017\АНГЕЛ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7510" y="2277205"/>
            <a:ext cx="3261672" cy="1818453"/>
          </a:xfrm>
          <a:prstGeom prst="roundRect">
            <a:avLst>
              <a:gd name="adj" fmla="val 16667"/>
            </a:avLst>
          </a:prstGeom>
          <a:ln w="12700">
            <a:solidFill>
              <a:schemeClr val="tx1">
                <a:lumMod val="50000"/>
                <a:lumOff val="50000"/>
              </a:schemeClr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Скругленный прямоугольник 5"/>
          <p:cNvSpPr/>
          <p:nvPr/>
        </p:nvSpPr>
        <p:spPr>
          <a:xfrm>
            <a:off x="1331640" y="4200525"/>
            <a:ext cx="6552728" cy="1728192"/>
          </a:xfrm>
          <a:prstGeom prst="roundRect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1331640" y="4797152"/>
            <a:ext cx="6552728" cy="1239577"/>
          </a:xfrm>
        </p:spPr>
        <p:txBody>
          <a:bodyPr>
            <a:noAutofit/>
          </a:bodyPr>
          <a:lstStyle/>
          <a:p>
            <a:pPr algn="ctr"/>
            <a:r>
              <a:rPr lang="ru-RU" sz="2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Организация инклюзивного образовательного пространства в учреждениях, реализующих программы дошкольного </a:t>
            </a:r>
            <a:r>
              <a:rPr lang="ru-RU" sz="24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образования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2400" i="1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716016" y="548680"/>
            <a:ext cx="3796042" cy="1656184"/>
          </a:xfrm>
          <a:prstGeom prst="roundRect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5724128" y="2636912"/>
            <a:ext cx="3713636" cy="720080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endParaRPr lang="ru-RU" sz="1400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4716016" y="1501897"/>
            <a:ext cx="3796042" cy="720080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buClrTx/>
            </a:pPr>
            <a:r>
              <a:rPr lang="ru-RU" sz="20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Проектирование развивающей предметно-пространственной среды ДОО при организации инклюзивного образования </a:t>
            </a:r>
            <a:r>
              <a:rPr lang="ru-RU" sz="20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детей</a:t>
            </a:r>
            <a:endParaRPr lang="ru-RU" sz="2000" i="1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11560" y="548680"/>
            <a:ext cx="3744416" cy="1656184"/>
          </a:xfrm>
          <a:prstGeom prst="roundRect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575556" y="818710"/>
            <a:ext cx="3816424" cy="1116124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buClrTx/>
            </a:pPr>
            <a:r>
              <a:rPr lang="ru-RU" sz="23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Управление организацией инклюзивного образования в ДОУ</a:t>
            </a:r>
          </a:p>
        </p:txBody>
      </p:sp>
    </p:spTree>
    <p:extLst>
      <p:ext uri="{BB962C8B-B14F-4D97-AF65-F5344CB8AC3E}">
        <p14:creationId xmlns:p14="http://schemas.microsoft.com/office/powerpoint/2010/main" val="1375762263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Детский сад\КОНФЕРЕНЦИИ\29_11_2017\АНГЕЛ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7510" y="2277205"/>
            <a:ext cx="3261672" cy="1818453"/>
          </a:xfrm>
          <a:prstGeom prst="roundRect">
            <a:avLst>
              <a:gd name="adj" fmla="val 16667"/>
            </a:avLst>
          </a:prstGeom>
          <a:ln w="12700">
            <a:solidFill>
              <a:schemeClr val="tx1">
                <a:lumMod val="50000"/>
                <a:lumOff val="50000"/>
              </a:schemeClr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Скругленный прямоугольник 5"/>
          <p:cNvSpPr/>
          <p:nvPr/>
        </p:nvSpPr>
        <p:spPr>
          <a:xfrm>
            <a:off x="1331640" y="4200525"/>
            <a:ext cx="6552728" cy="1728192"/>
          </a:xfrm>
          <a:prstGeom prst="roundRect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1331640" y="4797152"/>
            <a:ext cx="6552728" cy="1239577"/>
          </a:xfrm>
        </p:spPr>
        <p:txBody>
          <a:bodyPr>
            <a:noAutofit/>
          </a:bodyPr>
          <a:lstStyle/>
          <a:p>
            <a:pPr algn="ctr"/>
            <a:r>
              <a:rPr lang="ru-RU" sz="2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Взаимодействия специалистов и педагогов в процессе коррекционно-развивающей образовательной деятельности, стимулирующей речевое и личностное развитие </a:t>
            </a:r>
            <a:r>
              <a:rPr lang="ru-RU" sz="24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ребенка</a:t>
            </a:r>
            <a:endParaRPr lang="ru-RU" sz="2400" i="1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004048" y="548680"/>
            <a:ext cx="3508010" cy="1656184"/>
          </a:xfrm>
          <a:prstGeom prst="roundRect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5724128" y="2636912"/>
            <a:ext cx="3713636" cy="720080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endParaRPr lang="ru-RU" sz="1400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5004048" y="1484784"/>
            <a:ext cx="3508010" cy="720080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buClrTx/>
            </a:pPr>
            <a:r>
              <a:rPr lang="ru-RU" sz="25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Межсетевое взаимодействие ДОО в рамках инклюзивного </a:t>
            </a:r>
            <a:r>
              <a:rPr lang="ru-RU" sz="25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образования</a:t>
            </a:r>
            <a:endParaRPr lang="ru-RU" sz="2500" i="1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11560" y="548680"/>
            <a:ext cx="3532480" cy="1656184"/>
          </a:xfrm>
          <a:prstGeom prst="roundRect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539552" y="1088740"/>
            <a:ext cx="3604488" cy="1116124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buClrTx/>
            </a:pPr>
            <a:r>
              <a:rPr lang="ru-RU" sz="22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Профессиональная компетентность педагогов ДОО, реализующих инклюзивное </a:t>
            </a:r>
            <a:r>
              <a:rPr lang="ru-RU" sz="22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образование</a:t>
            </a:r>
            <a:endParaRPr lang="ru-RU" sz="2200" i="1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4941811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Детский сад\КОНФЕРЕНЦИИ\29_11_2017\АНГЕЛ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7510" y="2277205"/>
            <a:ext cx="3261672" cy="1818453"/>
          </a:xfrm>
          <a:prstGeom prst="roundRect">
            <a:avLst>
              <a:gd name="adj" fmla="val 16667"/>
            </a:avLst>
          </a:prstGeom>
          <a:ln w="12700">
            <a:solidFill>
              <a:schemeClr val="tx1">
                <a:lumMod val="50000"/>
                <a:lumOff val="50000"/>
              </a:schemeClr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Скругленный прямоугольник 5"/>
          <p:cNvSpPr/>
          <p:nvPr/>
        </p:nvSpPr>
        <p:spPr>
          <a:xfrm>
            <a:off x="2068066" y="4219007"/>
            <a:ext cx="5040560" cy="1728192"/>
          </a:xfrm>
          <a:prstGeom prst="roundRect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2140074" y="4219007"/>
            <a:ext cx="4896544" cy="1239577"/>
          </a:xfrm>
        </p:spPr>
        <p:txBody>
          <a:bodyPr>
            <a:noAutofit/>
          </a:bodyPr>
          <a:lstStyle/>
          <a:p>
            <a:pPr algn="ctr"/>
            <a:r>
              <a:rPr lang="ru-RU" sz="2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Инклюзивное образование в ДОО. Дети с нарушением </a:t>
            </a:r>
            <a:r>
              <a:rPr lang="ru-RU" sz="24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зрения</a:t>
            </a:r>
            <a:endParaRPr lang="ru-RU" sz="2400" i="1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788024" y="548680"/>
            <a:ext cx="3724034" cy="1656184"/>
          </a:xfrm>
          <a:prstGeom prst="roundRect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5724128" y="2636912"/>
            <a:ext cx="3713636" cy="720080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endParaRPr lang="ru-RU" sz="1400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4698014" y="1376772"/>
            <a:ext cx="3904054" cy="720080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buClr>
                <a:schemeClr val="tx1"/>
              </a:buClr>
            </a:pPr>
            <a:r>
              <a:rPr lang="ru-RU" sz="2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Инклюзивное </a:t>
            </a:r>
            <a:r>
              <a:rPr lang="ru-RU" sz="24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Образование </a:t>
            </a:r>
            <a:r>
              <a:rPr lang="ru-RU" sz="2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ДОО. Дети с интеллектуальной </a:t>
            </a:r>
            <a:r>
              <a:rPr lang="ru-RU" sz="24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недостаточностью</a:t>
            </a:r>
            <a:endParaRPr lang="ru-RU" sz="2400" i="1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11560" y="548680"/>
            <a:ext cx="3744416" cy="1656184"/>
          </a:xfrm>
          <a:prstGeom prst="roundRect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539552" y="980728"/>
            <a:ext cx="3816424" cy="1116124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buClr>
                <a:schemeClr val="tx1"/>
              </a:buClr>
            </a:pPr>
            <a:r>
              <a:rPr lang="ru-RU" sz="2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Инклюзивное образование в ДОО. Дети с нарушением опорно-двигательного </a:t>
            </a:r>
            <a:r>
              <a:rPr lang="ru-RU" sz="24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аппарата</a:t>
            </a:r>
            <a:endParaRPr lang="ru-RU" sz="2400" i="1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3740130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Детский сад\КОНФЕРЕНЦИИ\29_11_2017\АНГЕЛ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7510" y="2277205"/>
            <a:ext cx="3261672" cy="1818453"/>
          </a:xfrm>
          <a:prstGeom prst="roundRect">
            <a:avLst>
              <a:gd name="adj" fmla="val 16667"/>
            </a:avLst>
          </a:prstGeom>
          <a:ln w="12700">
            <a:solidFill>
              <a:schemeClr val="tx1">
                <a:lumMod val="50000"/>
                <a:lumOff val="50000"/>
              </a:schemeClr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Скругленный прямоугольник 5"/>
          <p:cNvSpPr/>
          <p:nvPr/>
        </p:nvSpPr>
        <p:spPr>
          <a:xfrm>
            <a:off x="2068066" y="4219007"/>
            <a:ext cx="5040560" cy="1728192"/>
          </a:xfrm>
          <a:prstGeom prst="roundRect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2140074" y="4293096"/>
            <a:ext cx="4896544" cy="1728192"/>
          </a:xfrm>
        </p:spPr>
        <p:txBody>
          <a:bodyPr>
            <a:noAutofit/>
          </a:bodyPr>
          <a:lstStyle/>
          <a:p>
            <a:pPr algn="ctr"/>
            <a:r>
              <a:rPr lang="ru-RU" sz="2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Особенности организации работы с детьми дошкольного возраста с нарушениями слуха в группах комбинированной </a:t>
            </a:r>
            <a:r>
              <a:rPr lang="ru-RU" sz="24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направленности</a:t>
            </a:r>
            <a:endParaRPr lang="ru-RU" sz="2400" i="1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788024" y="548680"/>
            <a:ext cx="3724034" cy="1656184"/>
          </a:xfrm>
          <a:prstGeom prst="roundRect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5724128" y="2636912"/>
            <a:ext cx="3713636" cy="720080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endParaRPr lang="ru-RU" sz="1400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4698014" y="1376772"/>
            <a:ext cx="3904054" cy="720080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buClrTx/>
            </a:pPr>
            <a:r>
              <a:rPr lang="ru-RU" sz="2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Инклюзивное образование в ДОО. Дети с ранней неврологической </a:t>
            </a:r>
            <a:r>
              <a:rPr lang="ru-RU" sz="24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патологией</a:t>
            </a:r>
            <a:endParaRPr lang="ru-RU" sz="2400" i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11560" y="548680"/>
            <a:ext cx="3744416" cy="1656184"/>
          </a:xfrm>
          <a:prstGeom prst="roundRect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539552" y="818710"/>
            <a:ext cx="3816424" cy="1116124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buClrTx/>
            </a:pPr>
            <a:r>
              <a:rPr lang="ru-RU" sz="2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Инклюзивное образование в ДОО. </a:t>
            </a:r>
            <a:endParaRPr lang="ru-RU" sz="2400" i="1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ClrTx/>
            </a:pPr>
            <a:r>
              <a:rPr lang="ru-RU" sz="24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Дети </a:t>
            </a:r>
            <a:r>
              <a:rPr lang="ru-RU" sz="2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с нарушением </a:t>
            </a:r>
            <a:r>
              <a:rPr lang="ru-RU" sz="24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речи</a:t>
            </a:r>
            <a:endParaRPr lang="ru-RU" sz="2400" i="1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3193601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887147909"/>
              </p:ext>
            </p:extLst>
          </p:nvPr>
        </p:nvGraphicFramePr>
        <p:xfrm>
          <a:off x="395536" y="90872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09862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366818697"/>
              </p:ext>
            </p:extLst>
          </p:nvPr>
        </p:nvGraphicFramePr>
        <p:xfrm>
          <a:off x="0" y="0"/>
          <a:ext cx="9143999" cy="72317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9625"/>
                <a:gridCol w="1869557"/>
                <a:gridCol w="1872938"/>
                <a:gridCol w="1866176"/>
                <a:gridCol w="1625703"/>
              </a:tblGrid>
              <a:tr h="1089284">
                <a:tc>
                  <a:txBody>
                    <a:bodyPr/>
                    <a:lstStyle/>
                    <a:p>
                      <a:pPr lvl="0" algn="ctr"/>
                      <a:r>
                        <a:rPr lang="ru-RU" sz="18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МДОУ «Детский сад </a:t>
                      </a:r>
                    </a:p>
                    <a:p>
                      <a:pPr lvl="0" algn="ctr"/>
                      <a:r>
                        <a:rPr lang="ru-RU" sz="18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 235» </a:t>
                      </a:r>
                    </a:p>
                    <a:p>
                      <a:pPr lvl="0" algn="ctr"/>
                      <a:r>
                        <a:rPr lang="ru-RU" sz="18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г. Ярославль</a:t>
                      </a:r>
                      <a:endParaRPr lang="ru-RU" sz="18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endParaRPr lang="ru-RU" sz="18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lvl="0" algn="ctr"/>
                      <a:r>
                        <a:rPr lang="ru-RU" sz="18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МДОУ №16 ЯМР</a:t>
                      </a:r>
                      <a:endParaRPr lang="ru-RU" sz="18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endParaRPr lang="ru-RU" sz="18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lvl="0" algn="ctr"/>
                      <a:r>
                        <a:rPr lang="ru-RU" sz="18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МДОУ детский сад «Росинка» </a:t>
                      </a:r>
                    </a:p>
                    <a:p>
                      <a:pPr lvl="0" algn="ctr"/>
                      <a:r>
                        <a:rPr lang="ru-RU" sz="18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г. Мышкин</a:t>
                      </a:r>
                      <a:endParaRPr lang="ru-RU" sz="18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endParaRPr lang="ru-RU" sz="18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lvl="0" algn="ctr"/>
                      <a:r>
                        <a:rPr lang="ru-RU" sz="18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 Центр «Содействие»</a:t>
                      </a:r>
                    </a:p>
                    <a:p>
                      <a:pPr lvl="0" algn="ctr"/>
                      <a:r>
                        <a:rPr lang="ru-RU" sz="18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г. Ростов</a:t>
                      </a:r>
                    </a:p>
                    <a:p>
                      <a:pPr algn="ctr"/>
                      <a:endParaRPr lang="ru-RU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МДОУ №20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г. Углич</a:t>
                      </a:r>
                    </a:p>
                    <a:p>
                      <a:pPr algn="ctr"/>
                      <a:endParaRPr lang="ru-RU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576871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МДОУ «Детский сад № 222» г. Ярославль, МДОУ «Детский сад № 32» г. Ярославль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МДОУ №15 «Аленушка» ЯМР , </a:t>
                      </a:r>
                    </a:p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МДОУ №5 «Гнездышко» ЯМР, </a:t>
                      </a:r>
                    </a:p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МДОУ №1 «Красная шапочка» ЯМР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МДОУ детский сад «Теремок» г. Мышкин 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Муниципальное образовательное учреждение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Ишненская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СОШ + дошкольная группа, Муниципальное образовательное учреждение Марковская ООШ+ детский сад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МДОУ детский сад №12 «Ромашка" г. Углич, </a:t>
                      </a:r>
                    </a:p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МДОУ детский сад №13 «Звёздочка» г. Углич, </a:t>
                      </a:r>
                    </a:p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МДОУ детский сад №17 «Сосенка» г. Углич, </a:t>
                      </a:r>
                    </a:p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МДОУ детский сад «Росинка» г. Углич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5327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964552503"/>
              </p:ext>
            </p:extLst>
          </p:nvPr>
        </p:nvGraphicFramePr>
        <p:xfrm>
          <a:off x="539552" y="1124744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93801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3929</TotalTime>
  <Words>452</Words>
  <Application>Microsoft Office PowerPoint</Application>
  <PresentationFormat>Экран (4:3)</PresentationFormat>
  <Paragraphs>95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Calibri</vt:lpstr>
      <vt:lpstr>Times New Roman</vt:lpstr>
      <vt:lpstr>Verdana</vt:lpstr>
      <vt:lpstr>Wingdings</vt:lpstr>
      <vt:lpstr>Wingdings 2</vt:lpstr>
      <vt:lpstr>Аспект</vt:lpstr>
      <vt:lpstr>Презентация PowerPoint</vt:lpstr>
      <vt:lpstr>Презентация PowerPoint</vt:lpstr>
      <vt:lpstr>Организация инклюзивного образовательного пространства в учреждениях, реализующих программы дошкольного образования </vt:lpstr>
      <vt:lpstr>Взаимодействия специалистов и педагогов в процессе коррекционно-развивающей образовательной деятельности, стимулирующей речевое и личностное развитие ребенка</vt:lpstr>
      <vt:lpstr>Инклюзивное образование в ДОО. Дети с нарушением зрения</vt:lpstr>
      <vt:lpstr>Особенности организации работы с детьми дошкольного возраста с нарушениями слуха в группах комбинированной направленности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Спасибо  за внимание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Светлана Валерьевна</dc:creator>
  <cp:lastModifiedBy>Админ</cp:lastModifiedBy>
  <cp:revision>102</cp:revision>
  <dcterms:created xsi:type="dcterms:W3CDTF">2014-07-27T08:26:43Z</dcterms:created>
  <dcterms:modified xsi:type="dcterms:W3CDTF">2017-11-27T07:39:05Z</dcterms:modified>
</cp:coreProperties>
</file>