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  <p:sldMasterId id="2147483761" r:id="rId2"/>
    <p:sldMasterId id="2147483773" r:id="rId3"/>
    <p:sldMasterId id="2147483797" r:id="rId4"/>
  </p:sldMasterIdLst>
  <p:notesMasterIdLst>
    <p:notesMasterId r:id="rId25"/>
  </p:notesMasterIdLst>
  <p:sldIdLst>
    <p:sldId id="256" r:id="rId5"/>
    <p:sldId id="364" r:id="rId6"/>
    <p:sldId id="360" r:id="rId7"/>
    <p:sldId id="365" r:id="rId8"/>
    <p:sldId id="366" r:id="rId9"/>
    <p:sldId id="367" r:id="rId10"/>
    <p:sldId id="369" r:id="rId11"/>
    <p:sldId id="35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859" autoAdjust="0"/>
  </p:normalViewPr>
  <p:slideViewPr>
    <p:cSldViewPr snapToGrid="0" snapToObjects="1">
      <p:cViewPr>
        <p:scale>
          <a:sx n="49" d="100"/>
          <a:sy n="49" d="100"/>
        </p:scale>
        <p:origin x="-1277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E6986-346B-614E-94BB-D32C197CB299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DBFED-7945-BC42-8953-5F2835B7C6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2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nclb/landing.j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ed.gov/essa?src=policy" TargetMode="External"/><Relationship Id="rId4" Type="http://schemas.openxmlformats.org/officeDocument/2006/relationships/hyperlink" Target="https://www2.ed.gov/programs/racetothetop/index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No Child Left Behind Act</a:t>
            </a:r>
            <a:r>
              <a:rPr lang="ru-RU" sz="1200" dirty="0" smtClean="0">
                <a:hlinkClick r:id="rId3"/>
              </a:rPr>
              <a:t> </a:t>
            </a:r>
            <a:endParaRPr lang="ru-RU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Общенациональный американский проект, начатый</a:t>
            </a:r>
            <a:r>
              <a:rPr lang="ru-RU" baseline="0" dirty="0" smtClean="0"/>
              <a:t> администрацией Буша. </a:t>
            </a:r>
            <a:r>
              <a:rPr lang="ru-RU" dirty="0" smtClean="0"/>
              <a:t>Цель проекта - не только общее улучшение качества образования в начальных и средних школах Америки, но и обеспечение гарантий того, что ни один ребенок «не окажется в ловушке слабых школ».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Школам, которые признаны нуждающимися в улучшении результатов, пришлось прилагать усилия по улучшению ситуации. Для этой цели правительство выделяло им специальные гранты на улучшение образовательных результатов. Каждая школа разрабатывала  план улучшения результатов совместно родителями, учителями, администрацией и органами управления образованием штата. Данный план призван дать четкое представление о том, как школа собирается исправлять ситуацию. Если в течение пяти лет школа не достигала необходимого уровня AYP академических достижений, ее либо закрывали, либо в ней меняли директора и в ряде случаев до 50% педагогического коллектива.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4"/>
              </a:rPr>
              <a:t>Race to the Top</a:t>
            </a:r>
            <a:endParaRPr lang="ru-RU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Программа стала ответом на главный вызов системе образования США в XXI в.: все выпускники школ должны продолжить свое образование в колледжах и других учебных заведениях. Достичь этой цели можно, по мнению команды Б. Обамы, путем стимулирования штатов и округов к инновациям и реформам в школьном образовании.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5"/>
              </a:rPr>
              <a:t>Every Student Succeeds Act</a:t>
            </a:r>
            <a:endParaRPr lang="en-US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разработана еще администрацией Президента Обамы, но задача ее реализации легла на плечи администрации Дональда Трампа, поскольку Конгресс и Сенат США одобрили ее только в марте 2017 </a:t>
            </a:r>
          </a:p>
          <a:p>
            <a:pPr algn="l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имеет статус федерального закона и включает большое разнообразие направлений финансирования школ, в числе которых: улучшение академических результатов детей из неблагополучных семей;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оддержка  детей и молодежи из категории безнадзорных, правонарушителей или входящих в группу риска;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одготовка, обучение и подбор высококачественных учителей, директоров и других административных работников школ;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азвитие навыков 21 века у всех без исключения учащихся;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оснащение школ;  поддержка взаимодействия школ с внешним сообществом и социальным окружением; искоренение насилия и  школьную безопасность; выделение специальных грантов на образование индейцев, коренных жителей Гавайских островов и коренных жителей Аляски,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 образования для бездомных детей.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BFED-7945-BC42-8953-5F2835B7C67F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8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результате реализации данных программ стало очевидно, что в системе есть школы, которые не способны участвовать в общем соревновании или обречены на проигрыш. Причина их </a:t>
            </a:r>
            <a:r>
              <a:rPr lang="ru-RU" dirty="0" err="1" smtClean="0"/>
              <a:t>неконкурен</a:t>
            </a:r>
            <a:r>
              <a:rPr lang="ru-RU" dirty="0" smtClean="0"/>
              <a:t>- </a:t>
            </a:r>
            <a:r>
              <a:rPr lang="ru-RU" dirty="0" err="1" smtClean="0"/>
              <a:t>тоспособности</a:t>
            </a:r>
            <a:r>
              <a:rPr lang="ru-RU" dirty="0" smtClean="0"/>
              <a:t> — социальный контекст, в котором они </a:t>
            </a:r>
            <a:r>
              <a:rPr lang="ru-RU" dirty="0" err="1" smtClean="0"/>
              <a:t>функциони</a:t>
            </a:r>
            <a:r>
              <a:rPr lang="ru-RU" dirty="0" smtClean="0"/>
              <a:t>- </a:t>
            </a:r>
            <a:r>
              <a:rPr lang="ru-RU" dirty="0" err="1" smtClean="0"/>
              <a:t>руют</a:t>
            </a:r>
            <a:r>
              <a:rPr lang="ru-RU" dirty="0" smtClean="0"/>
              <a:t>: бедность и неблагополучие. Это системное неблагополучие включает экономическую несостоятельность территорий, на кото- </a:t>
            </a:r>
            <a:r>
              <a:rPr lang="ru-RU" dirty="0" err="1" smtClean="0"/>
              <a:t>рых</a:t>
            </a:r>
            <a:r>
              <a:rPr lang="ru-RU" dirty="0" smtClean="0"/>
              <a:t> находятся такие школы, и связанные с этим проблемы </a:t>
            </a:r>
            <a:r>
              <a:rPr lang="ru-RU" dirty="0" err="1" smtClean="0"/>
              <a:t>заня</a:t>
            </a:r>
            <a:r>
              <a:rPr lang="ru-RU" dirty="0" smtClean="0"/>
              <a:t>- </a:t>
            </a:r>
            <a:r>
              <a:rPr lang="ru-RU" dirty="0" err="1" smtClean="0"/>
              <a:t>тости</a:t>
            </a:r>
            <a:r>
              <a:rPr lang="ru-RU" dirty="0" smtClean="0"/>
              <a:t> и отсутствия жизненных перспектив у родителей и учащих- </a:t>
            </a:r>
            <a:r>
              <a:rPr lang="ru-RU" dirty="0" err="1" smtClean="0"/>
              <a:t>ся</a:t>
            </a:r>
            <a:r>
              <a:rPr lang="ru-RU" dirty="0" smtClean="0"/>
              <a:t>, социальные проблемы, включая отсутствие прочных семейных связей, позитивных норм и ценностей в сообществе, высокий уро- </a:t>
            </a:r>
            <a:r>
              <a:rPr lang="ru-RU" dirty="0" err="1" smtClean="0"/>
              <a:t>вень</a:t>
            </a:r>
            <a:r>
              <a:rPr lang="ru-RU" dirty="0" smtClean="0"/>
              <a:t> преступности и т.п. </a:t>
            </a:r>
          </a:p>
          <a:p>
            <a:r>
              <a:rPr lang="ru-RU" dirty="0" smtClean="0"/>
              <a:t>Проведенные исследования подтверждали, что дети с </a:t>
            </a:r>
            <a:r>
              <a:rPr lang="ru-RU" dirty="0" err="1" smtClean="0"/>
              <a:t>неблаго</a:t>
            </a:r>
            <a:r>
              <a:rPr lang="ru-RU" dirty="0" smtClean="0"/>
              <a:t>- </a:t>
            </a:r>
            <a:r>
              <a:rPr lang="ru-RU" dirty="0" err="1" smtClean="0"/>
              <a:t>получным</a:t>
            </a:r>
            <a:r>
              <a:rPr lang="ru-RU" dirty="0" smtClean="0"/>
              <a:t> социально-экономическим </a:t>
            </a:r>
            <a:r>
              <a:rPr lang="ru-RU" dirty="0" err="1" smtClean="0"/>
              <a:t>бэкграундом</a:t>
            </a:r>
            <a:r>
              <a:rPr lang="ru-RU" dirty="0" smtClean="0"/>
              <a:t> могут показы- </a:t>
            </a:r>
            <a:r>
              <a:rPr lang="ru-RU" dirty="0" err="1" smtClean="0"/>
              <a:t>вать</a:t>
            </a:r>
            <a:r>
              <a:rPr lang="ru-RU" dirty="0" smtClean="0"/>
              <a:t> неожиданно высокие результаты, если школа сфокусирует- </a:t>
            </a:r>
            <a:r>
              <a:rPr lang="ru-RU" dirty="0" err="1" smtClean="0"/>
              <a:t>ся</a:t>
            </a:r>
            <a:r>
              <a:rPr lang="ru-RU" dirty="0" smtClean="0"/>
              <a:t> на учебных достижениях и удержит внимание и усилия учителей и учеников на их улучшении. Более того, важно, чтобы все </a:t>
            </a:r>
            <a:r>
              <a:rPr lang="ru-RU" dirty="0" err="1" smtClean="0"/>
              <a:t>сооб</a:t>
            </a:r>
            <a:r>
              <a:rPr lang="ru-RU" dirty="0" smtClean="0"/>
              <a:t>- </a:t>
            </a:r>
            <a:r>
              <a:rPr lang="ru-RU" dirty="0" err="1" smtClean="0"/>
              <a:t>щество</a:t>
            </a:r>
            <a:r>
              <a:rPr lang="ru-RU" dirty="0" smtClean="0"/>
              <a:t>, окружающее школу, разделяло уверенность в том, что все дети способны учиться.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9302-4E96-4A72-8183-EC60BC3F207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BFED-7945-BC42-8953-5F2835B7C67F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1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Ближайший аналог академий - это чартерные школы в США, которые финансируются государством, но передаются в управление частным структурам.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Англии, и в частности в Лондоне, академии также финансируются государством напрямую, минуя местные органы управления, что дает школам ряд финансовых преимуществ. Они передаются в управление «спонсору», назначаемому государственными органами и спонсор получает целый ряд обязанностей и прав. Так, например, он может даже построить новое здание школы и стать фактическим собственником ее здания. В этом случае он может сдавать в аренду  часть помещений школы в часы, когда занятия уже заканчиваются, например, организовать фитнес-зал  или курсы для жителей района, и получать от этого прибыль. Спонсорами могут стать бизнес-структуры, общественные и добровольные организации и даже церкви. Собственниками они становятся только после того, как внесут 2миллиона фунтов на капитальное строительство и реконструкцию школы.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Лондоне академии создавались в самых депрессивных районах города и служили магнитами для детей из более обеспеченной среды, поскольку в них было более современное оборудование и высококвалифицированные учителя. Академии полностью неподконтрольны муниципалитетам и не обязаны следовать требованиям национальной программы. Вместо этого они создают свои собственные программы.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DBFED-7945-BC42-8953-5F2835B7C67F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9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84A37A-AFC2-4A01-80A1-FC20F2C0D5B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8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3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5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0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3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7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7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8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95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5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84A37A-AFC2-4A01-80A1-FC20F2C0D5B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8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87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98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24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05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88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83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84A37A-AFC2-4A01-80A1-FC20F2C0D5B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3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4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81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4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78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14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65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25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7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B11DFD-8F2F-224A-9731-3F32CD525B56}" type="datetimeFigureOut">
              <a:rPr lang="ru-RU" smtClean="0"/>
              <a:pPr/>
              <a:t>25.06.2017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D46C0A-F3C9-0B48-ADF7-FDBA640D9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7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B11DFD-8F2F-224A-9731-3F32CD525B56}" type="datetimeFigureOut">
              <a:rPr lang="ru-RU" smtClean="0">
                <a:solidFill>
                  <a:srgbClr val="465E9C"/>
                </a:solidFill>
              </a:rPr>
              <a:pPr/>
              <a:t>25.06.2017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D46C0A-F3C9-0B48-ADF7-FDBA640D9687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8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bysik@hse.r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nclb/landing.j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.gov/essa?src=policy" TargetMode="External"/><Relationship Id="rId4" Type="http://schemas.openxmlformats.org/officeDocument/2006/relationships/hyperlink" Target="https://www2.ed.gov/programs/racetothetop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o.hse.ru/data/2013/11/01/1283180108/VO3_12-3%20Gru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2732" y="1700012"/>
            <a:ext cx="7688688" cy="2849571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6600"/>
                </a:solidFill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политика Российской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и </a:t>
            </a: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международный опыт 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области обеспечения доступности  качественного общего образования, сокращения образовательного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неравенства.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5816" y="4858675"/>
            <a:ext cx="6231467" cy="1309511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Бысик</a:t>
            </a:r>
            <a:r>
              <a:rPr lang="ru-RU" sz="1800" dirty="0" smtClean="0"/>
              <a:t> Надежда Викторовна, аналитик Центра социально – экономического развития школы Института образования НИУ ВШЭ, </a:t>
            </a:r>
            <a:r>
              <a:rPr lang="en-US" sz="1800" dirty="0" smtClean="0">
                <a:hlinkClick r:id="rId3"/>
              </a:rPr>
              <a:t>nbysik@hse.ru</a:t>
            </a:r>
            <a:r>
              <a:rPr lang="en-US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9823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216339"/>
            <a:ext cx="7463984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Запросы к федеральной власти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44" y="1782305"/>
            <a:ext cx="8167607" cy="43705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???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648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840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Адресаты политики выравнивания </a:t>
            </a:r>
            <a:r>
              <a:rPr lang="ru-RU" sz="3000" dirty="0" smtClean="0">
                <a:solidFill>
                  <a:schemeClr val="bg1"/>
                </a:solidFill>
              </a:rPr>
              <a:t>шансов в зарубежных странах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4585" y="2233557"/>
            <a:ext cx="6196405" cy="188124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язвимые группы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ru-RU" dirty="0" smtClean="0"/>
              <a:t>Депривированные территории</a:t>
            </a:r>
          </a:p>
          <a:p>
            <a:pPr>
              <a:buFont typeface="Wingdings" charset="2"/>
              <a:buChar char="Ø"/>
            </a:pPr>
            <a:r>
              <a:rPr lang="ru-RU" dirty="0" smtClean="0"/>
              <a:t>Школы (с низкими результатами, в сложных условиях)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4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823" y="36569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Политика в отношении депривированных территорий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17431" y="1750957"/>
            <a:ext cx="7051305" cy="425059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Создание специализированных (профильных) школ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Строительство новых школ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Закрытие школ с  устойчиво низкими результатами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Разукрупнение слабых школ (</a:t>
            </a:r>
            <a:r>
              <a:rPr lang="en-US" dirty="0" smtClean="0"/>
              <a:t>small </a:t>
            </a:r>
            <a:r>
              <a:rPr lang="en-US" dirty="0"/>
              <a:t>schools of choice</a:t>
            </a:r>
            <a:r>
              <a:rPr lang="ru-RU" dirty="0"/>
              <a:t>(</a:t>
            </a:r>
            <a:r>
              <a:rPr lang="en-US" dirty="0"/>
              <a:t>SSC</a:t>
            </a:r>
            <a:r>
              <a:rPr lang="ru-RU" dirty="0" smtClean="0"/>
              <a:t>))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Центры </a:t>
            </a:r>
            <a:r>
              <a:rPr lang="ru-RU" dirty="0"/>
              <a:t>поддержки </a:t>
            </a:r>
            <a:r>
              <a:rPr lang="ru-RU" dirty="0" smtClean="0"/>
              <a:t>обучения  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Дополнительное образование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Интеграция социокультурных ресурсов  территории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51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824" y="0"/>
            <a:ext cx="736317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Политика в отношении школ </a:t>
            </a:r>
            <a:br>
              <a:rPr lang="ru-RU" sz="3000" dirty="0" smtClean="0">
                <a:solidFill>
                  <a:schemeClr val="bg1"/>
                </a:solidFill>
              </a:rPr>
            </a:br>
            <a:r>
              <a:rPr lang="ru-RU" sz="3000" dirty="0" smtClean="0">
                <a:solidFill>
                  <a:schemeClr val="bg1"/>
                </a:solidFill>
              </a:rPr>
              <a:t>(Европа и </a:t>
            </a:r>
            <a:r>
              <a:rPr lang="ru-RU" sz="3000" dirty="0">
                <a:solidFill>
                  <a:schemeClr val="bg1"/>
                </a:solidFill>
              </a:rPr>
              <a:t>С</a:t>
            </a:r>
            <a:r>
              <a:rPr lang="ru-RU" sz="3000" dirty="0" smtClean="0">
                <a:solidFill>
                  <a:schemeClr val="bg1"/>
                </a:solidFill>
              </a:rPr>
              <a:t>ША)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7279" y="1903357"/>
            <a:ext cx="7564789" cy="444592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/>
              <a:t>Выравнивание материального обеспечения школ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/>
              <a:t>Формульное финансирование (коэффициенты в зависимости от уровня депривированности территории, контингента школы)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/>
              <a:t>Г</a:t>
            </a:r>
            <a:r>
              <a:rPr lang="ru-RU" sz="2900" dirty="0" smtClean="0"/>
              <a:t>ранты </a:t>
            </a:r>
            <a:r>
              <a:rPr lang="ru-RU" sz="2900" dirty="0"/>
              <a:t>на улучшение </a:t>
            </a:r>
            <a:r>
              <a:rPr lang="ru-RU" sz="2900" dirty="0" smtClean="0"/>
              <a:t>образовательных </a:t>
            </a:r>
            <a:r>
              <a:rPr lang="ru-RU" sz="2900" dirty="0"/>
              <a:t>результатов школ </a:t>
            </a:r>
            <a:endParaRPr lang="ru-RU" sz="2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/>
              <a:t>Поддержка экспертами (кураторами)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/>
              <a:t>Привлечение квалифицированных кадров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/>
              <a:t>Формирование культуры лидерства (директоров, учителей), менторство и  коучинг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27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492" y="19087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Политика в отношении школ (Европа и </a:t>
            </a:r>
            <a:r>
              <a:rPr lang="ru-RU" sz="3200" dirty="0">
                <a:solidFill>
                  <a:schemeClr val="bg1"/>
                </a:solidFill>
              </a:rPr>
              <a:t>С</a:t>
            </a:r>
            <a:r>
              <a:rPr lang="ru-RU" sz="3200" dirty="0" smtClean="0">
                <a:solidFill>
                  <a:schemeClr val="bg1"/>
                </a:solidFill>
              </a:rPr>
              <a:t>ША)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6823" y="1700157"/>
            <a:ext cx="8114645" cy="49582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Программы </a:t>
            </a:r>
            <a:r>
              <a:rPr lang="ru-RU" sz="2600" dirty="0"/>
              <a:t>непрерывного профессионального развития для учителей 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Партнерства («</a:t>
            </a:r>
            <a:r>
              <a:rPr lang="ru-RU" sz="2600" dirty="0"/>
              <a:t>семьи</a:t>
            </a:r>
            <a:r>
              <a:rPr lang="ru-RU" sz="2600" dirty="0" smtClean="0"/>
              <a:t>», сети) </a:t>
            </a:r>
            <a:r>
              <a:rPr lang="ru-RU" sz="2600" dirty="0"/>
              <a:t>школ </a:t>
            </a:r>
            <a:r>
              <a:rPr lang="ru-RU" sz="2600" dirty="0" smtClean="0"/>
              <a:t>(«сильные-слабые», со </a:t>
            </a:r>
            <a:r>
              <a:rPr lang="ru-RU" sz="2600" dirty="0"/>
              <a:t>сходными характеристиками </a:t>
            </a:r>
            <a:r>
              <a:rPr lang="ru-RU" sz="2600" dirty="0" smtClean="0"/>
              <a:t>контингента)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Работа школ с родителями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Мониторинг и подотчетность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34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189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Национальные правовые  акты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7992888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hlinkClick r:id="rId3"/>
              </a:rPr>
              <a:t>No Child Left Behind </a:t>
            </a:r>
            <a:r>
              <a:rPr lang="en-US" sz="4000" dirty="0" smtClean="0">
                <a:hlinkClick r:id="rId3"/>
              </a:rPr>
              <a:t>Act</a:t>
            </a:r>
            <a:r>
              <a:rPr lang="ru-RU" sz="4000" dirty="0">
                <a:hlinkClick r:id="rId3"/>
              </a:rPr>
              <a:t> </a:t>
            </a:r>
            <a:endParaRPr lang="ru-RU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hlinkClick r:id="rId4"/>
              </a:rPr>
              <a:t>Race to the Top</a:t>
            </a:r>
            <a:endParaRPr lang="ru-RU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hlinkClick r:id="rId5"/>
              </a:rPr>
              <a:t>Every Student Succeeds Act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1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6608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Городские проекты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71040" y="2093857"/>
            <a:ext cx="6196405" cy="36038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Education Action Zones</a:t>
            </a:r>
            <a:r>
              <a:rPr lang="ru-RU" dirty="0" smtClean="0"/>
              <a:t> (Лондон)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Excellence in Big Cities</a:t>
            </a:r>
            <a:r>
              <a:rPr lang="ru-RU" dirty="0"/>
              <a:t> </a:t>
            </a:r>
            <a:r>
              <a:rPr lang="ru-RU" dirty="0" smtClean="0"/>
              <a:t>(Лондон)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London Challenge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Manchester, the Black Country</a:t>
            </a:r>
            <a:r>
              <a:rPr lang="ru-RU" dirty="0" smtClean="0"/>
              <a:t> (Манчестер)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Children First</a:t>
            </a:r>
            <a:r>
              <a:rPr lang="ru-RU" dirty="0"/>
              <a:t> </a:t>
            </a:r>
            <a:r>
              <a:rPr lang="ru-RU" dirty="0" smtClean="0"/>
              <a:t>(Нью-Йорк)</a:t>
            </a:r>
          </a:p>
        </p:txBody>
      </p:sp>
    </p:spTree>
    <p:extLst>
      <p:ext uri="{BB962C8B-B14F-4D97-AF65-F5344CB8AC3E}">
        <p14:creationId xmlns:p14="http://schemas.microsoft.com/office/powerpoint/2010/main" val="88849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7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Проекты привлечения учителей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0540" y="2009588"/>
            <a:ext cx="6196405" cy="36038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Teach </a:t>
            </a:r>
            <a:r>
              <a:rPr lang="en-US" dirty="0"/>
              <a:t>First</a:t>
            </a:r>
            <a:r>
              <a:rPr lang="ru-RU" dirty="0"/>
              <a:t> </a:t>
            </a:r>
            <a:r>
              <a:rPr lang="ru-RU" dirty="0" smtClean="0"/>
              <a:t> (Лондон)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Teach </a:t>
            </a:r>
            <a:r>
              <a:rPr lang="en-US" dirty="0" smtClean="0"/>
              <a:t>for America</a:t>
            </a:r>
            <a:r>
              <a:rPr lang="ru-RU" dirty="0" smtClean="0"/>
              <a:t> (США)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School Direct</a:t>
            </a:r>
            <a:r>
              <a:rPr lang="ru-RU" dirty="0"/>
              <a:t> </a:t>
            </a:r>
            <a:r>
              <a:rPr lang="en-US" dirty="0" smtClean="0"/>
              <a:t> (</a:t>
            </a:r>
            <a:r>
              <a:rPr lang="ru-RU" dirty="0" smtClean="0"/>
              <a:t>Лондон)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56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Схемы финансирования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680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административное распределение, которое основывается на индивидуальной оценке каждой школы. </a:t>
            </a:r>
            <a:endParaRPr lang="ru-RU" dirty="0" smtClean="0"/>
          </a:p>
          <a:p>
            <a:r>
              <a:rPr lang="ru-RU" dirty="0"/>
              <a:t>финансирование с приростом, учитывающее предыдущие объемы расходов для расчета финансирования для </a:t>
            </a:r>
            <a:r>
              <a:rPr lang="ru-RU" dirty="0" smtClean="0"/>
              <a:t>следующего </a:t>
            </a:r>
            <a:r>
              <a:rPr lang="ru-RU" dirty="0"/>
              <a:t>года</a:t>
            </a:r>
            <a:r>
              <a:rPr lang="ru-RU" dirty="0" smtClean="0"/>
              <a:t>.</a:t>
            </a:r>
          </a:p>
          <a:p>
            <a:r>
              <a:rPr lang="ru-RU" dirty="0"/>
              <a:t>финансирование, рассчитываемое по математической </a:t>
            </a:r>
            <a:r>
              <a:rPr lang="ru-RU" dirty="0" smtClean="0"/>
              <a:t>формуле</a:t>
            </a:r>
            <a:r>
              <a:rPr lang="ru-RU" dirty="0"/>
              <a:t>, содержащей ряд переменных и определяющей размер сумм, поступающих в </a:t>
            </a:r>
            <a:r>
              <a:rPr lang="ru-RU" dirty="0" smtClean="0"/>
              <a:t>школу.</a:t>
            </a:r>
          </a:p>
          <a:p>
            <a:r>
              <a:rPr lang="ru-RU" dirty="0"/>
              <a:t>финансовое поощрение школ, в </a:t>
            </a:r>
            <a:r>
              <a:rPr lang="ru-RU" dirty="0" smtClean="0"/>
              <a:t>случае </a:t>
            </a:r>
            <a:r>
              <a:rPr lang="ru-RU" dirty="0"/>
              <a:t>если они берут отстающих и социально неблагополучных </a:t>
            </a:r>
            <a:r>
              <a:rPr lang="ru-RU" dirty="0" smtClean="0"/>
              <a:t>учеников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146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13091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Новые типы школ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3985" y="2157357"/>
            <a:ext cx="6196405" cy="36038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Чартерные школы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Школы-Академии, в </a:t>
            </a:r>
            <a:r>
              <a:rPr lang="ru-RU" dirty="0" err="1" smtClean="0"/>
              <a:t>т.ч</a:t>
            </a:r>
            <a:r>
              <a:rPr lang="ru-RU" dirty="0" smtClean="0"/>
              <a:t>. «цепочки школ»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Специализированные (профильные)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96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63891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90-е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годы – новая школа, новые задачи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980" y="1501071"/>
            <a:ext cx="4231037" cy="2280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800" dirty="0"/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C00000"/>
                </a:solidFill>
              </a:rPr>
              <a:t>Декларации в отсутствии нормативных механизмов и проектных инициатив…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1693705"/>
            <a:ext cx="3971059" cy="29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08" y="378158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58" y="413619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Подробнее…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И.Г. </a:t>
            </a:r>
            <a:r>
              <a:rPr lang="ru-RU" dirty="0" err="1"/>
              <a:t>Груничева</a:t>
            </a:r>
            <a:r>
              <a:rPr lang="ru-RU" dirty="0"/>
              <a:t>, М.А. </a:t>
            </a:r>
            <a:r>
              <a:rPr lang="ru-RU" dirty="0" err="1"/>
              <a:t>Пинская</a:t>
            </a:r>
            <a:r>
              <a:rPr lang="ru-RU" dirty="0"/>
              <a:t>, С.Г. </a:t>
            </a:r>
            <a:r>
              <a:rPr lang="ru-RU" dirty="0" err="1" smtClean="0"/>
              <a:t>Косарецкий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Поддержка </a:t>
            </a:r>
            <a:r>
              <a:rPr lang="ru-RU" dirty="0">
                <a:hlinkClick r:id="rId2"/>
              </a:rPr>
              <a:t>школ, показывающих низкие образовательные результаты, как часть национальной образовательной политики. Обзор мирового </a:t>
            </a:r>
            <a:r>
              <a:rPr lang="ru-RU" dirty="0" smtClean="0">
                <a:hlinkClick r:id="rId2"/>
              </a:rPr>
              <a:t>опыта</a:t>
            </a:r>
            <a:r>
              <a:rPr lang="ru-RU" dirty="0" smtClean="0"/>
              <a:t> //Вопросы образования, </a:t>
            </a:r>
            <a:r>
              <a:rPr lang="ru-RU" dirty="0"/>
              <a:t>2012. № 3. С. 30–63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19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55423" y="0"/>
            <a:ext cx="6965245" cy="120248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Начало 2000-х – поддержка школ и групп учащихся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335" y="1368663"/>
            <a:ext cx="8538693" cy="14260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dirty="0" smtClean="0"/>
              <a:t>Поддержка сельских малокомплектных </a:t>
            </a:r>
            <a:r>
              <a:rPr lang="ru-RU" sz="3000" dirty="0"/>
              <a:t>школ, </a:t>
            </a:r>
            <a:r>
              <a:rPr lang="ru-RU" sz="3000" dirty="0" smtClean="0"/>
              <a:t>находящихся </a:t>
            </a:r>
            <a:r>
              <a:rPr lang="ru-RU" sz="3000" dirty="0"/>
              <a:t>в труднодоступной </a:t>
            </a:r>
            <a:r>
              <a:rPr lang="ru-RU" sz="3000" dirty="0" smtClean="0"/>
              <a:t>местности</a:t>
            </a:r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1" y="2134515"/>
            <a:ext cx="2861134" cy="199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4872" y="5549462"/>
            <a:ext cx="4867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Инклюзивное образование</a:t>
            </a:r>
          </a:p>
          <a:p>
            <a:pPr algn="ctr"/>
            <a:r>
              <a:rPr lang="ru-RU" sz="2000" dirty="0"/>
              <a:t>Программы для одаренных</a:t>
            </a:r>
          </a:p>
          <a:p>
            <a:pPr algn="ctr"/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0" y="2200878"/>
            <a:ext cx="2347673" cy="20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71" y="4284438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99" y="382047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51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21555" y="46859"/>
            <a:ext cx="6965245" cy="1202485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b="1" dirty="0">
                <a:solidFill>
                  <a:schemeClr val="bg1"/>
                </a:solidFill>
              </a:rPr>
              <a:t/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 smtClean="0">
                <a:solidFill>
                  <a:schemeClr val="bg1"/>
                </a:solidFill>
              </a:rPr>
              <a:t>Президент </a:t>
            </a:r>
            <a:r>
              <a:rPr lang="ru-RU" sz="2600" b="1" dirty="0">
                <a:solidFill>
                  <a:schemeClr val="bg1"/>
                </a:solidFill>
              </a:rPr>
              <a:t>Российской Федерации В.В. </a:t>
            </a:r>
            <a:r>
              <a:rPr lang="ru-RU" sz="2600" b="1" dirty="0" smtClean="0">
                <a:solidFill>
                  <a:schemeClr val="bg1"/>
                </a:solidFill>
              </a:rPr>
              <a:t>Путин. </a:t>
            </a:r>
            <a:r>
              <a:rPr lang="ru-RU" sz="2600" b="1" dirty="0">
                <a:solidFill>
                  <a:schemeClr val="bg1"/>
                </a:solidFill>
              </a:rPr>
              <a:t>С</a:t>
            </a:r>
            <a:r>
              <a:rPr lang="ru-RU" sz="2600" b="1" dirty="0" smtClean="0">
                <a:solidFill>
                  <a:schemeClr val="bg1"/>
                </a:solidFill>
              </a:rPr>
              <a:t>татья </a:t>
            </a:r>
            <a:r>
              <a:rPr lang="ru-RU" sz="2600" b="1" dirty="0">
                <a:solidFill>
                  <a:schemeClr val="bg1"/>
                </a:solidFill>
              </a:rPr>
              <a:t>«Строительство справедливости. Социальная политика для России</a:t>
            </a:r>
            <a:r>
              <a:rPr lang="ru-RU" sz="2600" b="1" dirty="0" smtClean="0">
                <a:solidFill>
                  <a:schemeClr val="bg1"/>
                </a:solidFill>
              </a:rPr>
              <a:t>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1093" y="1711212"/>
            <a:ext cx="3881906" cy="39640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2000" i="1" dirty="0" smtClean="0"/>
              <a:t>«Дети </a:t>
            </a:r>
            <a:r>
              <a:rPr lang="ru-RU" sz="2000" i="1" dirty="0"/>
              <a:t>не должны быть заложниками социального или культурного статуса своих семей. Если школы работают в трудных социальных условиях, то и они, а не только гимназии и лицеи, работающие, как правило, с благополучными детьми, должны получать специальную поддержку - и методическую, и кадровую, и финансовую»</a:t>
            </a:r>
            <a:r>
              <a:rPr lang="ru-RU" sz="2000" i="1" dirty="0" smtClean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4" y="1249344"/>
            <a:ext cx="3657671" cy="24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" y="4189926"/>
            <a:ext cx="3671130" cy="212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3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36700" y="0"/>
            <a:ext cx="7607300" cy="1202485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Указ Президента №599 от 7 мая </a:t>
            </a:r>
            <a:r>
              <a:rPr lang="ru-RU" sz="2600" dirty="0">
                <a:solidFill>
                  <a:schemeClr val="bg1"/>
                </a:solidFill>
              </a:rPr>
              <a:t>2012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"О мерах по реализации государственной политики в области образования и науки</a:t>
            </a:r>
            <a:r>
              <a:rPr lang="ru-RU" sz="2600" dirty="0" smtClean="0">
                <a:solidFill>
                  <a:schemeClr val="bg1"/>
                </a:solidFill>
              </a:rPr>
              <a:t>"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7892" y="2934707"/>
            <a:ext cx="6269507" cy="3427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Пункт 2.в) обеспечить </a:t>
            </a:r>
            <a:r>
              <a:rPr lang="ru-RU" dirty="0"/>
              <a:t>до конца 2013 года реализацию мероприятий по поддержке педагогических работников, работающих с детьми из социально неблагополучных </a:t>
            </a:r>
            <a:r>
              <a:rPr lang="ru-RU" dirty="0" smtClean="0"/>
              <a:t>семей:</a:t>
            </a:r>
          </a:p>
          <a:p>
            <a:pPr>
              <a:buFont typeface="Wingdings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программы повышения квалификации</a:t>
            </a:r>
          </a:p>
          <a:p>
            <a:pPr>
              <a:buFont typeface="Wingdings" charset="2"/>
              <a:buChar char="Ø"/>
            </a:pPr>
            <a:r>
              <a:rPr lang="ru-RU" dirty="0" smtClean="0"/>
              <a:t> меры социальной поддержки</a:t>
            </a:r>
          </a:p>
          <a:p>
            <a:pPr>
              <a:buFont typeface="Wingdings" charset="2"/>
              <a:buChar char="Ø"/>
            </a:pPr>
            <a:r>
              <a:rPr lang="ru-RU" dirty="0" smtClean="0"/>
              <a:t> общественное признание</a:t>
            </a:r>
          </a:p>
          <a:p>
            <a:pPr>
              <a:buFont typeface="Wingdings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чет в стимулирующих выплатах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0" y="1466650"/>
            <a:ext cx="4297519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2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99823" y="134921"/>
            <a:ext cx="7744177" cy="9604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Акты Правительства России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AutoShape 4" descr="Картинки по запросу правительство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правительство росс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92" y="3707958"/>
            <a:ext cx="3711781" cy="24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975" y="3732366"/>
            <a:ext cx="44045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План мероприятий (дорожная карта)</a:t>
            </a:r>
            <a:br>
              <a:rPr lang="ru-RU" sz="2400" dirty="0"/>
            </a:br>
            <a:r>
              <a:rPr lang="ru-RU" sz="2400" dirty="0"/>
              <a:t>"Изменения в отраслях социальной̆ сферы, направленные на повышение эффективности образования и науки»  (2012)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417454" y="1505620"/>
            <a:ext cx="4288664" cy="180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Государственная программа Российской Федерации «Развитие образования» на 2013-2020 г.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06318"/>
            <a:ext cx="3294265" cy="18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3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60418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19730" y="1365161"/>
            <a:ext cx="3760629" cy="48553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Органам </a:t>
            </a:r>
            <a:r>
              <a:rPr lang="ru-RU" sz="2000" dirty="0"/>
              <a:t>исполнительной власти субъектов Российской Федерации совместно с </a:t>
            </a:r>
            <a:r>
              <a:rPr lang="ru-RU" sz="2000" dirty="0" smtClean="0"/>
              <a:t>Министерство образования и науки России: </a:t>
            </a:r>
            <a:r>
              <a:rPr lang="ru-RU" sz="2000" dirty="0" smtClean="0">
                <a:solidFill>
                  <a:srgbClr val="FF0000"/>
                </a:solidFill>
              </a:rPr>
              <a:t>разработать </a:t>
            </a:r>
            <a:r>
              <a:rPr lang="ru-RU" sz="2000" dirty="0">
                <a:solidFill>
                  <a:srgbClr val="FF0000"/>
                </a:solidFill>
              </a:rPr>
              <a:t>и реализовать комплекс мер</a:t>
            </a:r>
            <a:r>
              <a:rPr lang="ru-RU" sz="2000" dirty="0"/>
              <a:t>, направленных на создание условий для получения качественного общего образования в образовательных организациях со стабильно низкими образовательными </a:t>
            </a:r>
            <a:r>
              <a:rPr lang="ru-RU" sz="2000" dirty="0" smtClean="0"/>
              <a:t>результатами</a:t>
            </a:r>
            <a:r>
              <a:rPr lang="ru-RU" sz="2000" dirty="0"/>
              <a:t>.</a:t>
            </a:r>
            <a:r>
              <a:rPr lang="ru-RU" sz="2000" dirty="0" smtClean="0"/>
              <a:t>  </a:t>
            </a:r>
            <a:endParaRPr lang="ru-RU" sz="2000" dirty="0"/>
          </a:p>
          <a:p>
            <a:pPr algn="just"/>
            <a:endParaRPr lang="ru-RU" sz="1900" i="1" dirty="0"/>
          </a:p>
          <a:p>
            <a:pPr algn="just"/>
            <a:endParaRPr lang="ru-RU" sz="1800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939800" y="0"/>
            <a:ext cx="83439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smtClean="0">
                <a:solidFill>
                  <a:prstClr val="white"/>
                </a:solidFill>
              </a:rPr>
              <a:t>Государственный совет по вопросам образования, 2015 г.</a:t>
            </a:r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5" y="1485900"/>
            <a:ext cx="4412356" cy="27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105" y="4357421"/>
            <a:ext cx="4412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Поручение Президента РФ: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442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933" y="1412289"/>
            <a:ext cx="4034811" cy="4971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/>
              <a:t>Мероприятие 2.2. </a:t>
            </a:r>
            <a:r>
              <a:rPr lang="ru-RU" sz="2800" dirty="0"/>
              <a:t>Повышение качества образования в школах с низкими результатами обучения и в школах, функционирующих в неблагоприятных социальных условиях, путем реализации региональных проектов и </a:t>
            </a:r>
            <a:r>
              <a:rPr lang="ru-RU" sz="2800" dirty="0" smtClean="0"/>
              <a:t>распространения </a:t>
            </a:r>
            <a:r>
              <a:rPr lang="ru-RU" sz="2800" dirty="0"/>
              <a:t>их </a:t>
            </a:r>
            <a:r>
              <a:rPr lang="ru-RU" sz="2800" dirty="0" smtClean="0"/>
              <a:t>результатов (не менее 20 субъектов РФ)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4" descr="Картинки по запросу фцпро 2016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25" y="470267"/>
            <a:ext cx="2841441" cy="309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85" y="3844696"/>
            <a:ext cx="4890915" cy="23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8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373" y="293914"/>
            <a:ext cx="7578671" cy="8219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Приоритетные </a:t>
            </a:r>
            <a:r>
              <a:rPr lang="ru-RU" sz="3600" dirty="0">
                <a:solidFill>
                  <a:schemeClr val="bg1"/>
                </a:solidFill>
              </a:rPr>
              <a:t>на </a:t>
            </a:r>
            <a:r>
              <a:rPr lang="ru-RU" sz="3600" dirty="0" smtClean="0">
                <a:solidFill>
                  <a:schemeClr val="bg1"/>
                </a:solidFill>
              </a:rPr>
              <a:t>сегодня задачи :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962" y="1359840"/>
            <a:ext cx="5603686" cy="33826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Повышенный норматив финансирования для школ, в которых концентрируются неблагополучные учащиеся;</a:t>
            </a:r>
          </a:p>
          <a:p>
            <a:r>
              <a:rPr lang="ru-RU" dirty="0" smtClean="0"/>
              <a:t>Персональные финансовые сертификаты для детей из семей низкого достатка;</a:t>
            </a:r>
          </a:p>
          <a:p>
            <a:r>
              <a:rPr lang="ru-RU" dirty="0" smtClean="0"/>
              <a:t>Нормативное закрепление статуса детей-мигрантов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36" y="1793793"/>
            <a:ext cx="2805193" cy="20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48" y="4313942"/>
            <a:ext cx="2920382" cy="198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32" y="455553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2" y="455553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85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1127</Words>
  <Application>Microsoft Office PowerPoint</Application>
  <PresentationFormat>Экран (4:3)</PresentationFormat>
  <Paragraphs>102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Вешка</vt:lpstr>
      <vt:lpstr>1_Вешка</vt:lpstr>
      <vt:lpstr>2_Вешка</vt:lpstr>
      <vt:lpstr>4_Вешка</vt:lpstr>
      <vt:lpstr> Государственная политика Российской Федерации и международный опыт  в области обеспечения доступности  качественного общего образования, сокращения образовательного неравенства. </vt:lpstr>
      <vt:lpstr>90-е годы – новая школа, новые задачи</vt:lpstr>
      <vt:lpstr>Начало 2000-х – поддержка школ и групп учащихся</vt:lpstr>
      <vt:lpstr>  Президент Российской Федерации В.В. Путин. Статья «Строительство справедливости. Социальная политика для России»  </vt:lpstr>
      <vt:lpstr>Указ Президента №599 от 7 мая 2012 "О мерах по реализации государственной политики в области образования и науки"</vt:lpstr>
      <vt:lpstr>Акты Правительства России</vt:lpstr>
      <vt:lpstr> </vt:lpstr>
      <vt:lpstr>Презентация PowerPoint</vt:lpstr>
      <vt:lpstr>Приоритетные на сегодня задачи : </vt:lpstr>
      <vt:lpstr>Запросы к федеральной власти</vt:lpstr>
      <vt:lpstr>Адресаты политики выравнивания шансов в зарубежных странах</vt:lpstr>
      <vt:lpstr>Политика в отношении депривированных территорий</vt:lpstr>
      <vt:lpstr>Политика в отношении школ  (Европа и США)</vt:lpstr>
      <vt:lpstr>Политика в отношении школ (Европа и США)</vt:lpstr>
      <vt:lpstr>Национальные правовые  акты </vt:lpstr>
      <vt:lpstr>Городские проекты</vt:lpstr>
      <vt:lpstr>Проекты привлечения учителей</vt:lpstr>
      <vt:lpstr>Схемы финансирования</vt:lpstr>
      <vt:lpstr>Новые типы школ</vt:lpstr>
      <vt:lpstr>Подробнее…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</cp:lastModifiedBy>
  <cp:revision>168</cp:revision>
  <dcterms:created xsi:type="dcterms:W3CDTF">2012-05-27T04:17:28Z</dcterms:created>
  <dcterms:modified xsi:type="dcterms:W3CDTF">2017-06-25T06:43:41Z</dcterms:modified>
</cp:coreProperties>
</file>