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5" r:id="rId2"/>
    <p:sldId id="371" r:id="rId3"/>
    <p:sldId id="378" r:id="rId4"/>
    <p:sldId id="324" r:id="rId5"/>
    <p:sldId id="337" r:id="rId6"/>
    <p:sldId id="360" r:id="rId7"/>
    <p:sldId id="380" r:id="rId8"/>
    <p:sldId id="381" r:id="rId9"/>
    <p:sldId id="379" r:id="rId10"/>
    <p:sldId id="376" r:id="rId11"/>
    <p:sldId id="382" r:id="rId12"/>
    <p:sldId id="372" r:id="rId13"/>
    <p:sldId id="373" r:id="rId14"/>
    <p:sldId id="354" r:id="rId15"/>
    <p:sldId id="3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B6F18E5-0753-4A2D-981F-ACD91F150860}">
          <p14:sldIdLst>
            <p14:sldId id="335"/>
            <p14:sldId id="371"/>
            <p14:sldId id="378"/>
            <p14:sldId id="324"/>
            <p14:sldId id="337"/>
            <p14:sldId id="360"/>
            <p14:sldId id="380"/>
            <p14:sldId id="381"/>
            <p14:sldId id="379"/>
            <p14:sldId id="376"/>
            <p14:sldId id="382"/>
            <p14:sldId id="372"/>
            <p14:sldId id="373"/>
            <p14:sldId id="354"/>
            <p14:sldId id="3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358DA5"/>
    <a:srgbClr val="00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021" autoAdjust="0"/>
  </p:normalViewPr>
  <p:slideViewPr>
    <p:cSldViewPr>
      <p:cViewPr varScale="1">
        <p:scale>
          <a:sx n="87" d="100"/>
          <a:sy n="87" d="100"/>
        </p:scale>
        <p:origin x="-24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3CB44-D6B0-44D7-9DD6-63EA0A89A278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2085-5384-42AC-B9A6-A205D05A2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4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EE23-E62C-4CD7-A79F-28867429AF28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0F85-0C75-418B-8DCB-B7C0A3804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5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0E41F46-2A79-48DE-B6B7-E09B62F3062C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58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1DE65E-CDB2-4A66-8A4D-291C47830F35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4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1DE65E-CDB2-4A66-8A4D-291C47830F35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1DE65E-CDB2-4A66-8A4D-291C47830F35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84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6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79;&#1080;&#1094;&#1080;&#1080;%20&#1073;&#1080;&#1073;&#1083;&#1080;&#1086;&#1090;&#1077;&#1082;&#1072;&#1088;&#1103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ro.yar.ru/index.php?id=206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22960" cy="8229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74405" y="332656"/>
            <a:ext cx="6552728" cy="75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>
                <a:solidFill>
                  <a:srgbClr val="C00000"/>
                </a:solidFill>
              </a:rPr>
              <a:t>ГАУ ДПО Ярославской области </a:t>
            </a:r>
            <a:br>
              <a:rPr lang="ru-RU" sz="1800" i="1" dirty="0">
                <a:solidFill>
                  <a:srgbClr val="C00000"/>
                </a:solidFill>
              </a:rPr>
            </a:br>
            <a:r>
              <a:rPr lang="ru-RU" sz="1800" i="1" dirty="0">
                <a:solidFill>
                  <a:srgbClr val="C00000"/>
                </a:solidFill>
              </a:rPr>
              <a:t>ИНСТИТУТ РАЗВИТИЯ ОБРАЗОВАНИЯ</a:t>
            </a:r>
            <a:br>
              <a:rPr lang="ru-RU" sz="1800" i="1" dirty="0">
                <a:solidFill>
                  <a:srgbClr val="C00000"/>
                </a:solidFill>
              </a:rPr>
            </a:b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061352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C00000"/>
                </a:solidFill>
              </a:rPr>
              <a:t>Информационно-библиотечный центр –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 ресурс развития ОО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2104" y="60932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Ярославль, </a:t>
            </a:r>
            <a:endParaRPr lang="ru-RU" dirty="0" smtClean="0"/>
          </a:p>
          <a:p>
            <a:pPr algn="ctr"/>
            <a:r>
              <a:rPr lang="ru-RU" dirty="0" smtClean="0"/>
              <a:t>июнь </a:t>
            </a:r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229200"/>
            <a:ext cx="2773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Смирнова А.Н., проректор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Главной </a:t>
            </a:r>
            <a:r>
              <a:rPr lang="ru-RU" dirty="0"/>
              <a:t>функцией школьного библиотекаря является его «участие в реализации миссии и задач школы</a:t>
            </a:r>
            <a:r>
              <a:rPr lang="ru-RU" dirty="0" smtClean="0"/>
              <a:t>»</a:t>
            </a:r>
          </a:p>
          <a:p>
            <a:pPr marL="2689225" lvl="5" indent="0">
              <a:buNone/>
            </a:pPr>
            <a:r>
              <a:rPr lang="ru-RU" dirty="0"/>
              <a:t>Руководство ИФЛА для школьных библиотек </a:t>
            </a:r>
            <a:r>
              <a:rPr lang="ru-RU" dirty="0" smtClean="0"/>
              <a:t>/ </a:t>
            </a:r>
            <a:r>
              <a:rPr lang="ru-RU" dirty="0"/>
              <a:t>Школьная библиотека. – 2015. - №10. – </a:t>
            </a:r>
            <a:r>
              <a:rPr lang="en-US" dirty="0"/>
              <a:t>C</a:t>
            </a:r>
            <a:r>
              <a:rPr lang="ru-RU" dirty="0" smtClean="0"/>
              <a:t>.4-51</a:t>
            </a:r>
          </a:p>
          <a:p>
            <a:pPr marL="517525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hlinkClick r:id="rId3" action="ppaction://hlinkfile"/>
              </a:rPr>
              <a:t>Изменения в позиции библиотекаря ОО </a:t>
            </a:r>
            <a:endParaRPr lang="ru-RU" dirty="0"/>
          </a:p>
        </p:txBody>
      </p:sp>
      <p:pic>
        <p:nvPicPr>
          <p:cNvPr id="4" name="Рисунок 4" descr="iro__87x8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os.iro.yar.ru/data/ios2016iroYAR/mobs/mm_1148/abone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 bwMode="auto">
          <a:xfrm>
            <a:off x="2466189" y="33816"/>
            <a:ext cx="3689987" cy="30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os.iro.yar.ru/data/ios2016iroYAR/mobs/mm_1156/zal_vystavk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01618"/>
            <a:ext cx="2987824" cy="39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os.iro.yar.ru/data/ios2016iroYAR/mobs/mm_1155/zal_vystavki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5283"/>
            <a:ext cx="2952328" cy="39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4" descr="iro__87x8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29063" y="431558"/>
            <a:ext cx="69847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ШИБЦ МОУ Лицей №1 </a:t>
            </a:r>
            <a:r>
              <a:rPr lang="ru-RU" sz="2000" dirty="0">
                <a:latin typeface="Comic Sans MS" panose="030F0702030302020204" pitchFamily="66" charset="0"/>
              </a:rPr>
              <a:t>г. </a:t>
            </a:r>
            <a:r>
              <a:rPr lang="ru-RU" sz="2000" dirty="0" smtClean="0">
                <a:latin typeface="Comic Sans MS" panose="030F0702030302020204" pitchFamily="66" charset="0"/>
              </a:rPr>
              <a:t>Тутаева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124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47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4624"/>
            <a:ext cx="7920880" cy="360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C00000"/>
                </a:solidFill>
              </a:rPr>
              <a:t>Сайты школьных ИБЦ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4" y="937940"/>
            <a:ext cx="9025801" cy="5227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0"/>
          <a:stretch/>
        </p:blipFill>
        <p:spPr>
          <a:xfrm>
            <a:off x="51326" y="981765"/>
            <a:ext cx="9065780" cy="5093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7" y="909304"/>
            <a:ext cx="8206878" cy="58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02169" y="485346"/>
            <a:ext cx="69847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ШИБЦ МОУ СОШ №4 </a:t>
            </a:r>
            <a:r>
              <a:rPr lang="ru-RU" sz="2000" dirty="0">
                <a:latin typeface="Comic Sans MS" panose="030F0702030302020204" pitchFamily="66" charset="0"/>
              </a:rPr>
              <a:t>г. </a:t>
            </a:r>
            <a:r>
              <a:rPr lang="ru-RU" sz="2000" dirty="0" smtClean="0">
                <a:latin typeface="Comic Sans MS" panose="030F0702030302020204" pitchFamily="66" charset="0"/>
              </a:rPr>
              <a:t>Ростова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124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47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4624"/>
            <a:ext cx="7920880" cy="360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C00000"/>
                </a:solidFill>
              </a:rPr>
              <a:t>Сайты школьных ИБЦ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5"/>
          <a:stretch/>
        </p:blipFill>
        <p:spPr>
          <a:xfrm>
            <a:off x="59814" y="997388"/>
            <a:ext cx="9014006" cy="5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00" y="278647"/>
            <a:ext cx="8229600" cy="89894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Использование ресурса </a:t>
            </a:r>
            <a:r>
              <a:rPr lang="ru-RU" sz="3000" b="1" dirty="0" err="1">
                <a:solidFill>
                  <a:srgbClr val="C00000"/>
                </a:solidFill>
              </a:rPr>
              <a:t>ЛитРес</a:t>
            </a:r>
            <a:r>
              <a:rPr lang="ru-RU" sz="3000" b="1" dirty="0">
                <a:solidFill>
                  <a:srgbClr val="C00000"/>
                </a:solidFill>
              </a:rPr>
              <a:t> в работе ШИБЦ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72815"/>
            <a:ext cx="4978896" cy="37638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r="32722" b="13045"/>
          <a:stretch/>
        </p:blipFill>
        <p:spPr bwMode="auto">
          <a:xfrm>
            <a:off x="467545" y="1835123"/>
            <a:ext cx="4968551" cy="33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645" y="5661248"/>
            <a:ext cx="8210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Вебинар</a:t>
            </a:r>
            <a:r>
              <a:rPr lang="ru-RU" dirty="0" smtClean="0"/>
              <a:t>: </a:t>
            </a:r>
            <a:r>
              <a:rPr lang="ru-RU" dirty="0"/>
              <a:t>«Новые возможности проекта «</a:t>
            </a:r>
            <a:r>
              <a:rPr lang="ru-RU" dirty="0" err="1"/>
              <a:t>ЛитРес</a:t>
            </a:r>
            <a:r>
              <a:rPr lang="ru-RU" dirty="0"/>
              <a:t>: Школа»: расширение каталога,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QR-кодов</a:t>
            </a:r>
            <a:r>
              <a:rPr lang="ru-RU" dirty="0" smtClean="0"/>
              <a:t>» (6 марта 2017 года)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1062" y="1772815"/>
            <a:ext cx="31414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Круг пользователей</a:t>
            </a:r>
          </a:p>
          <a:p>
            <a:r>
              <a:rPr lang="ru-RU" sz="1600" dirty="0"/>
              <a:t>педагоги – 2</a:t>
            </a:r>
            <a:r>
              <a:rPr lang="en-US" sz="1600" dirty="0"/>
              <a:t>9</a:t>
            </a:r>
            <a:r>
              <a:rPr lang="ru-RU" sz="1600" dirty="0"/>
              <a:t>,6%</a:t>
            </a:r>
          </a:p>
          <a:p>
            <a:r>
              <a:rPr lang="ru-RU" sz="1600" dirty="0"/>
              <a:t>обучающиеся – 4</a:t>
            </a:r>
            <a:r>
              <a:rPr lang="en-US" sz="1600" dirty="0"/>
              <a:t>9</a:t>
            </a:r>
            <a:r>
              <a:rPr lang="ru-RU" sz="1600" dirty="0"/>
              <a:t>,</a:t>
            </a:r>
            <a:r>
              <a:rPr lang="en-US" sz="1600" dirty="0"/>
              <a:t>4</a:t>
            </a:r>
            <a:r>
              <a:rPr lang="ru-RU" sz="1600" dirty="0"/>
              <a:t>%</a:t>
            </a:r>
          </a:p>
          <a:p>
            <a:r>
              <a:rPr lang="ru-RU" sz="1600" dirty="0"/>
              <a:t>родители – 0,3%</a:t>
            </a:r>
          </a:p>
          <a:p>
            <a:r>
              <a:rPr lang="ru-RU" sz="1600" b="1" i="1" dirty="0"/>
              <a:t>Самые активные читатели</a:t>
            </a:r>
          </a:p>
          <a:p>
            <a:r>
              <a:rPr lang="ru-RU" sz="1600" dirty="0"/>
              <a:t>1-4 </a:t>
            </a:r>
            <a:r>
              <a:rPr lang="ru-RU" sz="1600" dirty="0" err="1"/>
              <a:t>кл</a:t>
            </a:r>
            <a:r>
              <a:rPr lang="ru-RU" sz="1600" dirty="0"/>
              <a:t>. – 12%</a:t>
            </a:r>
          </a:p>
          <a:p>
            <a:r>
              <a:rPr lang="ru-RU" sz="1600" dirty="0"/>
              <a:t>5-9 </a:t>
            </a:r>
            <a:r>
              <a:rPr lang="ru-RU" sz="1600" dirty="0" err="1"/>
              <a:t>кл</a:t>
            </a:r>
            <a:r>
              <a:rPr lang="ru-RU" sz="1600" dirty="0"/>
              <a:t>. – 69%</a:t>
            </a:r>
          </a:p>
          <a:p>
            <a:r>
              <a:rPr lang="ru-RU" sz="1600" dirty="0"/>
              <a:t>10-11 </a:t>
            </a:r>
            <a:r>
              <a:rPr lang="ru-RU" sz="1600" dirty="0" err="1"/>
              <a:t>кл</a:t>
            </a:r>
            <a:r>
              <a:rPr lang="ru-RU" sz="1600" dirty="0"/>
              <a:t>. – 19%</a:t>
            </a:r>
          </a:p>
          <a:p>
            <a:r>
              <a:rPr lang="ru-RU" sz="1600" b="1" i="1" dirty="0"/>
              <a:t>Наиболее востребованная литература</a:t>
            </a:r>
          </a:p>
          <a:p>
            <a:r>
              <a:rPr lang="ru-RU" sz="1600" dirty="0" smtClean="0"/>
              <a:t>по </a:t>
            </a:r>
            <a:r>
              <a:rPr lang="ru-RU" sz="1600" dirty="0"/>
              <a:t>школьной программе – 67,1%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внеклассного чтения – 29,9%</a:t>
            </a:r>
          </a:p>
          <a:p>
            <a:endParaRPr lang="ru-RU" sz="1600" dirty="0"/>
          </a:p>
        </p:txBody>
      </p:sp>
      <p:pic>
        <p:nvPicPr>
          <p:cNvPr id="7" name="Рисунок 4" descr="iro__87x8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" y="275492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034" r="26175" b="4701"/>
          <a:stretch/>
        </p:blipFill>
        <p:spPr bwMode="auto">
          <a:xfrm>
            <a:off x="0" y="404664"/>
            <a:ext cx="4646891" cy="477888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3091" y="692696"/>
            <a:ext cx="194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WWW.IRO.YAR.RU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26142" r="26569" b="14168"/>
          <a:stretch/>
        </p:blipFill>
        <p:spPr bwMode="auto">
          <a:xfrm>
            <a:off x="4427984" y="2492896"/>
            <a:ext cx="4536504" cy="332181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261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255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Реализация </a:t>
            </a:r>
            <a:r>
              <a:rPr lang="ru-RU" sz="2800" b="1" dirty="0">
                <a:solidFill>
                  <a:srgbClr val="C00000"/>
                </a:solidFill>
              </a:rPr>
              <a:t>мероприятий Федеральной целевой программы развития образования в </a:t>
            </a:r>
            <a:r>
              <a:rPr lang="ru-RU" sz="2800" b="1" dirty="0" smtClean="0">
                <a:solidFill>
                  <a:srgbClr val="C00000"/>
                </a:solidFill>
              </a:rPr>
              <a:t>ЯО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1600" b="1" dirty="0">
                <a:solidFill>
                  <a:srgbClr val="C00000"/>
                </a:solidFill>
                <a:hlinkClick r:id="rId2"/>
              </a:rPr>
              <a:t>http://</a:t>
            </a:r>
            <a:r>
              <a:rPr lang="en-US" sz="1600" b="1" dirty="0" smtClean="0">
                <a:solidFill>
                  <a:srgbClr val="C00000"/>
                </a:solidFill>
                <a:hlinkClick r:id="rId2"/>
              </a:rPr>
              <a:t>www.iro.yar.ru/index.php?id=2067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П. 2.4.Модернизация </a:t>
            </a:r>
            <a:r>
              <a:rPr lang="ru-RU" sz="2800" dirty="0"/>
              <a:t>технологий и содержания обучения в соответствии с новым ФГОС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 </a:t>
            </a:r>
          </a:p>
          <a:p>
            <a:pPr marL="0" indent="0" algn="ctr">
              <a:buNone/>
            </a:pPr>
            <a:endParaRPr lang="ru-RU" sz="2800" i="1" dirty="0" smtClean="0"/>
          </a:p>
          <a:p>
            <a:pPr marL="0" indent="0"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Направление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«Модернизация организационно- технологической инфраструктуры и обновления фондов школьных библиотек»</a:t>
            </a:r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8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Нормативное и методическое обеспечение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Федеральный государственный образовательный стандарт основного общего образования (утвержден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17.12.2010 г. № 1897) </a:t>
            </a:r>
          </a:p>
          <a:p>
            <a:pPr lvl="0"/>
            <a:r>
              <a:rPr lang="ru-RU" dirty="0" smtClean="0"/>
              <a:t>Концепция </a:t>
            </a:r>
            <a:r>
              <a:rPr lang="ru-RU" dirty="0"/>
              <a:t>развития школьных информационно-библиотечных центров (утверждена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15.06.2016г. N 715</a:t>
            </a:r>
            <a:r>
              <a:rPr lang="ru-RU" dirty="0" smtClean="0"/>
              <a:t>)</a:t>
            </a:r>
          </a:p>
          <a:p>
            <a:r>
              <a:rPr lang="ru-RU" dirty="0"/>
              <a:t>Руководство ИФЛА для школьных библиотек </a:t>
            </a:r>
            <a:endParaRPr lang="ru-RU" dirty="0" smtClean="0"/>
          </a:p>
          <a:p>
            <a:r>
              <a:rPr lang="ru-RU" dirty="0" smtClean="0"/>
              <a:t>Концепция </a:t>
            </a:r>
            <a:r>
              <a:rPr lang="ru-RU" dirty="0"/>
              <a:t>создания региональной сети школьных информационно-библиотечных центров Ярославской области </a:t>
            </a:r>
            <a:r>
              <a:rPr lang="ru-RU" dirty="0" smtClean="0"/>
              <a:t>(проект, июнь</a:t>
            </a:r>
            <a:r>
              <a:rPr lang="ru-RU" dirty="0"/>
              <a:t>, 2016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Создание региональной сети информационно-библиотечных центров общеобразовательных организаций (методические рекомендации)</a:t>
            </a:r>
          </a:p>
          <a:p>
            <a:endParaRPr lang="ru-RU" dirty="0" smtClean="0"/>
          </a:p>
          <a:p>
            <a:pPr lvl="0"/>
            <a:endParaRPr lang="ru-RU" dirty="0"/>
          </a:p>
          <a:p>
            <a:pPr marL="358775" indent="0">
              <a:buNone/>
            </a:pPr>
            <a:endParaRPr lang="ru-RU" dirty="0"/>
          </a:p>
        </p:txBody>
      </p:sp>
      <p:pic>
        <p:nvPicPr>
          <p:cNvPr id="4" name="Рисунок 4" descr="iro__87x8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5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7" y="1632980"/>
            <a:ext cx="2303827" cy="327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6632"/>
            <a:ext cx="8229600" cy="1484783"/>
          </a:xfrm>
        </p:spPr>
        <p:txBody>
          <a:bodyPr>
            <a:noAutofit/>
          </a:bodyPr>
          <a:lstStyle/>
          <a:p>
            <a:pPr eaLnBrk="1" hangingPunct="1">
              <a:lnSpc>
                <a:spcPts val="24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Концепция </a:t>
            </a:r>
            <a:r>
              <a:rPr lang="ru-RU" altLang="ru-RU" sz="3000" b="1" dirty="0">
                <a:solidFill>
                  <a:srgbClr val="C00000"/>
                </a:solidFill>
              </a:rPr>
              <a:t>региональной сети информационно-библиотечных центров образовательных организаций </a:t>
            </a:r>
            <a:r>
              <a:rPr lang="ru-RU" altLang="ru-RU" sz="3000" b="1" dirty="0" smtClean="0">
                <a:solidFill>
                  <a:srgbClr val="C00000"/>
                </a:solidFill>
              </a:rPr>
              <a:t/>
            </a:r>
            <a:br>
              <a:rPr lang="ru-RU" altLang="ru-RU" sz="3000" b="1" dirty="0" smtClean="0">
                <a:solidFill>
                  <a:srgbClr val="C00000"/>
                </a:solidFill>
              </a:rPr>
            </a:br>
            <a:r>
              <a:rPr lang="ru-RU" altLang="ru-RU" sz="3000" b="1" dirty="0" smtClean="0">
                <a:solidFill>
                  <a:srgbClr val="C00000"/>
                </a:solidFill>
              </a:rPr>
              <a:t>Ярославской области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10244" name="Рисунок 4" descr="iro__87x8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2824469"/>
            <a:ext cx="6673969" cy="388507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2591273" y="1556792"/>
            <a:ext cx="6552727" cy="1477410"/>
            <a:chOff x="409979" y="0"/>
            <a:chExt cx="7881284" cy="796402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409979" y="0"/>
              <a:ext cx="7881284" cy="79640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48856" y="38877"/>
              <a:ext cx="7803530" cy="718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Ведущая идея – организация сетевого взаимодействия школьных ИБЦ для реализации ФГОС, достижения предметных, </a:t>
              </a:r>
              <a:r>
                <a:rPr lang="ru-RU" altLang="ru-RU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метапредметных</a:t>
              </a: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личностных результатов обучающихся 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90086" y="4503009"/>
            <a:ext cx="6712182" cy="4032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2591273" y="3373964"/>
            <a:ext cx="6528632" cy="1351180"/>
            <a:chOff x="445015" y="2162417"/>
            <a:chExt cx="7880156" cy="945320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445015" y="2162417"/>
              <a:ext cx="7880156" cy="945320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57255" y="2208564"/>
              <a:ext cx="7787860" cy="853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Сетевое взаимодействие рассматривается как один из факторов, который может привести к новому качеству образования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378204" y="5910893"/>
            <a:ext cx="6749018" cy="4032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2591273" y="5013177"/>
            <a:ext cx="6535949" cy="1213591"/>
            <a:chOff x="357617" y="3456383"/>
            <a:chExt cx="7933646" cy="1014391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361024" y="3456383"/>
              <a:ext cx="7930239" cy="924982"/>
            </a:xfrm>
            <a:prstGeom prst="round2DiagRect">
              <a:avLst/>
            </a:prstGeom>
            <a:solidFill>
              <a:srgbClr val="0033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57617" y="3501537"/>
              <a:ext cx="7888492" cy="969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Интеграция ресурсного обеспечения: нормативного, кадрового, информационного, </a:t>
              </a:r>
              <a:r>
                <a:rPr lang="ru-RU" alt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научно-методического, технико-технологического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6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99592" y="5589240"/>
            <a:ext cx="734481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РИБЦ осуществляет методическое, </a:t>
            </a:r>
            <a:r>
              <a:rPr lang="ru-RU" sz="2000" dirty="0" smtClean="0">
                <a:latin typeface="Comic Sans MS" panose="030F0702030302020204" pitchFamily="66" charset="0"/>
              </a:rPr>
              <a:t>технико-технологическое </a:t>
            </a:r>
            <a:r>
              <a:rPr lang="ru-RU" sz="2000" dirty="0">
                <a:latin typeface="Comic Sans MS" panose="030F0702030302020204" pitchFamily="66" charset="0"/>
              </a:rPr>
              <a:t>и информационное сопровождение региональной сети ИБЦ </a:t>
            </a:r>
            <a:r>
              <a:rPr lang="ru-RU" sz="2000" dirty="0" smtClean="0">
                <a:latin typeface="Comic Sans MS" panose="030F0702030302020204" pitchFamily="66" charset="0"/>
              </a:rPr>
              <a:t>ОО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124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47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4624"/>
            <a:ext cx="7920880" cy="678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сеть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1917" y="3068960"/>
            <a:ext cx="4313730" cy="1274012"/>
            <a:chOff x="0" y="-360040"/>
            <a:chExt cx="7122042" cy="12673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-360040"/>
              <a:ext cx="7122042" cy="126734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175" lvl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dirty="0" smtClean="0"/>
                <a:t>В 2017 году подключаются 40 школьных ИБЦ</a:t>
              </a:r>
              <a:r>
                <a:rPr lang="ru-RU" sz="2800" dirty="0" smtClean="0"/>
                <a:t> </a:t>
              </a:r>
              <a:endParaRPr lang="ru-RU" altLang="ru-RU" sz="26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02163" y="1952959"/>
            <a:ext cx="4313853" cy="644153"/>
            <a:chOff x="0" y="-360040"/>
            <a:chExt cx="7122042" cy="12673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-360040"/>
              <a:ext cx="7122042" cy="126734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175" lvl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dirty="0" smtClean="0"/>
                <a:t>Региональный ИБЦ (РИБЦ)</a:t>
              </a:r>
              <a:endParaRPr lang="ru-RU" altLang="ru-RU" sz="2600" dirty="0"/>
            </a:p>
          </p:txBody>
        </p:sp>
      </p:grpSp>
      <p:sp>
        <p:nvSpPr>
          <p:cNvPr id="27" name="5-конечная звезда 26"/>
          <p:cNvSpPr/>
          <p:nvPr/>
        </p:nvSpPr>
        <p:spPr bwMode="auto">
          <a:xfrm>
            <a:off x="3995936" y="1460839"/>
            <a:ext cx="72000" cy="7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8" name="Группа 13"/>
          <p:cNvGrpSpPr>
            <a:grpSpLocks/>
          </p:cNvGrpSpPr>
          <p:nvPr/>
        </p:nvGrpSpPr>
        <p:grpSpPr bwMode="auto">
          <a:xfrm>
            <a:off x="4940423" y="836712"/>
            <a:ext cx="4124613" cy="4464496"/>
            <a:chOff x="2643188" y="3143250"/>
            <a:chExt cx="3571875" cy="3305175"/>
          </a:xfrm>
        </p:grpSpPr>
        <p:pic>
          <p:nvPicPr>
            <p:cNvPr id="29" name="Picture 2" descr="kart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88" y="3143250"/>
              <a:ext cx="3571875" cy="330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5-конечная звезда 29"/>
            <p:cNvSpPr/>
            <p:nvPr/>
          </p:nvSpPr>
          <p:spPr>
            <a:xfrm>
              <a:off x="4357028" y="3786382"/>
              <a:ext cx="46563" cy="454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4001041" y="4357902"/>
              <a:ext cx="45062" cy="4544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4999905" y="4929422"/>
              <a:ext cx="46563" cy="454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4071638" y="6072462"/>
              <a:ext cx="46563" cy="4406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5444" y="1133128"/>
            <a:ext cx="4916636" cy="819831"/>
            <a:chOff x="0" y="-360040"/>
            <a:chExt cx="7122042" cy="12673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-360040"/>
              <a:ext cx="7122042" cy="126734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175" lvl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dirty="0" smtClean="0"/>
                <a:t>В 2016 году -20 школьных ИБЦ, </a:t>
              </a:r>
              <a:br>
                <a:rPr lang="ru-RU" altLang="ru-RU" sz="2600" dirty="0" smtClean="0"/>
              </a:br>
              <a:r>
                <a:rPr lang="ru-RU" sz="2800" dirty="0" smtClean="0"/>
                <a:t>из </a:t>
              </a:r>
              <a:r>
                <a:rPr lang="ru-RU" sz="2800" dirty="0"/>
                <a:t>них 4 опорных </a:t>
              </a:r>
              <a:r>
                <a:rPr lang="ru-RU" sz="2800" dirty="0" smtClean="0"/>
                <a:t>ИБЦ   </a:t>
              </a:r>
              <a:endParaRPr lang="ru-RU" altLang="ru-RU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2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Ресурсное обеспечение региональной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Кадровое (акцент на изменение позиции школьного библиотекаря, подготовка школьных команд)</a:t>
            </a:r>
          </a:p>
          <a:p>
            <a:r>
              <a:rPr lang="ru-RU" sz="2400" dirty="0" smtClean="0"/>
              <a:t>Научно-методическое (разработка программ повышения квалификации, разработка баз данных ИОР, экспертиза)</a:t>
            </a:r>
          </a:p>
          <a:p>
            <a:r>
              <a:rPr lang="ru-RU" sz="2400" dirty="0" smtClean="0"/>
              <a:t>Нормативно-правое обеспечение (положение об ШИБЦ, должностные инструкции, регламенты работы и т.п.)</a:t>
            </a:r>
          </a:p>
          <a:p>
            <a:r>
              <a:rPr lang="ru-RU" sz="2400" dirty="0" smtClean="0"/>
              <a:t>Информационное обеспечение (ведение баз данных,  каталогов,  блогов, форумов; освещение в СМИ)</a:t>
            </a:r>
          </a:p>
          <a:p>
            <a:r>
              <a:rPr lang="ru-RU" sz="2400" dirty="0" smtClean="0"/>
              <a:t>Технико-технологическое обеспечение(акцент на единую платформу,  создание среды коллективного пользования- на уровне сети; создание функциональных зон –на уровне ОО) </a:t>
            </a:r>
            <a:endParaRPr lang="ru-RU" sz="2400" dirty="0"/>
          </a:p>
        </p:txBody>
      </p:sp>
      <p:pic>
        <p:nvPicPr>
          <p:cNvPr id="4" name="Рисунок 4" descr="iro__87x8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Школьный </a:t>
            </a:r>
            <a:r>
              <a:rPr lang="ru-RU" sz="3000" b="1" dirty="0" smtClean="0">
                <a:solidFill>
                  <a:srgbClr val="C00000"/>
                </a:solidFill>
              </a:rPr>
              <a:t>информационно-библиотечный </a:t>
            </a:r>
            <a:r>
              <a:rPr lang="ru-RU" sz="3000" b="1" dirty="0">
                <a:solidFill>
                  <a:srgbClr val="C00000"/>
                </a:solidFill>
              </a:rPr>
              <a:t>центр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dirty="0" smtClean="0"/>
              <a:t>«ключевой </a:t>
            </a:r>
            <a:r>
              <a:rPr lang="ru-RU" sz="2500" dirty="0"/>
              <a:t>инструмент  новой инфраструктуры  образовательной </a:t>
            </a:r>
            <a:r>
              <a:rPr lang="ru-RU" sz="2500" dirty="0" smtClean="0"/>
              <a:t>организации, </a:t>
            </a:r>
            <a:r>
              <a:rPr lang="ru-RU" sz="2500" dirty="0"/>
              <a:t>обеспечивающей современные условия обучения и </a:t>
            </a:r>
            <a:r>
              <a:rPr lang="ru-RU" sz="2500" dirty="0" smtClean="0"/>
              <a:t>воспитания»</a:t>
            </a:r>
            <a:endParaRPr lang="ru-RU" sz="2500" dirty="0"/>
          </a:p>
          <a:p>
            <a:pPr marL="1714500" lvl="4" indent="0">
              <a:buNone/>
            </a:pPr>
            <a:r>
              <a:rPr lang="ru-RU" dirty="0" smtClean="0"/>
              <a:t>Концепция </a:t>
            </a:r>
            <a:r>
              <a:rPr lang="ru-RU" dirty="0"/>
              <a:t>развития школьных информационно-библиотечных </a:t>
            </a:r>
            <a:r>
              <a:rPr lang="ru-RU" dirty="0" smtClean="0"/>
              <a:t>центров(приказ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15.06.2016г. N </a:t>
            </a:r>
            <a:r>
              <a:rPr lang="ru-RU" dirty="0" smtClean="0"/>
              <a:t>715)</a:t>
            </a:r>
          </a:p>
          <a:p>
            <a:pPr marL="1714500" lvl="4" indent="0">
              <a:buNone/>
            </a:pPr>
            <a:endParaRPr lang="ru-RU" dirty="0"/>
          </a:p>
          <a:p>
            <a:pPr marL="1714500" lvl="4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500" dirty="0" smtClean="0"/>
              <a:t>«</a:t>
            </a:r>
            <a:r>
              <a:rPr lang="ru-RU" sz="2500" dirty="0" err="1" smtClean="0"/>
              <a:t>метапредметное</a:t>
            </a:r>
            <a:r>
              <a:rPr lang="ru-RU" sz="2500" dirty="0" smtClean="0"/>
              <a:t> ядро </a:t>
            </a:r>
            <a:r>
              <a:rPr lang="ru-RU" sz="2500" dirty="0"/>
              <a:t>информационно-образовательной среды современной школы и </a:t>
            </a:r>
            <a:r>
              <a:rPr lang="ru-RU" sz="2500" dirty="0" smtClean="0"/>
              <a:t>сетевой узел </a:t>
            </a:r>
            <a:r>
              <a:rPr lang="ru-RU" sz="2500" dirty="0"/>
              <a:t>открытого информационно-образовательного </a:t>
            </a:r>
            <a:r>
              <a:rPr lang="ru-RU" sz="2500" dirty="0" smtClean="0"/>
              <a:t>пространства» </a:t>
            </a:r>
          </a:p>
          <a:p>
            <a:pPr marL="1795463" lvl="3" indent="0">
              <a:buNone/>
            </a:pPr>
            <a:r>
              <a:rPr lang="ru-RU" sz="1600" dirty="0"/>
              <a:t>Создание региональной сети информационно-библиотечных центров общеобразовательных организаций (методические рекомендации)</a:t>
            </a:r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4" name="Рисунок 3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52106"/>
            <a:ext cx="720080" cy="7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56207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Требования ФГОС к </a:t>
            </a:r>
            <a:r>
              <a:rPr lang="ru-RU" sz="3000" b="1" dirty="0">
                <a:solidFill>
                  <a:srgbClr val="C00000"/>
                </a:solidFill>
              </a:rPr>
              <a:t>школьной </a:t>
            </a:r>
            <a:r>
              <a:rPr lang="ru-RU" sz="3000" b="1" dirty="0">
                <a:solidFill>
                  <a:srgbClr val="C00000"/>
                </a:solidFill>
              </a:rPr>
              <a:t>библиотеке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материально-техническое оснащение образовательной деятельности должно обеспечивать возможность доступа в школьной библиотеке к информационным ресурсам Интернета, учебной и художественной литературе, коллекциям медиа-ресурсов на электронных носителях, к множительной технике для тиражирования учебных и методических </a:t>
            </a:r>
            <a:r>
              <a:rPr lang="ru-RU" dirty="0" err="1"/>
              <a:t>тексто</a:t>
            </a:r>
            <a:r>
              <a:rPr lang="ru-RU" dirty="0"/>
              <a:t>-графических и </a:t>
            </a:r>
            <a:r>
              <a:rPr lang="ru-RU" dirty="0" err="1"/>
              <a:t>аудиовидеоматериалов</a:t>
            </a:r>
            <a:r>
              <a:rPr lang="ru-RU" dirty="0"/>
              <a:t>, результатов творческой, научно-исследовательской и проектной деятельности учащихся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«фонд </a:t>
            </a:r>
            <a:r>
              <a:rPr lang="ru-RU" dirty="0"/>
              <a:t>дополнительной литературы должен включать: отечественную и зарубежную, классическую и современную художественную литературу; научно-популярную и научно-техническую литературу; издания по изобразительному искусству, музыке, физической культуре и спорту, экологии, правилам безопасного поведения на дорогах; справочно-библиографические и периодические издания; собрание словарей; литературу по социальному и профессиональному самоопределению обучающихся». </a:t>
            </a:r>
          </a:p>
          <a:p>
            <a:endParaRPr lang="ru-RU" dirty="0"/>
          </a:p>
        </p:txBody>
      </p:sp>
      <p:pic>
        <p:nvPicPr>
          <p:cNvPr id="4" name="Рисунок 4" descr="iro__87x8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47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55" y="50011"/>
            <a:ext cx="8229600" cy="72494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Функции ШИБЦ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51" y="1264565"/>
            <a:ext cx="8856983" cy="5472608"/>
          </a:xfrm>
        </p:spPr>
        <p:txBody>
          <a:bodyPr>
            <a:normAutofit lnSpcReduction="10000"/>
          </a:bodyPr>
          <a:lstStyle/>
          <a:p>
            <a:pPr lvl="0">
              <a:buSzPct val="150000"/>
            </a:pPr>
            <a:r>
              <a:rPr lang="ru-RU" sz="1200" dirty="0"/>
              <a:t>аккумулировать научно-методические наработки, обеспечивать педагога современными методиками в его предметной области</a:t>
            </a:r>
          </a:p>
          <a:p>
            <a:pPr lvl="0">
              <a:buSzPct val="150000"/>
            </a:pPr>
            <a:r>
              <a:rPr lang="ru-RU" sz="1200" dirty="0"/>
              <a:t>информировать об актуальных методиках и современных инструментах работы с </a:t>
            </a:r>
            <a:r>
              <a:rPr lang="ru-RU" sz="1200" dirty="0" smtClean="0"/>
              <a:t>информацией</a:t>
            </a:r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>
              <a:buSzPct val="150000"/>
            </a:pPr>
            <a:r>
              <a:rPr lang="ru-RU" sz="1200" dirty="0"/>
              <a:t>принимать участие в формировании личностных результатов, определенных ФГОС, таких как формирование целостного мировоззрения, ответственного отношения к учению, самообразованию и развитию, воспитание гражданской идентичности </a:t>
            </a:r>
            <a:endParaRPr lang="ru-RU" sz="1200" dirty="0" smtClean="0"/>
          </a:p>
          <a:p>
            <a:pPr>
              <a:buSzPct val="150000"/>
            </a:pPr>
            <a:r>
              <a:rPr lang="ru-RU" sz="1200" dirty="0"/>
              <a:t>принимать </a:t>
            </a:r>
            <a:r>
              <a:rPr lang="ru-RU" sz="1200" dirty="0" smtClean="0"/>
              <a:t>участие </a:t>
            </a:r>
            <a:r>
              <a:rPr lang="ru-RU" sz="1200" dirty="0"/>
              <a:t>во </a:t>
            </a:r>
            <a:r>
              <a:rPr lang="ru-RU" sz="1200" dirty="0" err="1"/>
              <a:t>внеучебной</a:t>
            </a:r>
            <a:r>
              <a:rPr lang="ru-RU" sz="1200" dirty="0"/>
              <a:t> (внеурочной) деятельности образовательной </a:t>
            </a:r>
            <a:r>
              <a:rPr lang="ru-RU" sz="1200" dirty="0" smtClean="0"/>
              <a:t>организации</a:t>
            </a:r>
          </a:p>
          <a:p>
            <a:pPr marL="259204" indent="-259204">
              <a:buSzPct val="150000"/>
              <a:defRPr/>
            </a:pPr>
            <a:endParaRPr lang="ru-RU" sz="1200" dirty="0" smtClean="0"/>
          </a:p>
          <a:p>
            <a:pPr marL="259204" indent="-259204">
              <a:defRPr/>
            </a:pPr>
            <a:endParaRPr lang="ru-RU" sz="1200" dirty="0"/>
          </a:p>
          <a:p>
            <a:pPr marL="259204" indent="-259204">
              <a:buSzPct val="150000"/>
              <a:defRPr/>
            </a:pPr>
            <a:r>
              <a:rPr lang="ru-RU" sz="1200" dirty="0" smtClean="0"/>
              <a:t>способствовать </a:t>
            </a:r>
            <a:r>
              <a:rPr lang="ru-RU" sz="1200" dirty="0"/>
              <a:t>формированию предметных и </a:t>
            </a:r>
            <a:r>
              <a:rPr lang="ru-RU" sz="1200" dirty="0" err="1"/>
              <a:t>метапредметных</a:t>
            </a:r>
            <a:r>
              <a:rPr lang="ru-RU" sz="1200" dirty="0"/>
              <a:t> универсальных учебных действий за счет применения </a:t>
            </a:r>
            <a:r>
              <a:rPr lang="ru-RU" sz="1200" dirty="0" smtClean="0"/>
              <a:t>современных </a:t>
            </a:r>
            <a:r>
              <a:rPr lang="ru-RU" sz="1200" dirty="0"/>
              <a:t>технологий – образовательных онлайн-сервисов, виртуального образовательного пространства, электронного образовательного контента и </a:t>
            </a:r>
            <a:r>
              <a:rPr lang="ru-RU" sz="1200" dirty="0" smtClean="0"/>
              <a:t>др. </a:t>
            </a:r>
            <a:r>
              <a:rPr lang="ru-RU" sz="1200" dirty="0"/>
              <a:t>средств</a:t>
            </a:r>
          </a:p>
          <a:p>
            <a:pPr lvl="0"/>
            <a:endParaRPr lang="ru-RU" sz="1200" dirty="0"/>
          </a:p>
          <a:p>
            <a:pPr marL="311045" indent="-311045">
              <a:defRPr/>
            </a:pPr>
            <a:endParaRPr lang="ru-RU" sz="1200" dirty="0" smtClean="0"/>
          </a:p>
          <a:p>
            <a:pPr marL="311045" indent="-311045">
              <a:buSzPct val="150000"/>
              <a:defRPr/>
            </a:pPr>
            <a:r>
              <a:rPr lang="ru-RU" sz="1200" dirty="0" smtClean="0"/>
              <a:t>обеспечивать </a:t>
            </a:r>
            <a:r>
              <a:rPr lang="ru-RU" sz="1200" dirty="0"/>
              <a:t>возможность самоопределения обучающихся, возможность сформировать индивидуальную образовательную траекторию;</a:t>
            </a:r>
          </a:p>
          <a:p>
            <a:pPr marL="311045" indent="-311045">
              <a:buSzPct val="150000"/>
              <a:defRPr/>
            </a:pPr>
            <a:r>
              <a:rPr lang="ru-RU" sz="1200" dirty="0"/>
              <a:t>знакомить в игровой форме (</a:t>
            </a:r>
            <a:r>
              <a:rPr lang="ru-RU" sz="1200" dirty="0" err="1"/>
              <a:t>геймификация</a:t>
            </a:r>
            <a:r>
              <a:rPr lang="ru-RU" sz="1200" dirty="0"/>
              <a:t>) с профессиями</a:t>
            </a:r>
          </a:p>
          <a:p>
            <a:endParaRPr lang="ru-RU" sz="1200" dirty="0" smtClean="0"/>
          </a:p>
          <a:p>
            <a:endParaRPr lang="ru-RU" sz="1200" dirty="0"/>
          </a:p>
          <a:p>
            <a:pPr marL="311045" indent="-311045">
              <a:buSzPct val="150000"/>
              <a:defRPr/>
            </a:pPr>
            <a:r>
              <a:rPr lang="ru-RU" sz="1200" dirty="0" smtClean="0"/>
              <a:t>обеспечивать комфортные условия </a:t>
            </a:r>
            <a:r>
              <a:rPr lang="ru-RU" sz="1200" dirty="0"/>
              <a:t>для досуговой деятельности, отдыха, свободного выхода в Интернет через </a:t>
            </a:r>
            <a:r>
              <a:rPr lang="ru-RU" sz="1200" dirty="0" err="1"/>
              <a:t>Wi-Fi</a:t>
            </a:r>
            <a:r>
              <a:rPr lang="ru-RU" sz="1200" dirty="0"/>
              <a:t>;</a:t>
            </a:r>
          </a:p>
          <a:p>
            <a:pPr marL="311045" indent="-311045">
              <a:buSzPct val="150000"/>
              <a:defRPr/>
            </a:pPr>
            <a:r>
              <a:rPr lang="ru-RU" sz="1200" dirty="0"/>
              <a:t>создание различных клубов и объединений,– дискуссионных клубов, поэтические кружков, редакций школьных сайтов и электронных стенгазет и т.п</a:t>
            </a:r>
            <a:r>
              <a:rPr lang="ru-RU" sz="1200" dirty="0" smtClean="0"/>
              <a:t>.;</a:t>
            </a:r>
          </a:p>
          <a:p>
            <a:pPr marL="311045" indent="-311045">
              <a:defRPr/>
            </a:pPr>
            <a:endParaRPr lang="ru-RU" sz="1200" dirty="0"/>
          </a:p>
          <a:p>
            <a:pPr marL="311045" indent="-311045">
              <a:defRPr/>
            </a:pPr>
            <a:endParaRPr lang="ru-RU" sz="1200" dirty="0" smtClean="0"/>
          </a:p>
          <a:p>
            <a:pPr marL="311045" indent="-311045">
              <a:buSzPct val="150000"/>
              <a:defRPr/>
            </a:pPr>
            <a:r>
              <a:rPr lang="ru-RU" sz="1200" dirty="0" smtClean="0"/>
              <a:t>обеспечивать </a:t>
            </a:r>
            <a:r>
              <a:rPr lang="ru-RU" sz="1200" dirty="0"/>
              <a:t>поддержку образовательного процесса электронными образовательными ресурсами, программными средствами, доступом к сети Интернет</a:t>
            </a:r>
            <a:r>
              <a:rPr lang="ru-RU" sz="1200" dirty="0" smtClean="0"/>
              <a:t>;</a:t>
            </a:r>
          </a:p>
          <a:p>
            <a:pPr marL="311045" indent="-311045">
              <a:buSzPct val="150000"/>
              <a:defRPr/>
            </a:pPr>
            <a:r>
              <a:rPr lang="ru-RU" sz="1200" dirty="0"/>
              <a:t>активно использовать помещение и оборудование ИБЦ в образовательном </a:t>
            </a:r>
            <a:r>
              <a:rPr lang="ru-RU" sz="1200" dirty="0" smtClean="0"/>
              <a:t>процессе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46101" y="774958"/>
            <a:ext cx="4674808" cy="408725"/>
            <a:chOff x="720117" y="93302"/>
            <a:chExt cx="4752433" cy="38946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20117" y="93302"/>
              <a:ext cx="4752433" cy="3894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39129" y="112314"/>
              <a:ext cx="4714409" cy="35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kern="1200" dirty="0" smtClean="0"/>
                <a:t>Информационно-методическая</a:t>
              </a:r>
              <a:endParaRPr lang="ru-RU" sz="16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46101" y="1855191"/>
            <a:ext cx="4674808" cy="360040"/>
            <a:chOff x="1512129" y="1296145"/>
            <a:chExt cx="4572964" cy="43613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12129" y="1296145"/>
              <a:ext cx="4572964" cy="43613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533419" y="1317435"/>
              <a:ext cx="4530384" cy="393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kern="1200" dirty="0" smtClean="0"/>
                <a:t>Культурно-просветительская</a:t>
              </a:r>
              <a:endParaRPr lang="ru-RU" sz="16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29458" y="2830491"/>
            <a:ext cx="4643963" cy="390810"/>
            <a:chOff x="2160262" y="2788378"/>
            <a:chExt cx="4643963" cy="43063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160262" y="2788378"/>
              <a:ext cx="4643963" cy="43063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2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181284" y="2809400"/>
              <a:ext cx="4601919" cy="38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kern="1200" dirty="0" smtClean="0"/>
                <a:t>Образовательная</a:t>
              </a:r>
              <a:endParaRPr lang="ru-RU" sz="16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197769" y="3747766"/>
            <a:ext cx="4622743" cy="397346"/>
            <a:chOff x="2412657" y="4517416"/>
            <a:chExt cx="4356113" cy="39734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412657" y="4517416"/>
              <a:ext cx="4356113" cy="397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432054" y="4536813"/>
              <a:ext cx="4317319" cy="358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kern="1200" dirty="0" err="1" smtClean="0"/>
                <a:t>Профориентационная</a:t>
              </a:r>
              <a:r>
                <a:rPr lang="ru-RU" sz="1600" b="1" kern="1200" dirty="0" smtClean="0"/>
                <a:t> </a:t>
              </a:r>
              <a:endParaRPr lang="ru-RU" sz="16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0480" y="4737585"/>
            <a:ext cx="4602159" cy="397346"/>
            <a:chOff x="2412657" y="4517416"/>
            <a:chExt cx="4356113" cy="39734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412657" y="4517416"/>
              <a:ext cx="4356113" cy="397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432054" y="4536813"/>
              <a:ext cx="4317319" cy="358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kern="1200" dirty="0" smtClean="0"/>
                <a:t>Воспитательная</a:t>
              </a:r>
              <a:r>
                <a:rPr lang="ru-RU" sz="1600" b="1" kern="1200" dirty="0" smtClean="0"/>
                <a:t> </a:t>
              </a:r>
              <a:endParaRPr lang="ru-RU" sz="16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46953" y="5671645"/>
            <a:ext cx="4674808" cy="408725"/>
            <a:chOff x="720117" y="93302"/>
            <a:chExt cx="4752433" cy="38946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20117" y="93302"/>
              <a:ext cx="4752433" cy="3894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739129" y="112314"/>
              <a:ext cx="4714409" cy="351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kern="1200" dirty="0" smtClean="0"/>
                <a:t>Обеспечивающая</a:t>
              </a:r>
              <a:endParaRPr lang="ru-RU" sz="1600" b="1" kern="1200" dirty="0"/>
            </a:p>
          </p:txBody>
        </p:sp>
      </p:grpSp>
      <p:pic>
        <p:nvPicPr>
          <p:cNvPr id="23" name="Рисунок 22" descr="Описание: ЛОГОТИПЧ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52106"/>
            <a:ext cx="720080" cy="7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750</Words>
  <Application>Microsoft Office PowerPoint</Application>
  <PresentationFormat>Экран (4:3)</PresentationFormat>
  <Paragraphs>102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Информационно-библиотечный центр –  ресурс развития ОО</vt:lpstr>
      <vt:lpstr>Реализация мероприятий Федеральной целевой программы развития образования в ЯО http://www.iro.yar.ru/index.php?id=2067 </vt:lpstr>
      <vt:lpstr>Нормативное и методическое обеспечение</vt:lpstr>
      <vt:lpstr>Концепция региональной сети информационно-библиотечных центров образовательных организаций  Ярославской области</vt:lpstr>
      <vt:lpstr>Презентация PowerPoint</vt:lpstr>
      <vt:lpstr>Ресурсное обеспечение региональной сети</vt:lpstr>
      <vt:lpstr>Школьный информационно-библиотечный центр</vt:lpstr>
      <vt:lpstr>Требования ФГОС к школьной библиотеке</vt:lpstr>
      <vt:lpstr>Функции ШИБЦ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ресурса ЛитРес в работе ШИБЦ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 ПРОФЕССИОНАЛЬНОГО ОБРАЗОВАНИЯ   ЯРОСЛАВСКОЙ  ОБЛАСТИ ИНСТИТУТ РАЗВИТИЯ ОБРАЗОВАНИЯ</dc:title>
  <dc:creator>Артем</dc:creator>
  <cp:lastModifiedBy>Алевтина Николаевна Смирнова</cp:lastModifiedBy>
  <cp:revision>235</cp:revision>
  <cp:lastPrinted>2017-06-28T06:48:50Z</cp:lastPrinted>
  <dcterms:created xsi:type="dcterms:W3CDTF">2016-05-15T14:44:45Z</dcterms:created>
  <dcterms:modified xsi:type="dcterms:W3CDTF">2017-06-28T07:50:02Z</dcterms:modified>
</cp:coreProperties>
</file>