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3" r:id="rId3"/>
    <p:sldId id="275" r:id="rId4"/>
    <p:sldId id="289" r:id="rId5"/>
    <p:sldId id="257" r:id="rId6"/>
    <p:sldId id="288" r:id="rId7"/>
    <p:sldId id="284" r:id="rId8"/>
    <p:sldId id="285" r:id="rId9"/>
    <p:sldId id="286" r:id="rId10"/>
    <p:sldId id="287" r:id="rId11"/>
    <p:sldId id="283" r:id="rId12"/>
    <p:sldId id="258" r:id="rId13"/>
    <p:sldId id="259" r:id="rId14"/>
    <p:sldId id="260" r:id="rId15"/>
    <p:sldId id="262" r:id="rId16"/>
    <p:sldId id="261" r:id="rId17"/>
    <p:sldId id="263" r:id="rId18"/>
    <p:sldId id="264" r:id="rId19"/>
    <p:sldId id="281" r:id="rId20"/>
    <p:sldId id="267" r:id="rId21"/>
    <p:sldId id="269" r:id="rId22"/>
    <p:sldId id="270" r:id="rId23"/>
    <p:sldId id="271" r:id="rId24"/>
    <p:sldId id="272" r:id="rId25"/>
    <p:sldId id="277" r:id="rId26"/>
    <p:sldId id="278" r:id="rId27"/>
    <p:sldId id="279" r:id="rId28"/>
    <p:sldId id="290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99FF"/>
    <a:srgbClr val="0099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0;&#1086;&#1085;&#1082;&#1091;&#1088;&#1089;%20&#1056;&#1048;&#1055;%202017\&#1056;&#1048;&#1055;%202017%20+%20&#1089;&#1086;&#1080;&#1089;&#1087;&#1086;&#1083;&#1085;&#1080;&#1090;&#1077;&#1083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4;&#1094;&#1077;&#1085;&#1082;&#1072;%20&#1087;&#1088;&#1086;&#1076;&#1091;&#1082;&#1090;&#1086;&#1074;%20&#1056;&#1048;&#1055;%202017\&#1089;&#1072;&#1084;&#1086;&#1072;&#1085;&#1072;&#1083;&#1080;&#1079;%20&#1056;&#1048;&#1055;-201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4;&#1094;&#1077;&#1085;&#1082;&#1072;%20&#1087;&#1088;&#1086;&#1076;&#1091;&#1082;&#1090;&#1086;&#1074;%20&#1056;&#1048;&#1055;%202017\&#1089;&#1072;&#1084;&#1086;&#1072;&#1085;&#1072;&#1083;&#1080;&#1079;%20&#1056;&#1048;&#1055;-201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0;&#1086;&#1085;&#1082;&#1091;&#1088;&#1089;%20&#1056;&#1048;&#1055;%202017\&#1056;&#1048;&#1055;%202017%20+%20&#1089;&#1086;&#1080;&#1089;&#1087;&#1086;&#1083;&#1085;&#1080;&#1090;&#1077;&#1083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0;&#1086;&#1085;&#1082;&#1091;&#1088;&#1089;%20&#1056;&#1048;&#1055;%202017\&#1056;&#1048;&#1055;%202017%20+%20&#1089;&#1086;&#1080;&#1089;&#1087;&#1086;&#1083;&#1085;&#1080;&#1090;&#1077;&#1083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0;&#1086;&#1085;&#1082;&#1091;&#1088;&#1089;%20&#1056;&#1048;&#1055;%202017\&#1056;&#1048;&#1055;%202017%20+%20&#1089;&#1086;&#1080;&#1089;&#1087;&#1086;&#1083;&#1085;&#1080;&#1090;&#1077;&#1083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0;&#1086;&#1085;&#1082;&#1091;&#1088;&#1089;%20&#1056;&#1048;&#1055;%202017\&#1056;&#1048;&#1055;%202017%20+%20&#1089;&#1086;&#1080;&#1089;&#1087;&#1086;&#1083;&#1085;&#1080;&#1090;&#1077;&#1083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0;&#1086;&#1085;&#1082;&#1091;&#1088;&#1089;%20&#1056;&#1048;&#1055;%202017\&#1056;&#1048;&#1055;%202017%20+%20&#1089;&#1086;&#1080;&#1089;&#1087;&#1086;&#1083;&#1085;&#1080;&#1090;&#1077;&#1083;&#108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0;&#1086;&#1085;&#1082;&#1091;&#1088;&#1089;%20&#1056;&#1048;&#1055;%202017\&#1056;&#1048;&#1055;%202017%20+%20&#1089;&#1086;&#1080;&#1089;&#1087;&#1086;&#1083;&#1085;&#1080;&#1090;&#1077;&#1083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7;&#1074;&#1086;&#1076;&#1085;&#1072;&#1103;%20&#1087;&#1086;%20&#1056;&#1048;&#1055;%20&#1088;&#1072;&#1089;&#1095;&#1077;&#1090;&#1099;%20&#1084;&#1086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ferova.INTRANET\Documents\&#1048;&#1085;&#1085;&#1086;&#1074;&#1072;&#1094;&#1080;&#1086;&#1085;&#1085;&#1072;&#1103;%20&#1076;&#1077;&#1103;&#1090;&#1077;&#1083;&#1100;&#1085;&#1086;&#1089;&#1090;&#1100;\&#1056;&#1048;&#1055;&#1099;\&#1054;&#1094;&#1077;&#1085;&#1082;&#1072;%20&#1087;&#1088;&#1086;&#1076;&#1091;&#1082;&#1090;&#1086;&#1074;%20&#1056;&#1048;&#1055;%202017\&#1089;&#1072;&#1084;&#1086;&#1072;&#1085;&#1072;&#1083;&#1080;&#1079;%20&#1056;&#1048;&#1055;-201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Число проектов (основные площадки)</c:v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соисполнители!$E$46:$E$48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соисполнители!$G$46:$G$48</c:f>
              <c:numCache>
                <c:formatCode>General</c:formatCode>
                <c:ptCount val="3"/>
                <c:pt idx="0">
                  <c:v>20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FB-42FB-9519-A5633603A2C9}"/>
            </c:ext>
          </c:extLst>
        </c:ser>
        <c:ser>
          <c:idx val="0"/>
          <c:order val="1"/>
          <c:tx>
            <c:v>Число соисполнителей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соисполнители!$E$46:$E$48</c:f>
              <c:numCache>
                <c:formatCode>General</c:formatCode>
                <c:ptCount val="3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</c:numCache>
            </c:numRef>
          </c:cat>
          <c:val>
            <c:numRef>
              <c:f>соисполнители!$F$41:$F$43</c:f>
              <c:numCache>
                <c:formatCode>General</c:formatCode>
                <c:ptCount val="3"/>
                <c:pt idx="0">
                  <c:v>75</c:v>
                </c:pt>
                <c:pt idx="1">
                  <c:v>27</c:v>
                </c:pt>
                <c:pt idx="2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FB-42FB-9519-A5633603A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2137136"/>
        <c:axId val="-142132784"/>
      </c:barChart>
      <c:catAx>
        <c:axId val="-14213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2132784"/>
        <c:crosses val="autoZero"/>
        <c:auto val="1"/>
        <c:lblAlgn val="ctr"/>
        <c:lblOffset val="100"/>
        <c:noMultiLvlLbl val="0"/>
      </c:catAx>
      <c:valAx>
        <c:axId val="-14213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213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28675199566714"/>
          <c:y val="0.24271040309900083"/>
          <c:w val="0.29391841796512796"/>
          <c:h val="0.48029939296832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дальнейшей работы соисполнителей по направлению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-1.4652014652014831E-2"/>
                  <c:y val="6.1752219220378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01-48E1-9AD7-A9F9454489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Лист4!$D$3:$D$8</c:f>
              <c:strCache>
                <c:ptCount val="6"/>
                <c:pt idx="0">
                  <c:v>Самообразование по теме направления</c:v>
                </c:pt>
                <c:pt idx="1">
                  <c:v>Помощь другим ОО в реализации направления</c:v>
                </c:pt>
                <c:pt idx="2">
                  <c:v>Принять участие в реализации нового инновационного проекта</c:v>
                </c:pt>
                <c:pt idx="3">
                  <c:v>Продолжить реализацию и разрабатывать новые продукты в рамках направления</c:v>
                </c:pt>
                <c:pt idx="4">
                  <c:v>Распространение опыта работы (публикации, семинары, обмен опытом и т.п.)</c:v>
                </c:pt>
                <c:pt idx="5">
                  <c:v>Продолжить реализацию направления в рамках текущей деятельности школы</c:v>
                </c:pt>
              </c:strCache>
            </c:strRef>
          </c:cat>
          <c:val>
            <c:numRef>
              <c:f>Лист4!$F$3:$F$8</c:f>
              <c:numCache>
                <c:formatCode>0.0%</c:formatCode>
                <c:ptCount val="6"/>
                <c:pt idx="0">
                  <c:v>1.8867924528301886E-2</c:v>
                </c:pt>
                <c:pt idx="1">
                  <c:v>5.6603773584905662E-2</c:v>
                </c:pt>
                <c:pt idx="2">
                  <c:v>7.5471698113207544E-2</c:v>
                </c:pt>
                <c:pt idx="3">
                  <c:v>0.18867924528301888</c:v>
                </c:pt>
                <c:pt idx="4">
                  <c:v>0.18867924528301888</c:v>
                </c:pt>
                <c:pt idx="5">
                  <c:v>0.47169811320754718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01-48E1-9AD7-A9F945448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6781024"/>
        <c:axId val="-96779392"/>
      </c:barChart>
      <c:catAx>
        <c:axId val="-9678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79392"/>
        <c:crosses val="autoZero"/>
        <c:auto val="1"/>
        <c:lblAlgn val="ctr"/>
        <c:lblOffset val="100"/>
        <c:noMultiLvlLbl val="0"/>
      </c:catAx>
      <c:valAx>
        <c:axId val="-96779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967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'общая оценка'!$S$2:$S$11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0.15384615384615385</c:v>
                </c:pt>
                <c:pt idx="7">
                  <c:v>0.23076923076923078</c:v>
                </c:pt>
                <c:pt idx="8">
                  <c:v>0.30769230769230771</c:v>
                </c:pt>
                <c:pt idx="9">
                  <c:v>0.30769230769230771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7F-40C0-98D8-1AE41A4AF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108160"/>
        <c:axId val="-95117408"/>
      </c:barChart>
      <c:catAx>
        <c:axId val="-951081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5117408"/>
        <c:crosses val="autoZero"/>
        <c:auto val="1"/>
        <c:lblAlgn val="ctr"/>
        <c:lblOffset val="100"/>
        <c:noMultiLvlLbl val="0"/>
      </c:catAx>
      <c:valAx>
        <c:axId val="-95117408"/>
        <c:scaling>
          <c:orientation val="minMax"/>
          <c:max val="0.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95108160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Всего проектов</c:v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соисполнители!$E$45:$E$48</c:f>
              <c:strCache>
                <c:ptCount val="4"/>
                <c:pt idx="0">
                  <c:v>всего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соисполнители!$G$45:$G$48</c:f>
              <c:numCache>
                <c:formatCode>General</c:formatCode>
                <c:ptCount val="4"/>
                <c:pt idx="0">
                  <c:v>35</c:v>
                </c:pt>
                <c:pt idx="1">
                  <c:v>20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66-4716-A63B-376B8E76B8B1}"/>
            </c:ext>
          </c:extLst>
        </c:ser>
        <c:ser>
          <c:idx val="0"/>
          <c:order val="1"/>
          <c:tx>
            <c:v>Из них сетевых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соисполнители!$E$45:$E$48</c:f>
              <c:strCache>
                <c:ptCount val="4"/>
                <c:pt idx="0">
                  <c:v>всего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соисполнители!$F$45:$F$48</c:f>
              <c:numCache>
                <c:formatCode>General</c:formatCode>
                <c:ptCount val="4"/>
                <c:pt idx="0">
                  <c:v>22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66-4716-A63B-376B8E76B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2131696"/>
        <c:axId val="-142131152"/>
      </c:barChart>
      <c:catAx>
        <c:axId val="-14213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2131152"/>
        <c:crosses val="autoZero"/>
        <c:auto val="1"/>
        <c:lblAlgn val="ctr"/>
        <c:lblOffset val="100"/>
        <c:noMultiLvlLbl val="0"/>
      </c:catAx>
      <c:valAx>
        <c:axId val="-14213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213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75685647989649"/>
          <c:y val="0.23238461365216856"/>
          <c:w val="0.28452977798065099"/>
          <c:h val="0.269634305586005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Сетевые проекты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соисполнители!$E$45:$E$48</c:f>
              <c:strCache>
                <c:ptCount val="4"/>
                <c:pt idx="0">
                  <c:v>всего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соисполнители!$F$45:$F$48</c:f>
              <c:numCache>
                <c:formatCode>General</c:formatCode>
                <c:ptCount val="4"/>
                <c:pt idx="0">
                  <c:v>22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81-458F-9BC1-C1FA7D75DC77}"/>
            </c:ext>
          </c:extLst>
        </c:ser>
        <c:ser>
          <c:idx val="0"/>
          <c:order val="1"/>
          <c:tx>
            <c:v>Из них межмуниципальных</c:v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соисполнители!$E$45:$E$48</c:f>
              <c:strCache>
                <c:ptCount val="4"/>
                <c:pt idx="0">
                  <c:v>всего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strCache>
            </c:strRef>
          </c:cat>
          <c:val>
            <c:numRef>
              <c:f>соисполнители!$I$45:$I$48</c:f>
              <c:numCache>
                <c:formatCode>General</c:formatCode>
                <c:ptCount val="4"/>
                <c:pt idx="0">
                  <c:v>14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81-458F-9BC1-C1FA7D75D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2134960"/>
        <c:axId val="-142134416"/>
      </c:barChart>
      <c:catAx>
        <c:axId val="-14213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2134416"/>
        <c:crosses val="autoZero"/>
        <c:auto val="1"/>
        <c:lblAlgn val="ctr"/>
        <c:lblOffset val="100"/>
        <c:noMultiLvlLbl val="0"/>
      </c:catAx>
      <c:valAx>
        <c:axId val="-14213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213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88527996500441"/>
          <c:y val="0.27522579446559237"/>
          <c:w val="0.37098195538057743"/>
          <c:h val="0.1730715952172645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90675920578041E-2"/>
          <c:y val="2.3732470334412083E-2"/>
          <c:w val="0.91017897580551332"/>
          <c:h val="0.7879907244604132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соисполнители!$F$61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089163237311385E-2"/>
                  <c:y val="4.3149946062567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A5-4209-9434-46C0AF1DB9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соисполнители!$B$62:$B$69</c:f>
              <c:strCache>
                <c:ptCount val="8"/>
                <c:pt idx="0">
                  <c:v>г. Ярославль</c:v>
                </c:pt>
                <c:pt idx="1">
                  <c:v>г. Рыбинск</c:v>
                </c:pt>
                <c:pt idx="2">
                  <c:v>Тутаевский МР</c:v>
                </c:pt>
                <c:pt idx="3">
                  <c:v>Ростовский МР</c:v>
                </c:pt>
                <c:pt idx="4">
                  <c:v>г. Переславль-Залесский</c:v>
                </c:pt>
                <c:pt idx="5">
                  <c:v>Даниловский МР</c:v>
                </c:pt>
                <c:pt idx="6">
                  <c:v>Любимский МР</c:v>
                </c:pt>
                <c:pt idx="7">
                  <c:v>Угличский МР</c:v>
                </c:pt>
              </c:strCache>
            </c:strRef>
          </c:cat>
          <c:val>
            <c:numRef>
              <c:f>соисполнители!$F$62:$F$69</c:f>
              <c:numCache>
                <c:formatCode>General</c:formatCode>
                <c:ptCount val="8"/>
                <c:pt idx="0">
                  <c:v>17</c:v>
                </c:pt>
                <c:pt idx="1">
                  <c:v>9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A5-4209-9434-46C0AF1DB94F}"/>
            </c:ext>
          </c:extLst>
        </c:ser>
        <c:ser>
          <c:idx val="2"/>
          <c:order val="1"/>
          <c:tx>
            <c:strRef>
              <c:f>соисполнители!$E$61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соисполнители!$B$62:$B$69</c:f>
              <c:strCache>
                <c:ptCount val="8"/>
                <c:pt idx="0">
                  <c:v>г. Ярославль</c:v>
                </c:pt>
                <c:pt idx="1">
                  <c:v>г. Рыбинск</c:v>
                </c:pt>
                <c:pt idx="2">
                  <c:v>Тутаевский МР</c:v>
                </c:pt>
                <c:pt idx="3">
                  <c:v>Ростовский МР</c:v>
                </c:pt>
                <c:pt idx="4">
                  <c:v>г. Переславль-Залесский</c:v>
                </c:pt>
                <c:pt idx="5">
                  <c:v>Даниловский МР</c:v>
                </c:pt>
                <c:pt idx="6">
                  <c:v>Любимский МР</c:v>
                </c:pt>
                <c:pt idx="7">
                  <c:v>Угличский МР</c:v>
                </c:pt>
              </c:strCache>
            </c:strRef>
          </c:cat>
          <c:val>
            <c:numRef>
              <c:f>соисполнители!$E$62:$E$69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A5-4209-9434-46C0AF1DB94F}"/>
            </c:ext>
          </c:extLst>
        </c:ser>
        <c:ser>
          <c:idx val="1"/>
          <c:order val="2"/>
          <c:tx>
            <c:strRef>
              <c:f>соисполнители!$D$61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соисполнители!$B$62:$B$69</c:f>
              <c:strCache>
                <c:ptCount val="8"/>
                <c:pt idx="0">
                  <c:v>г. Ярославль</c:v>
                </c:pt>
                <c:pt idx="1">
                  <c:v>г. Рыбинск</c:v>
                </c:pt>
                <c:pt idx="2">
                  <c:v>Тутаевский МР</c:v>
                </c:pt>
                <c:pt idx="3">
                  <c:v>Ростовский МР</c:v>
                </c:pt>
                <c:pt idx="4">
                  <c:v>г. Переславль-Залесский</c:v>
                </c:pt>
                <c:pt idx="5">
                  <c:v>Даниловский МР</c:v>
                </c:pt>
                <c:pt idx="6">
                  <c:v>Любимский МР</c:v>
                </c:pt>
                <c:pt idx="7">
                  <c:v>Угличский МР</c:v>
                </c:pt>
              </c:strCache>
            </c:strRef>
          </c:cat>
          <c:val>
            <c:numRef>
              <c:f>соисполнители!$D$62:$D$69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A5-4209-9434-46C0AF1DB94F}"/>
            </c:ext>
          </c:extLst>
        </c:ser>
        <c:ser>
          <c:idx val="0"/>
          <c:order val="3"/>
          <c:tx>
            <c:strRef>
              <c:f>соисполнители!$C$61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соисполнители!$B$62:$B$69</c:f>
              <c:strCache>
                <c:ptCount val="8"/>
                <c:pt idx="0">
                  <c:v>г. Ярославль</c:v>
                </c:pt>
                <c:pt idx="1">
                  <c:v>г. Рыбинск</c:v>
                </c:pt>
                <c:pt idx="2">
                  <c:v>Тутаевский МР</c:v>
                </c:pt>
                <c:pt idx="3">
                  <c:v>Ростовский МР</c:v>
                </c:pt>
                <c:pt idx="4">
                  <c:v>г. Переславль-Залесский</c:v>
                </c:pt>
                <c:pt idx="5">
                  <c:v>Даниловский МР</c:v>
                </c:pt>
                <c:pt idx="6">
                  <c:v>Любимский МР</c:v>
                </c:pt>
                <c:pt idx="7">
                  <c:v>Угличский МР</c:v>
                </c:pt>
              </c:strCache>
            </c:strRef>
          </c:cat>
          <c:val>
            <c:numRef>
              <c:f>соисполнители!$C$62:$C$69</c:f>
              <c:numCache>
                <c:formatCode>General</c:formatCode>
                <c:ptCount val="8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A5-4209-9434-46C0AF1DB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6777760"/>
        <c:axId val="-96782112"/>
      </c:barChart>
      <c:catAx>
        <c:axId val="-9677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82112"/>
        <c:crosses val="autoZero"/>
        <c:auto val="1"/>
        <c:lblAlgn val="ctr"/>
        <c:lblOffset val="100"/>
        <c:noMultiLvlLbl val="0"/>
      </c:catAx>
      <c:valAx>
        <c:axId val="-9678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77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v>всего</c:v>
          </c:tx>
          <c:spPr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соисполнители!$G$60:$G$79</c:f>
              <c:strCache>
                <c:ptCount val="15"/>
                <c:pt idx="0">
                  <c:v>г. Ярославль</c:v>
                </c:pt>
                <c:pt idx="1">
                  <c:v>Тутаевский МР</c:v>
                </c:pt>
                <c:pt idx="2">
                  <c:v>г. Рыбинск</c:v>
                </c:pt>
                <c:pt idx="3">
                  <c:v>Угличский МР</c:v>
                </c:pt>
                <c:pt idx="4">
                  <c:v>Ярославский МР</c:v>
                </c:pt>
                <c:pt idx="5">
                  <c:v>г. Переславль-Залесский</c:v>
                </c:pt>
                <c:pt idx="6">
                  <c:v>Даниловский МР</c:v>
                </c:pt>
                <c:pt idx="7">
                  <c:v>Рыбинский МР</c:v>
                </c:pt>
                <c:pt idx="8">
                  <c:v>Гаврилов-Ямский МР</c:v>
                </c:pt>
                <c:pt idx="9">
                  <c:v>Мышкинский МР</c:v>
                </c:pt>
                <c:pt idx="10">
                  <c:v>Первомайский МР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Борисоглебский МР</c:v>
                </c:pt>
                <c:pt idx="14">
                  <c:v>Некоузский МР</c:v>
                </c:pt>
              </c:strCache>
            </c:strRef>
          </c:cat>
          <c:val>
            <c:numRef>
              <c:f>соисполнители!$K$60:$K$79</c:f>
              <c:numCache>
                <c:formatCode>General</c:formatCode>
                <c:ptCount val="15"/>
                <c:pt idx="0">
                  <c:v>51</c:v>
                </c:pt>
                <c:pt idx="1">
                  <c:v>33</c:v>
                </c:pt>
                <c:pt idx="2">
                  <c:v>28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F5-4B49-807A-23C1C3C556D1}"/>
            </c:ext>
          </c:extLst>
        </c:ser>
        <c:ser>
          <c:idx val="2"/>
          <c:order val="1"/>
          <c:tx>
            <c:v>2015</c:v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cat>
            <c:strRef>
              <c:f>соисполнители!$G$60:$G$79</c:f>
              <c:strCache>
                <c:ptCount val="15"/>
                <c:pt idx="0">
                  <c:v>г. Ярославль</c:v>
                </c:pt>
                <c:pt idx="1">
                  <c:v>Тутаевский МР</c:v>
                </c:pt>
                <c:pt idx="2">
                  <c:v>г. Рыбинск</c:v>
                </c:pt>
                <c:pt idx="3">
                  <c:v>Угличский МР</c:v>
                </c:pt>
                <c:pt idx="4">
                  <c:v>Ярославский МР</c:v>
                </c:pt>
                <c:pt idx="5">
                  <c:v>г. Переславль-Залесский</c:v>
                </c:pt>
                <c:pt idx="6">
                  <c:v>Даниловский МР</c:v>
                </c:pt>
                <c:pt idx="7">
                  <c:v>Рыбинский МР</c:v>
                </c:pt>
                <c:pt idx="8">
                  <c:v>Гаврилов-Ямский МР</c:v>
                </c:pt>
                <c:pt idx="9">
                  <c:v>Мышкинский МР</c:v>
                </c:pt>
                <c:pt idx="10">
                  <c:v>Первомайский МР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Борисоглебский МР</c:v>
                </c:pt>
                <c:pt idx="14">
                  <c:v>Некоузский МР</c:v>
                </c:pt>
              </c:strCache>
            </c:strRef>
          </c:cat>
          <c:val>
            <c:numRef>
              <c:f>соисполнители!$J$60:$J$79</c:f>
              <c:numCache>
                <c:formatCode>General</c:formatCode>
                <c:ptCount val="15"/>
                <c:pt idx="0">
                  <c:v>27</c:v>
                </c:pt>
                <c:pt idx="1">
                  <c:v>2</c:v>
                </c:pt>
                <c:pt idx="2">
                  <c:v>8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F5-4B49-807A-23C1C3C556D1}"/>
            </c:ext>
          </c:extLst>
        </c:ser>
        <c:ser>
          <c:idx val="1"/>
          <c:order val="2"/>
          <c:tx>
            <c:v>2016</c:v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соисполнители!$G$60:$G$79</c:f>
              <c:strCache>
                <c:ptCount val="15"/>
                <c:pt idx="0">
                  <c:v>г. Ярославль</c:v>
                </c:pt>
                <c:pt idx="1">
                  <c:v>Тутаевский МР</c:v>
                </c:pt>
                <c:pt idx="2">
                  <c:v>г. Рыбинск</c:v>
                </c:pt>
                <c:pt idx="3">
                  <c:v>Угличский МР</c:v>
                </c:pt>
                <c:pt idx="4">
                  <c:v>Ярославский МР</c:v>
                </c:pt>
                <c:pt idx="5">
                  <c:v>г. Переславль-Залесский</c:v>
                </c:pt>
                <c:pt idx="6">
                  <c:v>Даниловский МР</c:v>
                </c:pt>
                <c:pt idx="7">
                  <c:v>Рыбинский МР</c:v>
                </c:pt>
                <c:pt idx="8">
                  <c:v>Гаврилов-Ямский МР</c:v>
                </c:pt>
                <c:pt idx="9">
                  <c:v>Мышкинский МР</c:v>
                </c:pt>
                <c:pt idx="10">
                  <c:v>Первомайский МР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Борисоглебский МР</c:v>
                </c:pt>
                <c:pt idx="14">
                  <c:v>Некоузский МР</c:v>
                </c:pt>
              </c:strCache>
            </c:strRef>
          </c:cat>
          <c:val>
            <c:numRef>
              <c:f>соисполнители!$I$60:$I$79</c:f>
              <c:numCache>
                <c:formatCode>General</c:formatCode>
                <c:ptCount val="15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F5-4B49-807A-23C1C3C556D1}"/>
            </c:ext>
          </c:extLst>
        </c:ser>
        <c:ser>
          <c:idx val="0"/>
          <c:order val="3"/>
          <c:tx>
            <c:v>2017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/>
          </c:spPr>
          <c:invertIfNegative val="0"/>
          <c:cat>
            <c:strRef>
              <c:f>соисполнители!$G$60:$G$79</c:f>
              <c:strCache>
                <c:ptCount val="15"/>
                <c:pt idx="0">
                  <c:v>г. Ярославль</c:v>
                </c:pt>
                <c:pt idx="1">
                  <c:v>Тутаевский МР</c:v>
                </c:pt>
                <c:pt idx="2">
                  <c:v>г. Рыбинск</c:v>
                </c:pt>
                <c:pt idx="3">
                  <c:v>Угличский МР</c:v>
                </c:pt>
                <c:pt idx="4">
                  <c:v>Ярославский МР</c:v>
                </c:pt>
                <c:pt idx="5">
                  <c:v>г. Переславль-Залесский</c:v>
                </c:pt>
                <c:pt idx="6">
                  <c:v>Даниловский МР</c:v>
                </c:pt>
                <c:pt idx="7">
                  <c:v>Рыбинский МР</c:v>
                </c:pt>
                <c:pt idx="8">
                  <c:v>Гаврилов-Ямский МР</c:v>
                </c:pt>
                <c:pt idx="9">
                  <c:v>Мышкинский МР</c:v>
                </c:pt>
                <c:pt idx="10">
                  <c:v>Первомайский МР</c:v>
                </c:pt>
                <c:pt idx="11">
                  <c:v>Пошехонский МР</c:v>
                </c:pt>
                <c:pt idx="12">
                  <c:v>Ростовский МР</c:v>
                </c:pt>
                <c:pt idx="13">
                  <c:v>Борисоглебский МР</c:v>
                </c:pt>
                <c:pt idx="14">
                  <c:v>Некоузский МР</c:v>
                </c:pt>
              </c:strCache>
            </c:strRef>
          </c:cat>
          <c:val>
            <c:numRef>
              <c:f>соисполнители!$H$60:$H$79</c:f>
              <c:numCache>
                <c:formatCode>General</c:formatCode>
                <c:ptCount val="15"/>
                <c:pt idx="0">
                  <c:v>14</c:v>
                </c:pt>
                <c:pt idx="1">
                  <c:v>25</c:v>
                </c:pt>
                <c:pt idx="2">
                  <c:v>17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F5-4B49-807A-23C1C3C55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6769056"/>
        <c:axId val="-96775584"/>
      </c:barChart>
      <c:catAx>
        <c:axId val="-9676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75584"/>
        <c:crosses val="autoZero"/>
        <c:auto val="1"/>
        <c:lblAlgn val="ctr"/>
        <c:lblOffset val="100"/>
        <c:noMultiLvlLbl val="0"/>
      </c:catAx>
      <c:valAx>
        <c:axId val="-9677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69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соисполнители!$C$83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соисполнители!$B$84:$B$88</c:f>
              <c:strCache>
                <c:ptCount val="5"/>
                <c:pt idx="0">
                  <c:v>Дополнительное профессиональное образование</c:v>
                </c:pt>
                <c:pt idx="1">
                  <c:v>Общее образование</c:v>
                </c:pt>
                <c:pt idx="2">
                  <c:v>Среднее профессиональное образование</c:v>
                </c:pt>
                <c:pt idx="3">
                  <c:v>Дошкольное образование</c:v>
                </c:pt>
                <c:pt idx="4">
                  <c:v>Дополнительное образование детей</c:v>
                </c:pt>
              </c:strCache>
            </c:strRef>
          </c:cat>
          <c:val>
            <c:numRef>
              <c:f>соисполнители!$C$84:$C$88</c:f>
              <c:numCache>
                <c:formatCode>General</c:formatCode>
                <c:ptCount val="5"/>
                <c:pt idx="0">
                  <c:v>15</c:v>
                </c:pt>
                <c:pt idx="1">
                  <c:v>9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86-4F25-8A9E-2A6979AC7E83}"/>
            </c:ext>
          </c:extLst>
        </c:ser>
        <c:ser>
          <c:idx val="2"/>
          <c:order val="1"/>
          <c:tx>
            <c:strRef>
              <c:f>соисполнители!$D$83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соисполнители!$B$84:$B$88</c:f>
              <c:strCache>
                <c:ptCount val="5"/>
                <c:pt idx="0">
                  <c:v>Дополнительное профессиональное образование</c:v>
                </c:pt>
                <c:pt idx="1">
                  <c:v>Общее образование</c:v>
                </c:pt>
                <c:pt idx="2">
                  <c:v>Среднее профессиональное образование</c:v>
                </c:pt>
                <c:pt idx="3">
                  <c:v>Дошкольное образование</c:v>
                </c:pt>
                <c:pt idx="4">
                  <c:v>Дополнительное образование детей</c:v>
                </c:pt>
              </c:strCache>
            </c:strRef>
          </c:cat>
          <c:val>
            <c:numRef>
              <c:f>соисполнители!$D$84:$D$88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86-4F25-8A9E-2A6979AC7E83}"/>
            </c:ext>
          </c:extLst>
        </c:ser>
        <c:ser>
          <c:idx val="0"/>
          <c:order val="2"/>
          <c:tx>
            <c:strRef>
              <c:f>соисполнители!$E$83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соисполнители!$B$84:$B$88</c:f>
              <c:strCache>
                <c:ptCount val="5"/>
                <c:pt idx="0">
                  <c:v>Дополнительное профессиональное образование</c:v>
                </c:pt>
                <c:pt idx="1">
                  <c:v>Общее образование</c:v>
                </c:pt>
                <c:pt idx="2">
                  <c:v>Среднее профессиональное образование</c:v>
                </c:pt>
                <c:pt idx="3">
                  <c:v>Дошкольное образование</c:v>
                </c:pt>
                <c:pt idx="4">
                  <c:v>Дополнительное образование детей</c:v>
                </c:pt>
              </c:strCache>
            </c:strRef>
          </c:cat>
          <c:val>
            <c:numRef>
              <c:f>соисполнители!$E$84:$E$88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86-4F25-8A9E-2A6979AC7E83}"/>
            </c:ext>
          </c:extLst>
        </c:ser>
        <c:ser>
          <c:idx val="3"/>
          <c:order val="3"/>
          <c:tx>
            <c:strRef>
              <c:f>соисполнители!$F$83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соисполнители!$B$84:$B$88</c:f>
              <c:strCache>
                <c:ptCount val="5"/>
                <c:pt idx="0">
                  <c:v>Дополнительное профессиональное образование</c:v>
                </c:pt>
                <c:pt idx="1">
                  <c:v>Общее образование</c:v>
                </c:pt>
                <c:pt idx="2">
                  <c:v>Среднее профессиональное образование</c:v>
                </c:pt>
                <c:pt idx="3">
                  <c:v>Дошкольное образование</c:v>
                </c:pt>
                <c:pt idx="4">
                  <c:v>Дополнительное образование детей</c:v>
                </c:pt>
              </c:strCache>
            </c:strRef>
          </c:cat>
          <c:val>
            <c:numRef>
              <c:f>соисполнители!$F$84:$F$88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86-4F25-8A9E-2A6979AC7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6770144"/>
        <c:axId val="-96776128"/>
      </c:barChart>
      <c:catAx>
        <c:axId val="-9677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76128"/>
        <c:crosses val="autoZero"/>
        <c:auto val="1"/>
        <c:lblAlgn val="ctr"/>
        <c:lblOffset val="100"/>
        <c:noMultiLvlLbl val="0"/>
      </c:catAx>
      <c:valAx>
        <c:axId val="-9677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70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v>всего</c:v>
          </c:tx>
          <c:spPr>
            <a:solidFill>
              <a:srgbClr val="FFC00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соисполнители!$G$82:$G$88</c:f>
              <c:strCache>
                <c:ptCount val="7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профессиональное образование</c:v>
                </c:pt>
                <c:pt idx="3">
                  <c:v>Среднее профессиональное образование</c:v>
                </c:pt>
                <c:pt idx="4">
                  <c:v>Дополнительное образование детей</c:v>
                </c:pt>
                <c:pt idx="5">
                  <c:v>Другое (центры медико-социальной помощи, детские дома)</c:v>
                </c:pt>
                <c:pt idx="6">
                  <c:v>Высшее образование</c:v>
                </c:pt>
              </c:strCache>
            </c:strRef>
          </c:cat>
          <c:val>
            <c:numRef>
              <c:f>соисполнители!$K$82:$K$88</c:f>
              <c:numCache>
                <c:formatCode>General</c:formatCode>
                <c:ptCount val="7"/>
                <c:pt idx="0">
                  <c:v>82</c:v>
                </c:pt>
                <c:pt idx="1">
                  <c:v>39</c:v>
                </c:pt>
                <c:pt idx="2">
                  <c:v>12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EE-4976-8812-F882E9A36719}"/>
            </c:ext>
          </c:extLst>
        </c:ser>
        <c:ser>
          <c:idx val="2"/>
          <c:order val="1"/>
          <c:tx>
            <c:v>2015</c:v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соисполнители!$G$82:$G$88</c:f>
              <c:strCache>
                <c:ptCount val="7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профессиональное образование</c:v>
                </c:pt>
                <c:pt idx="3">
                  <c:v>Среднее профессиональное образование</c:v>
                </c:pt>
                <c:pt idx="4">
                  <c:v>Дополнительное образование детей</c:v>
                </c:pt>
                <c:pt idx="5">
                  <c:v>Другое (центры медико-социальной помощи, детские дома)</c:v>
                </c:pt>
                <c:pt idx="6">
                  <c:v>Высшее образование</c:v>
                </c:pt>
              </c:strCache>
            </c:strRef>
          </c:cat>
          <c:val>
            <c:numRef>
              <c:f>соисполнители!$J$82:$J$88</c:f>
              <c:numCache>
                <c:formatCode>General</c:formatCode>
                <c:ptCount val="7"/>
                <c:pt idx="0">
                  <c:v>16</c:v>
                </c:pt>
                <c:pt idx="1">
                  <c:v>20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EE-4976-8812-F882E9A36719}"/>
            </c:ext>
          </c:extLst>
        </c:ser>
        <c:ser>
          <c:idx val="1"/>
          <c:order val="2"/>
          <c:tx>
            <c:v>2016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соисполнители!$G$82:$G$88</c:f>
              <c:strCache>
                <c:ptCount val="7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профессиональное образование</c:v>
                </c:pt>
                <c:pt idx="3">
                  <c:v>Среднее профессиональное образование</c:v>
                </c:pt>
                <c:pt idx="4">
                  <c:v>Дополнительное образование детей</c:v>
                </c:pt>
                <c:pt idx="5">
                  <c:v>Другое (центры медико-социальной помощи, детские дома)</c:v>
                </c:pt>
                <c:pt idx="6">
                  <c:v>Высшее образование</c:v>
                </c:pt>
              </c:strCache>
            </c:strRef>
          </c:cat>
          <c:val>
            <c:numRef>
              <c:f>соисполнители!$I$82:$I$88</c:f>
              <c:numCache>
                <c:formatCode>General</c:formatCode>
                <c:ptCount val="7"/>
                <c:pt idx="0">
                  <c:v>15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EE-4976-8812-F882E9A36719}"/>
            </c:ext>
          </c:extLst>
        </c:ser>
        <c:ser>
          <c:idx val="0"/>
          <c:order val="3"/>
          <c:tx>
            <c:v>2017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соисполнители!$G$82:$G$88</c:f>
              <c:strCache>
                <c:ptCount val="7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профессиональное образование</c:v>
                </c:pt>
                <c:pt idx="3">
                  <c:v>Среднее профессиональное образование</c:v>
                </c:pt>
                <c:pt idx="4">
                  <c:v>Дополнительное образование детей</c:v>
                </c:pt>
                <c:pt idx="5">
                  <c:v>Другое (центры медико-социальной помощи, детские дома)</c:v>
                </c:pt>
                <c:pt idx="6">
                  <c:v>Высшее образование</c:v>
                </c:pt>
              </c:strCache>
            </c:strRef>
          </c:cat>
          <c:val>
            <c:numRef>
              <c:f>соисполнители!$H$82:$H$88</c:f>
              <c:numCache>
                <c:formatCode>General</c:formatCode>
                <c:ptCount val="7"/>
                <c:pt idx="0">
                  <c:v>51</c:v>
                </c:pt>
                <c:pt idx="1">
                  <c:v>13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EE-4976-8812-F882E9A36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6771776"/>
        <c:axId val="-96777216"/>
      </c:barChart>
      <c:catAx>
        <c:axId val="-967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77216"/>
        <c:crosses val="autoZero"/>
        <c:auto val="1"/>
        <c:lblAlgn val="ctr"/>
        <c:lblOffset val="100"/>
        <c:noMultiLvlLbl val="0"/>
      </c:catAx>
      <c:valAx>
        <c:axId val="-9677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71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28587051618548E-2"/>
          <c:y val="0.13261390134998066"/>
          <c:w val="0.48853182414698165"/>
          <c:h val="0.622829417239179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0B-477E-B116-5A36BC72F2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0B-477E-B116-5A36BC72F2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0B-477E-B116-5A36BC72F2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0B-477E-B116-5A36BC72F2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0B-477E-B116-5A36BC72F2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A0B-477E-B116-5A36BC72F2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A0B-477E-B116-5A36BC72F27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'все РИП'!$AR$3:$AR$9</c:f>
              <c:strCache>
                <c:ptCount val="7"/>
                <c:pt idx="0">
                  <c:v>Модернизация содержания и технологий достижения образовательных результатов в соответствие с ФГОС ОО</c:v>
                </c:pt>
                <c:pt idx="1">
                  <c:v>Создание условий для обучения и воспитания детей с ограниченными возможностями здоровья в образовательных организациях</c:v>
                </c:pt>
                <c:pt idx="2">
                  <c:v>Модернизация содержания и технологий образовательного процесса в условиях реализации ФГОС СПО</c:v>
                </c:pt>
                <c:pt idx="3">
                  <c:v>Новые механизмы формирования актуальных компетенций педагога</c:v>
                </c:pt>
                <c:pt idx="4">
                  <c:v>Организация допрофессиональной подготовки учащихся общеобразовательных учреждений </c:v>
                </c:pt>
                <c:pt idx="5">
                  <c:v>Развитие служб медиации в образовательных организациях</c:v>
                </c:pt>
                <c:pt idx="6">
                  <c:v>Другое</c:v>
                </c:pt>
              </c:strCache>
            </c:strRef>
          </c:cat>
          <c:val>
            <c:numRef>
              <c:f>'все РИП'!$AT$3:$AT$9</c:f>
              <c:numCache>
                <c:formatCode>0%</c:formatCode>
                <c:ptCount val="7"/>
                <c:pt idx="0">
                  <c:v>0.22857142857142856</c:v>
                </c:pt>
                <c:pt idx="1">
                  <c:v>0.2</c:v>
                </c:pt>
                <c:pt idx="2">
                  <c:v>0.17142857142857143</c:v>
                </c:pt>
                <c:pt idx="3">
                  <c:v>0.11428571428571428</c:v>
                </c:pt>
                <c:pt idx="4">
                  <c:v>8.5714285714285715E-2</c:v>
                </c:pt>
                <c:pt idx="5">
                  <c:v>8.5714285714285715E-2</c:v>
                </c:pt>
                <c:pt idx="6">
                  <c:v>0.11428571428571428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A0B-477E-B116-5A36BC72F27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926990376202976"/>
          <c:y val="8.8185927119557764E-2"/>
          <c:w val="0.46992060367454069"/>
          <c:h val="0.911814072880442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препятствующие развитию направления (ответы соисполнителей)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проблемы!$D$2:$D$15</c:f>
              <c:strCache>
                <c:ptCount val="14"/>
                <c:pt idx="0">
                  <c:v>Неготовность учителей к критике</c:v>
                </c:pt>
                <c:pt idx="1">
                  <c:v>Низкая мотивация обучающихся</c:v>
                </c:pt>
                <c:pt idx="2">
                  <c:v>Отсутствие у родителей знания законодательства об образовании и нормативной документации ОО</c:v>
                </c:pt>
                <c:pt idx="3">
                  <c:v>Проблема комплектования классов</c:v>
                </c:pt>
                <c:pt idx="4">
                  <c:v>Узкая целевая аудитория проекта</c:v>
                </c:pt>
                <c:pt idx="5">
                  <c:v>Территориальная удаленность ОО</c:v>
                </c:pt>
                <c:pt idx="6">
                  <c:v>Незаинтересованность (части) пед.коллектива</c:v>
                </c:pt>
                <c:pt idx="7">
                  <c:v>Нет опыта инновационной деятельности</c:v>
                </c:pt>
                <c:pt idx="8">
                  <c:v>Недостатки нормативного обеспечения деятельности</c:v>
                </c:pt>
                <c:pt idx="9">
                  <c:v>Необходимо научно-методическое сопровождение</c:v>
                </c:pt>
                <c:pt idx="10">
                  <c:v>Незаинтересованность социальных партнеров (в т.ч. родителей)</c:v>
                </c:pt>
                <c:pt idx="11">
                  <c:v>Проблема финансирования ОО (в т.ч. устаревание материально-технической базы)</c:v>
                </c:pt>
                <c:pt idx="12">
                  <c:v>Высокая нагрузка на учителей</c:v>
                </c:pt>
                <c:pt idx="13">
                  <c:v>Недостаточная квалификация педагогов</c:v>
                </c:pt>
              </c:strCache>
            </c:strRef>
          </c:cat>
          <c:val>
            <c:numRef>
              <c:f>проблемы!$F$2:$F$15</c:f>
              <c:numCache>
                <c:formatCode>0%</c:formatCode>
                <c:ptCount val="14"/>
                <c:pt idx="0">
                  <c:v>1.6393442622950821E-2</c:v>
                </c:pt>
                <c:pt idx="1">
                  <c:v>1.6393442622950821E-2</c:v>
                </c:pt>
                <c:pt idx="2">
                  <c:v>1.6393442622950821E-2</c:v>
                </c:pt>
                <c:pt idx="3">
                  <c:v>1.6393442622950821E-2</c:v>
                </c:pt>
                <c:pt idx="4">
                  <c:v>1.6393442622950821E-2</c:v>
                </c:pt>
                <c:pt idx="5">
                  <c:v>3.2786885245901641E-2</c:v>
                </c:pt>
                <c:pt idx="6">
                  <c:v>4.9180327868852458E-2</c:v>
                </c:pt>
                <c:pt idx="7">
                  <c:v>6.5573770491803282E-2</c:v>
                </c:pt>
                <c:pt idx="8">
                  <c:v>8.1967213114754092E-2</c:v>
                </c:pt>
                <c:pt idx="9">
                  <c:v>8.1967213114754092E-2</c:v>
                </c:pt>
                <c:pt idx="10">
                  <c:v>9.8360655737704916E-2</c:v>
                </c:pt>
                <c:pt idx="11">
                  <c:v>0.14754098360655737</c:v>
                </c:pt>
                <c:pt idx="12">
                  <c:v>0.18032786885245902</c:v>
                </c:pt>
                <c:pt idx="13">
                  <c:v>0.18032786885245902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D9-40B6-B3F4-6E007E858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96774496"/>
        <c:axId val="-96771232"/>
      </c:barChart>
      <c:catAx>
        <c:axId val="-9677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6771232"/>
        <c:crosses val="autoZero"/>
        <c:auto val="1"/>
        <c:lblAlgn val="ctr"/>
        <c:lblOffset val="100"/>
        <c:noMultiLvlLbl val="0"/>
      </c:catAx>
      <c:valAx>
        <c:axId val="-967712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9677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95000"/>
          <a:lumOff val="5000"/>
        </a:schemeClr>
      </a:solidFill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4B6-D760-47CF-A7C6-F9499F632BF6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497E8-95EA-442F-84E1-B6BF3F0B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4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497E8-95EA-442F-84E1-B6BF3F0B7F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4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6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8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7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9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9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7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0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7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2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4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8928-AA5D-4097-A239-AB71E4BB3F6B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29BD-0B2C-4ACB-A506-051481D4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8" y="1453571"/>
            <a:ext cx="8901112" cy="31634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инновационной деятельности в региональной системе образования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382634"/>
            <a:ext cx="1026318" cy="10263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0215" y="5744294"/>
            <a:ext cx="686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2017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0868" y="592462"/>
            <a:ext cx="7093131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ГАУ ДПО ЯО «Институт развития образования»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Центр развития инновационной инфраструктуры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80189"/>
            <a:ext cx="9144000" cy="1182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453571"/>
            <a:ext cx="9144000" cy="68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806" y="365126"/>
            <a:ext cx="7882628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Структурно-функциональные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ru-RU" b="1" dirty="0">
                <a:latin typeface="Times New Roman" pitchFamily="18" charset="0"/>
              </a:rPr>
              <a:t>Модель</a:t>
            </a:r>
            <a:r>
              <a:rPr lang="ru-RU" b="1" i="1" dirty="0">
                <a:latin typeface="Times New Roman" pitchFamily="18" charset="0"/>
              </a:rPr>
              <a:t> «институциональная»</a:t>
            </a:r>
            <a:r>
              <a:rPr lang="ru-RU" dirty="0">
                <a:latin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ru-RU" b="1" dirty="0">
                <a:latin typeface="Times New Roman" pitchFamily="18" charset="0"/>
              </a:rPr>
              <a:t>Модель</a:t>
            </a:r>
            <a:r>
              <a:rPr lang="ru-RU" b="1" i="1" dirty="0">
                <a:latin typeface="Times New Roman" pitchFamily="18" charset="0"/>
              </a:rPr>
              <a:t> «инициативный инновационный проект»</a:t>
            </a:r>
            <a:r>
              <a:rPr lang="ru-RU" dirty="0">
                <a:latin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ru-RU" b="1" dirty="0">
                <a:latin typeface="Times New Roman" pitchFamily="18" charset="0"/>
              </a:rPr>
              <a:t>Модель</a:t>
            </a:r>
            <a:r>
              <a:rPr lang="ru-RU" b="1" i="1" dirty="0">
                <a:latin typeface="Times New Roman" pitchFamily="18" charset="0"/>
              </a:rPr>
              <a:t> «сетевая инновационная площадка» </a:t>
            </a:r>
          </a:p>
          <a:p>
            <a:pPr>
              <a:spcBef>
                <a:spcPts val="1200"/>
              </a:spcBef>
            </a:pPr>
            <a:r>
              <a:rPr lang="ru-RU" b="1" dirty="0">
                <a:latin typeface="Times New Roman" pitchFamily="18" charset="0"/>
              </a:rPr>
              <a:t>Модель</a:t>
            </a:r>
            <a:r>
              <a:rPr lang="ru-RU" b="1" i="1" dirty="0">
                <a:latin typeface="Times New Roman" pitchFamily="18" charset="0"/>
              </a:rPr>
              <a:t> «инновационный комплекс»</a:t>
            </a:r>
            <a:r>
              <a:rPr lang="ru-RU" dirty="0">
                <a:latin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3" y="26641"/>
            <a:ext cx="103031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5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807" y="2182647"/>
            <a:ext cx="8499764" cy="8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Book Antiqua" panose="02040602050305030304" pitchFamily="18" charset="0"/>
              </a:rPr>
              <a:t>Модель сетевой организации инновационной деятельности </a:t>
            </a:r>
            <a:r>
              <a:rPr lang="ru-RU" sz="27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обеспечивает</a:t>
            </a:r>
            <a:endParaRPr lang="ru-RU" sz="27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806" y="2994809"/>
            <a:ext cx="8499765" cy="24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- целостность </a:t>
            </a:r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системы по реализации ключевых направлений развития </a:t>
            </a:r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РСО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-  </a:t>
            </a:r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распространение в массовую образовательную практику и поддержка инноваций посредством создания инновационной среды</a:t>
            </a:r>
          </a:p>
          <a:p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- отработку новых форм взаимодействия и взаимообмена образовательными ресурсами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39461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Межрегиональная научно-практическая конференция</a:t>
            </a:r>
          </a:p>
          <a:p>
            <a:pPr algn="ctr"/>
            <a:r>
              <a:rPr lang="ru-RU" sz="2100" b="1" dirty="0">
                <a:solidFill>
                  <a:schemeClr val="bg1"/>
                </a:solidFill>
                <a:latin typeface="Book Antiqua" panose="02040602050305030304" pitchFamily="18" charset="0"/>
              </a:rPr>
              <a:t>«Инновации в образовании: региональные практики»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94410"/>
            <a:ext cx="914400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04187"/>
            <a:ext cx="9144000" cy="342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2" y="148948"/>
            <a:ext cx="714772" cy="7147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2407" y="2117843"/>
            <a:ext cx="9144000" cy="342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1106602" y="1784476"/>
            <a:ext cx="6865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Сопровождение региональных инновационных площадок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9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РИП: основные площадки 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541680"/>
              </p:ext>
            </p:extLst>
          </p:nvPr>
        </p:nvGraphicFramePr>
        <p:xfrm>
          <a:off x="300038" y="1825625"/>
          <a:ext cx="872966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100763" cy="11064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проекты РИП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25298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4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94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проекты РИП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322462"/>
              </p:ext>
            </p:extLst>
          </p:nvPr>
        </p:nvGraphicFramePr>
        <p:xfrm>
          <a:off x="0" y="1144589"/>
          <a:ext cx="9144000" cy="51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19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720482"/>
              </p:ext>
            </p:extLst>
          </p:nvPr>
        </p:nvGraphicFramePr>
        <p:xfrm>
          <a:off x="-114300" y="528638"/>
          <a:ext cx="9258300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763" y="1143001"/>
            <a:ext cx="4943475" cy="12001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площадки РИП: распределение по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971535"/>
              </p:ext>
            </p:extLst>
          </p:nvPr>
        </p:nvGraphicFramePr>
        <p:xfrm>
          <a:off x="-142875" y="259554"/>
          <a:ext cx="9286875" cy="611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4724" y="711200"/>
            <a:ext cx="5057775" cy="8635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Соисполнители РИП: распределение по МО </a:t>
            </a:r>
          </a:p>
        </p:txBody>
      </p:sp>
    </p:spTree>
    <p:extLst>
      <p:ext uri="{BB962C8B-B14F-4D97-AF65-F5344CB8AC3E}">
        <p14:creationId xmlns:p14="http://schemas.microsoft.com/office/powerpoint/2010/main" val="31203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331618"/>
              </p:ext>
            </p:extLst>
          </p:nvPr>
        </p:nvGraphicFramePr>
        <p:xfrm>
          <a:off x="257175" y="528638"/>
          <a:ext cx="8886825" cy="521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9026" y="528638"/>
            <a:ext cx="5143500" cy="700087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площадки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600378"/>
              </p:ext>
            </p:extLst>
          </p:nvPr>
        </p:nvGraphicFramePr>
        <p:xfrm>
          <a:off x="-228600" y="457199"/>
          <a:ext cx="9544050" cy="627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700" y="757239"/>
            <a:ext cx="5229225" cy="84296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21355"/>
              </p:ext>
            </p:extLst>
          </p:nvPr>
        </p:nvGraphicFramePr>
        <p:xfrm>
          <a:off x="0" y="0"/>
          <a:ext cx="9144000" cy="717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0024" y="0"/>
            <a:ext cx="8315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Тематики инновационных проектов (программ) 2015-2017</a:t>
            </a:r>
          </a:p>
        </p:txBody>
      </p:sp>
    </p:spTree>
    <p:extLst>
      <p:ext uri="{BB962C8B-B14F-4D97-AF65-F5344CB8AC3E}">
        <p14:creationId xmlns:p14="http://schemas.microsoft.com/office/powerpoint/2010/main" val="5389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726" y="365126"/>
            <a:ext cx="7576456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Российской Федерации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(ст.20 п.3)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системы образования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форме реализации инновационных проектов и программ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организациями, осуществляющими образовательную деятельность, и иными действующими в сфере образования организациями, а также их объединениями.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9" y="221832"/>
            <a:ext cx="103031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48" y="450851"/>
            <a:ext cx="7886700" cy="82073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РИП-2014: продукты инновационной деятельности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973983"/>
              </p:ext>
            </p:extLst>
          </p:nvPr>
        </p:nvGraphicFramePr>
        <p:xfrm>
          <a:off x="514348" y="1910556"/>
          <a:ext cx="8001002" cy="3195955"/>
        </p:xfrm>
        <a:graphic>
          <a:graphicData uri="http://schemas.openxmlformats.org/drawingml/2006/table">
            <a:tbl>
              <a:tblPr firstRow="1" firstCol="1" bandRow="1"/>
              <a:tblGrid>
                <a:gridCol w="6329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1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продукта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инновационной</a:t>
                      </a:r>
                      <a:r>
                        <a:rPr lang="ru-RU" sz="2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РИП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пособия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 материалы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Пакеты нормативных документов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повышения квалификации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образовательная программа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8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качества школьных процессов соисполнителей РИП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участием в реализации проектов РИП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11400"/>
            <a:ext cx="7886700" cy="4351338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сотрудников в саморазвитии (8,25)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практик управления (8,01)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практик преподавания (7,37)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детей в обучении (7,33)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климат в коллективе (7,3)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Вовлеченность родителей (6,99)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успеваемости учащихся (6,78)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1690689"/>
            <a:ext cx="8758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(среднее; шкала от 1 до 10, где 10 – произошли серьезные позитивные изменения)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3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496463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0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77819386"/>
              </p:ext>
            </p:extLst>
          </p:nvPr>
        </p:nvGraphicFramePr>
        <p:xfrm>
          <a:off x="214313" y="257175"/>
          <a:ext cx="8586787" cy="615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7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985199"/>
              </p:ext>
            </p:extLst>
          </p:nvPr>
        </p:nvGraphicFramePr>
        <p:xfrm>
          <a:off x="285750" y="214313"/>
          <a:ext cx="8572500" cy="627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75" y="420901"/>
            <a:ext cx="794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перспектив внедрения инновации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другие ОО (ответы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3744" y="1273820"/>
            <a:ext cx="716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от 1 до 10, где 10 – инновация полностью готова к внедрению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793751"/>
            <a:ext cx="2328863" cy="820737"/>
          </a:xfrm>
          <a:solidFill>
            <a:srgbClr val="FFFFCC"/>
          </a:solidFill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854200"/>
            <a:ext cx="8201025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- это комплекс взаимосвязанных мероприятий по осуществлению инновационной деятельности, направленный на повышение эффективности управления процессами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новшеств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практику.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815616"/>
              </p:ext>
            </p:extLst>
          </p:nvPr>
        </p:nvGraphicFramePr>
        <p:xfrm>
          <a:off x="142875" y="706436"/>
          <a:ext cx="8829675" cy="5685792"/>
        </p:xfrm>
        <a:graphic>
          <a:graphicData uri="http://schemas.openxmlformats.org/drawingml/2006/table">
            <a:tbl>
              <a:tblPr firstRow="1" firstCol="1" bandRow="1"/>
              <a:tblGrid>
                <a:gridCol w="3742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7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9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программы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5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МОУ лицей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 г. Рыбинска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Инновационные механизмы реализации ФГОС на уровне среднего общего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8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«Средняя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с углубленным изучением отдельных предметов «Провинциальный колледж»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 Ярославля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Организационно-методическая поддержка реализации перехода на федеральный государственный образовательный стандарт среднего общего образования в общеобразовательных организациях Ярославской области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4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ГАУ ДПО «Институт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образования»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содержания и технологий общего образования на основе со-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бытийности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 ДПО «Информационно-образовательный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Центр» г. Рыбинска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«Освоение механизмов использования ресурсов открытого информационно-образовательного пространства в деятельности информационно-библиотечных центров в муниципальной системе образования»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225" y="0"/>
            <a:ext cx="8486775" cy="82073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внедрения инноваций (2017-2018)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501434"/>
              </p:ext>
            </p:extLst>
          </p:nvPr>
        </p:nvGraphicFramePr>
        <p:xfrm>
          <a:off x="200026" y="942971"/>
          <a:ext cx="8801100" cy="5200653"/>
        </p:xfrm>
        <a:graphic>
          <a:graphicData uri="http://schemas.openxmlformats.org/drawingml/2006/table">
            <a:tbl>
              <a:tblPr firstRow="1" firstCol="1" bandRow="1"/>
              <a:tblGrid>
                <a:gridCol w="3587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38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программы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ГАУ ДПО «Институт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образования»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распространения педагогический практик реализации субъектно-ориентированного типа педагогического процесса в условиях реализации ФГОС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ГПОУ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ЯО Ростовский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колледж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ИКТ-компетенций выпускников профессиональных образовательных организаций в соответствии с профессиональными стандартами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МДОУ детский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 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109 г. Ярославля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развития инклюзивного образования детей с ограниченными возможностями здоровья в рамках реализации ФГОС ДО в Ярославской области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63" marR="282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8486775" cy="82073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внедрения инноваций (2017-2018)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4540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Межрегиональная научно-практическая конференция «Инновации в образовании: региональные практики»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Региональные мероприятия – презентационные площадки РИП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6"/>
          <a:stretch/>
        </p:blipFill>
        <p:spPr>
          <a:xfrm>
            <a:off x="3667399" y="2743200"/>
            <a:ext cx="5362301" cy="3128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311"/>
            <a:ext cx="4356287" cy="2885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/>
        </p:blipFill>
        <p:spPr>
          <a:xfrm>
            <a:off x="876027" y="2983001"/>
            <a:ext cx="3350272" cy="19360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0" r="13750" b="28111"/>
          <a:stretch/>
        </p:blipFill>
        <p:spPr>
          <a:xfrm>
            <a:off x="4327998" y="5008697"/>
            <a:ext cx="4789114" cy="18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2111374"/>
            <a:ext cx="7886701" cy="15176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Благодарим за внимание</a:t>
            </a:r>
            <a:r>
              <a:rPr lang="ru-RU" sz="5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ru-RU" sz="4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010" y="3878260"/>
            <a:ext cx="291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crii@iro.yar.ru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32" y="389905"/>
            <a:ext cx="1026318" cy="10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5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7" y="285749"/>
            <a:ext cx="7262540" cy="7143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171575"/>
            <a:ext cx="8643938" cy="54467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признания организаций региональными инновационными площадками в системе образования (приказ ДО ЯО от 31.12.2013 №36-нп)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ДО ЯО «О признании образовательных организаций региональными инновационными площадками»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07.05.2014 № 413-п «Об утверждении Порядка предоставления гранта из областного бюджета государственным (муниципальным) бюджетным и автономным образовательным учреждениям Ярославской области»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между «Исполнителем» и «Соисполнителем» инновационного проекта (содержит техническое задание)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сопровождении Институтом инновационной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обеспечении консультационного и организационного сопровождения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3" y="0"/>
            <a:ext cx="103031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5126"/>
            <a:ext cx="1030313" cy="1024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365126"/>
            <a:ext cx="8725987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 Института развития образования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№1: ИРО — центр дополнительного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обеспечивающий формирование современных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профессионально-важных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работников РСО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№2: ИРО – научно-методический центр,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«инновационной инфраструктуры»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инновационной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 региональной системе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16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62" y="1054100"/>
            <a:ext cx="7000875" cy="4351338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инновационных проектов (программ)</a:t>
            </a:r>
          </a:p>
          <a:p>
            <a:pPr marL="0" indent="0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соисполнителей ОО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организаций, имеющих статус РИП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00" y="29883"/>
            <a:ext cx="103031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инновационных проектов (программ)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 инновационные проекты (100%)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Межмуниципальные инновационные проекты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программы по внедрению инновационных продуктов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1832"/>
            <a:ext cx="103031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1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474" y="365126"/>
            <a:ext cx="7628708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внедрение инновационных продуктов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 ОО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Региональном ресурсном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научно – методической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базовой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документов,  регламентирующих  организацию работы по реализации программ повышения квалификации с использованием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61" y="365126"/>
            <a:ext cx="103031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463" y="365126"/>
            <a:ext cx="7955279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Ярославской области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научно-методический совет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совет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ресурсные центры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комплексы, включающие региональные ресурсные центры по направлениям деятельности, региональные инновационные площадки, муниципальные ресурсные центры, муниципальные инновационные площадки,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992" y="0"/>
            <a:ext cx="786452" cy="1042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3" y="18289"/>
            <a:ext cx="103031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76" y="365126"/>
            <a:ext cx="7065373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инфраструктуры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региональной системы образования и повышения качества предоставления образовательных услуг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124" y="194398"/>
            <a:ext cx="786452" cy="1042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37" y="194398"/>
            <a:ext cx="1030313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12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828</Words>
  <Application>Microsoft Office PowerPoint</Application>
  <PresentationFormat>Экран (4:3)</PresentationFormat>
  <Paragraphs>117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 Antiqua</vt:lpstr>
      <vt:lpstr>Calibri</vt:lpstr>
      <vt:lpstr>Calibri Light</vt:lpstr>
      <vt:lpstr>Times New Roman</vt:lpstr>
      <vt:lpstr>Тема Office</vt:lpstr>
      <vt:lpstr>Развитие инновационной деятельности в региональной системе образования  Ярославской области</vt:lpstr>
      <vt:lpstr>ФЗ «Об образовании в Российской Федерации» (ст.20 п.3)</vt:lpstr>
      <vt:lpstr>Нормативное обеспечение</vt:lpstr>
      <vt:lpstr>            Программа развития  Института развития образования </vt:lpstr>
      <vt:lpstr>Презентация PowerPoint</vt:lpstr>
      <vt:lpstr>          Форматы инновационных проектов (программ)</vt:lpstr>
      <vt:lpstr>Создание условий для внедрение инновационных продуктов в практику ОО</vt:lpstr>
      <vt:lpstr>   Инновационная инфраструктура</vt:lpstr>
      <vt:lpstr>Цель создания  инновационной инфраструктуры </vt:lpstr>
      <vt:lpstr>      Структурно-функциональные вариативные модели</vt:lpstr>
      <vt:lpstr>Презентация PowerPoint</vt:lpstr>
      <vt:lpstr>РИП: основные площадки и соисполнители</vt:lpstr>
      <vt:lpstr>Сетевые проекты РИП</vt:lpstr>
      <vt:lpstr>Сетевые проекты РИП</vt:lpstr>
      <vt:lpstr>Основные площадки РИП: распределение по МО</vt:lpstr>
      <vt:lpstr>Соисполнители РИП: распределение по МО </vt:lpstr>
      <vt:lpstr>Основные площадки РИП</vt:lpstr>
      <vt:lpstr>Соисполнители РИП</vt:lpstr>
      <vt:lpstr>Презентация PowerPoint</vt:lpstr>
      <vt:lpstr>РИП-2014: продукты инновационной деятельности </vt:lpstr>
      <vt:lpstr>Изменения качества школьных процессов соисполнителей РИП в связи с участием в реализации проектов РИП </vt:lpstr>
      <vt:lpstr>Презентация PowerPoint</vt:lpstr>
      <vt:lpstr>Презентация PowerPoint</vt:lpstr>
      <vt:lpstr>Презентация PowerPoint</vt:lpstr>
      <vt:lpstr>2017 год</vt:lpstr>
      <vt:lpstr>Программы внедрения инноваций (2017-2018)</vt:lpstr>
      <vt:lpstr>Программы внедрения инноваций (2017-2018)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Борисовна Алферова</dc:creator>
  <cp:lastModifiedBy>Анна Борисовна Алферова</cp:lastModifiedBy>
  <cp:revision>48</cp:revision>
  <dcterms:created xsi:type="dcterms:W3CDTF">2017-04-17T11:04:50Z</dcterms:created>
  <dcterms:modified xsi:type="dcterms:W3CDTF">2017-04-27T09:49:00Z</dcterms:modified>
</cp:coreProperties>
</file>