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9"/>
  </p:notesMasterIdLst>
  <p:handoutMasterIdLst>
    <p:handoutMasterId r:id="rId20"/>
  </p:handoutMasterIdLst>
  <p:sldIdLst>
    <p:sldId id="256" r:id="rId3"/>
    <p:sldId id="320" r:id="rId4"/>
    <p:sldId id="321" r:id="rId5"/>
    <p:sldId id="351" r:id="rId6"/>
    <p:sldId id="341" r:id="rId7"/>
    <p:sldId id="342" r:id="rId8"/>
    <p:sldId id="323" r:id="rId9"/>
    <p:sldId id="343" r:id="rId10"/>
    <p:sldId id="344" r:id="rId11"/>
    <p:sldId id="345" r:id="rId12"/>
    <p:sldId id="346" r:id="rId13"/>
    <p:sldId id="347" r:id="rId14"/>
    <p:sldId id="348" r:id="rId15"/>
    <p:sldId id="349" r:id="rId16"/>
    <p:sldId id="350" r:id="rId17"/>
    <p:sldId id="312" r:id="rId18"/>
  </p:sldIdLst>
  <p:sldSz cx="9144000" cy="6858000" type="screen4x3"/>
  <p:notesSz cx="6648450" cy="98504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9999FF"/>
    <a:srgbClr val="6166C9"/>
    <a:srgbClr val="EAED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221" autoAdjust="0"/>
    <p:restoredTop sz="89946" autoAdjust="0"/>
  </p:normalViewPr>
  <p:slideViewPr>
    <p:cSldViewPr>
      <p:cViewPr varScale="1">
        <p:scale>
          <a:sx n="67" d="100"/>
          <a:sy n="67" d="100"/>
        </p:scale>
        <p:origin x="108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0;&#1085;&#1085;&#1072;\Desktop\&#1069;&#1092;&#1092;&#1077;&#1082;&#1090;&#1099;%20&#1056;&#1048;&#1055;\&#1057;&#1074;&#1086;&#1076;&#1085;&#1072;&#1103;%20202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0;&#1085;&#1085;&#1072;\Desktop\&#1069;&#1092;&#1092;&#1077;&#1082;&#1090;&#1099;%20&#1056;&#1048;&#1055;\&#1057;&#1074;&#1086;&#1076;&#1085;&#1072;&#1103;%202020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0;&#1085;&#1085;&#1072;\Desktop\&#1069;&#1092;&#1092;&#1077;&#1082;&#1090;&#1099;%20&#1056;&#1048;&#1055;\&#1057;&#1074;&#1086;&#1076;&#1085;&#1072;&#1103;%202020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0;&#1085;&#1085;&#1072;\Desktop\&#1069;&#1092;&#1092;&#1077;&#1082;&#1090;&#1099;%20&#1056;&#1048;&#1055;\&#1057;&#1074;&#1086;&#1076;&#1085;&#1072;&#1103;%202020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0;&#1085;&#1085;&#1072;\Desktop\&#1069;&#1092;&#1092;&#1077;&#1082;&#1090;&#1099;%20&#1056;&#1048;&#1055;\&#1057;&#1074;&#1086;&#1076;&#1085;&#1072;&#1103;%202020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0;&#1085;&#1085;&#1072;\Desktop\&#1069;&#1092;&#1092;&#1077;&#1082;&#1090;&#1099;%20&#1056;&#1048;&#1055;\&#1057;&#1074;&#1086;&#1076;&#1085;&#1072;&#1103;%202020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0;&#1085;&#1085;&#1072;\Desktop\&#1069;&#1092;&#1092;&#1077;&#1082;&#1090;&#1099;%20&#1056;&#1048;&#1055;\&#1057;&#1074;&#1086;&#1076;&#1085;&#1072;&#1103;%202020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0;&#1085;&#1085;&#1072;\Desktop\&#1069;&#1092;&#1092;&#1077;&#1082;&#1090;&#1099;%20&#1056;&#1048;&#1055;\&#1057;&#1074;&#1086;&#1076;&#1085;&#1072;&#1103;%202020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0;&#1085;&#1085;&#1072;\Desktop\&#1069;&#1092;&#1092;&#1077;&#1082;&#1090;&#1099;%20&#1056;&#1048;&#1055;\&#1057;&#1074;&#1086;&#1076;&#1085;&#1072;&#1103;%202020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0;&#1085;&#1085;&#1072;\Desktop\&#1069;&#1092;&#1092;&#1077;&#1082;&#1090;&#1099;%20&#1056;&#1048;&#1055;\&#1057;&#1074;&#1086;&#1076;&#1085;&#1072;&#1103;%202020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0;&#1085;&#1085;&#1072;\Desktop\&#1069;&#1092;&#1092;&#1077;&#1082;&#1090;&#1099;%20&#1056;&#1048;&#1055;\&#1057;&#1074;&#1086;&#1076;&#1085;&#1072;&#1103;%202020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040533623127424E-2"/>
          <c:y val="0.10188627817248178"/>
          <c:w val="0.92168938074340945"/>
          <c:h val="0.559719117838131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РИП!$C$24</c:f>
              <c:strCache>
                <c:ptCount val="1"/>
                <c:pt idx="0">
                  <c:v>Заявители проектов (программ)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РИП!$A$25:$A$28</c15:sqref>
                  </c15:fullRef>
                </c:ext>
              </c:extLst>
              <c:f>РИП!$A$26:$A$28</c:f>
              <c:strCache>
                <c:ptCount val="3"/>
                <c:pt idx="0">
                  <c:v>2018 г.</c:v>
                </c:pt>
                <c:pt idx="1">
                  <c:v>2019 г.</c:v>
                </c:pt>
                <c:pt idx="2">
                  <c:v> 2020 г.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РИП!$C$25:$C$28</c15:sqref>
                  </c15:fullRef>
                </c:ext>
              </c:extLst>
              <c:f>РИП!$C$26:$C$28</c:f>
              <c:numCache>
                <c:formatCode>General</c:formatCode>
                <c:ptCount val="3"/>
                <c:pt idx="0">
                  <c:v>9</c:v>
                </c:pt>
                <c:pt idx="1">
                  <c:v>3</c:v>
                </c:pt>
                <c:pt idx="2">
                  <c:v>7</c:v>
                </c:pt>
              </c:numCache>
            </c:numRef>
          </c:val>
        </c:ser>
        <c:ser>
          <c:idx val="2"/>
          <c:order val="2"/>
          <c:tx>
            <c:strRef>
              <c:f>РИП!$D$24</c:f>
              <c:strCache>
                <c:ptCount val="1"/>
                <c:pt idx="0">
                  <c:v>Соисполнители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РИП!$A$25:$A$28</c15:sqref>
                  </c15:fullRef>
                </c:ext>
              </c:extLst>
              <c:f>РИП!$A$26:$A$28</c:f>
              <c:strCache>
                <c:ptCount val="3"/>
                <c:pt idx="0">
                  <c:v>2018 г.</c:v>
                </c:pt>
                <c:pt idx="1">
                  <c:v>2019 г.</c:v>
                </c:pt>
                <c:pt idx="2">
                  <c:v> 2020 г.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РИП!$D$25:$D$28</c15:sqref>
                  </c15:fullRef>
                </c:ext>
              </c:extLst>
              <c:f>РИП!$D$26:$D$28</c:f>
              <c:numCache>
                <c:formatCode>General</c:formatCode>
                <c:ptCount val="3"/>
                <c:pt idx="0">
                  <c:v>28</c:v>
                </c:pt>
                <c:pt idx="1">
                  <c:v>13</c:v>
                </c:pt>
                <c:pt idx="2">
                  <c:v>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5479080"/>
        <c:axId val="305471632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РИП!$B$24</c15:sqref>
                        </c15:formulaRef>
                      </c:ext>
                    </c:extLst>
                    <c:strCache>
                      <c:ptCount val="1"/>
                      <c:pt idx="0">
                        <c:v>Всего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ru-RU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ullRef>
                          <c15:sqref>РИП!$A$25:$A$28</c15:sqref>
                        </c15:fullRef>
                        <c15:formulaRef>
                          <c15:sqref>РИП!$A$26:$A$28</c15:sqref>
                        </c15:formulaRef>
                      </c:ext>
                    </c:extLst>
                    <c:strCache>
                      <c:ptCount val="3"/>
                      <c:pt idx="0">
                        <c:v>2018 г.</c:v>
                      </c:pt>
                      <c:pt idx="1">
                        <c:v>2019 г.</c:v>
                      </c:pt>
                      <c:pt idx="2">
                        <c:v> 2020 г.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ullRef>
                          <c15:sqref>РИП!$B$25:$B$28</c15:sqref>
                        </c15:fullRef>
                        <c15:formulaRef>
                          <c15:sqref>РИП!$B$26:$B$28</c15:sqref>
                        </c15:formulaRef>
                      </c:ext>
                    </c:extLst>
                    <c:numCache>
                      <c:formatCode>General</c:formatCode>
                      <c:ptCount val="3"/>
                      <c:pt idx="0">
                        <c:v>37</c:v>
                      </c:pt>
                      <c:pt idx="1">
                        <c:v>16</c:v>
                      </c:pt>
                      <c:pt idx="2">
                        <c:v>33</c:v>
                      </c:pt>
                    </c:numCache>
                  </c:numRef>
                </c:val>
              </c15:ser>
            </c15:filteredBarSeries>
          </c:ext>
        </c:extLst>
      </c:barChart>
      <c:catAx>
        <c:axId val="305479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05471632"/>
        <c:crosses val="autoZero"/>
        <c:auto val="1"/>
        <c:lblAlgn val="ctr"/>
        <c:lblOffset val="100"/>
        <c:noMultiLvlLbl val="0"/>
      </c:catAx>
      <c:valAx>
        <c:axId val="305471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05479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2"/>
          <c:order val="1"/>
          <c:tx>
            <c:strRef>
              <c:f>РИП!$S$25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РИП!$Q$26:$Q$34</c15:sqref>
                  </c15:fullRef>
                </c:ext>
              </c:extLst>
              <c:f>РИП!$Q$26:$Q$32</c:f>
              <c:strCache>
                <c:ptCount val="7"/>
                <c:pt idx="0">
                  <c:v>Общее образование</c:v>
                </c:pt>
                <c:pt idx="1">
                  <c:v>Среднее профессиональное образование</c:v>
                </c:pt>
                <c:pt idx="2">
                  <c:v>Дополнительное образование детей</c:v>
                </c:pt>
                <c:pt idx="3">
                  <c:v>Дополнительное профессиональное образование</c:v>
                </c:pt>
                <c:pt idx="4">
                  <c:v>Дошкольное образование</c:v>
                </c:pt>
                <c:pt idx="5">
                  <c:v>Школа-интернат</c:v>
                </c:pt>
                <c:pt idx="6">
                  <c:v>Центры медико-социальной помощи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РИП!$S$26:$S$34</c15:sqref>
                  </c15:fullRef>
                </c:ext>
              </c:extLst>
              <c:f>РИП!$S$26:$S$32</c:f>
              <c:numCache>
                <c:formatCode>General</c:formatCode>
                <c:ptCount val="7"/>
                <c:pt idx="0">
                  <c:v>5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</c:numCache>
            </c:numRef>
          </c:val>
        </c:ser>
        <c:ser>
          <c:idx val="3"/>
          <c:order val="2"/>
          <c:tx>
            <c:strRef>
              <c:f>РИП!$T$25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РИП!$Q$26:$Q$34</c15:sqref>
                  </c15:fullRef>
                </c:ext>
              </c:extLst>
              <c:f>РИП!$Q$26:$Q$32</c:f>
              <c:strCache>
                <c:ptCount val="7"/>
                <c:pt idx="0">
                  <c:v>Общее образование</c:v>
                </c:pt>
                <c:pt idx="1">
                  <c:v>Среднее профессиональное образование</c:v>
                </c:pt>
                <c:pt idx="2">
                  <c:v>Дополнительное образование детей</c:v>
                </c:pt>
                <c:pt idx="3">
                  <c:v>Дополнительное профессиональное образование</c:v>
                </c:pt>
                <c:pt idx="4">
                  <c:v>Дошкольное образование</c:v>
                </c:pt>
                <c:pt idx="5">
                  <c:v>Школа-интернат</c:v>
                </c:pt>
                <c:pt idx="6">
                  <c:v>Центры медико-социальной помощи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РИП!$T$26:$T$34</c15:sqref>
                  </c15:fullRef>
                </c:ext>
              </c:extLst>
              <c:f>РИП!$T$26:$T$32</c:f>
              <c:numCache>
                <c:formatCode>General</c:formatCode>
                <c:ptCount val="7"/>
                <c:pt idx="0">
                  <c:v>1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ser>
          <c:idx val="1"/>
          <c:order val="3"/>
          <c:tx>
            <c:strRef>
              <c:f>РИП!$U$25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РИП!$Q$26:$Q$34</c15:sqref>
                  </c15:fullRef>
                </c:ext>
              </c:extLst>
              <c:f>РИП!$Q$26:$Q$32</c:f>
              <c:strCache>
                <c:ptCount val="7"/>
                <c:pt idx="0">
                  <c:v>Общее образование</c:v>
                </c:pt>
                <c:pt idx="1">
                  <c:v>Среднее профессиональное образование</c:v>
                </c:pt>
                <c:pt idx="2">
                  <c:v>Дополнительное образование детей</c:v>
                </c:pt>
                <c:pt idx="3">
                  <c:v>Дополнительное профессиональное образование</c:v>
                </c:pt>
                <c:pt idx="4">
                  <c:v>Дошкольное образование</c:v>
                </c:pt>
                <c:pt idx="5">
                  <c:v>Школа-интернат</c:v>
                </c:pt>
                <c:pt idx="6">
                  <c:v>Центры медико-социальной помощи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РИП!$U$26:$U$34</c15:sqref>
                  </c15:fullRef>
                </c:ext>
              </c:extLst>
              <c:f>РИП!$U$26:$U$32</c:f>
              <c:numCache>
                <c:formatCode>General</c:formatCode>
                <c:ptCount val="7"/>
                <c:pt idx="0">
                  <c:v>3</c:v>
                </c:pt>
                <c:pt idx="1">
                  <c:v>1</c:v>
                </c:pt>
                <c:pt idx="2">
                  <c:v>1</c:v>
                </c:pt>
                <c:pt idx="3">
                  <c:v>2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1490024"/>
        <c:axId val="361495512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РИП!$R$25</c15:sqref>
                        </c15:formulaRef>
                      </c:ext>
                    </c:extLst>
                    <c:strCache>
                      <c:ptCount val="1"/>
                      <c:pt idx="0">
                        <c:v>Всего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defRPr>
                      </a:pPr>
                      <a:endParaRPr lang="ru-RU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ullRef>
                          <c15:sqref>РИП!$Q$26:$Q$34</c15:sqref>
                        </c15:fullRef>
                        <c15:formulaRef>
                          <c15:sqref>РИП!$Q$26:$Q$32</c15:sqref>
                        </c15:formulaRef>
                      </c:ext>
                    </c:extLst>
                    <c:strCache>
                      <c:ptCount val="7"/>
                      <c:pt idx="0">
                        <c:v>Общее образование</c:v>
                      </c:pt>
                      <c:pt idx="1">
                        <c:v>Среднее профессиональное образование</c:v>
                      </c:pt>
                      <c:pt idx="2">
                        <c:v>Дополнительное образование детей</c:v>
                      </c:pt>
                      <c:pt idx="3">
                        <c:v>Дополнительное профессиональное образование</c:v>
                      </c:pt>
                      <c:pt idx="4">
                        <c:v>Дошкольное образование</c:v>
                      </c:pt>
                      <c:pt idx="5">
                        <c:v>Школа-интернат</c:v>
                      </c:pt>
                      <c:pt idx="6">
                        <c:v>Центры медико-социальной помощи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ullRef>
                          <c15:sqref>РИП!$R$26:$R$34</c15:sqref>
                        </c15:fullRef>
                        <c15:formulaRef>
                          <c15:sqref>РИП!$R$26:$R$32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9</c:v>
                      </c:pt>
                      <c:pt idx="1">
                        <c:v>3</c:v>
                      </c:pt>
                      <c:pt idx="2">
                        <c:v>2</c:v>
                      </c:pt>
                      <c:pt idx="3">
                        <c:v>2</c:v>
                      </c:pt>
                      <c:pt idx="4">
                        <c:v>1</c:v>
                      </c:pt>
                      <c:pt idx="5">
                        <c:v>1</c:v>
                      </c:pt>
                      <c:pt idx="6">
                        <c:v>1</c:v>
                      </c:pt>
                    </c:numCache>
                  </c:numRef>
                </c:val>
              </c15:ser>
            </c15:filteredBarSeries>
          </c:ext>
        </c:extLst>
      </c:barChart>
      <c:catAx>
        <c:axId val="361490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61495512"/>
        <c:crosses val="autoZero"/>
        <c:auto val="1"/>
        <c:lblAlgn val="ctr"/>
        <c:lblOffset val="100"/>
        <c:noMultiLvlLbl val="0"/>
      </c:catAx>
      <c:valAx>
        <c:axId val="3614955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6149002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2"/>
          <c:order val="1"/>
          <c:tx>
            <c:strRef>
              <c:f>РИП!$X$25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РИП!$V$26:$V$34</c15:sqref>
                  </c15:fullRef>
                </c:ext>
              </c:extLst>
              <c:f>РИП!$V$26:$V$32</c:f>
              <c:strCache>
                <c:ptCount val="7"/>
                <c:pt idx="0">
                  <c:v>Общее образование</c:v>
                </c:pt>
                <c:pt idx="1">
                  <c:v>Дошкольное образование</c:v>
                </c:pt>
                <c:pt idx="2">
                  <c:v>Среднее профессиональное образование</c:v>
                </c:pt>
                <c:pt idx="3">
                  <c:v>Дополнительное профессиональное образование</c:v>
                </c:pt>
                <c:pt idx="4">
                  <c:v>Дополнительное образование детей</c:v>
                </c:pt>
                <c:pt idx="5">
                  <c:v>Школа-интернат</c:v>
                </c:pt>
                <c:pt idx="6">
                  <c:v>Центры медико-социальной помощи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РИП!$X$26:$X$34</c15:sqref>
                  </c15:fullRef>
                </c:ext>
              </c:extLst>
              <c:f>РИП!$X$26:$X$32</c:f>
              <c:numCache>
                <c:formatCode>General</c:formatCode>
                <c:ptCount val="7"/>
                <c:pt idx="0">
                  <c:v>12</c:v>
                </c:pt>
                <c:pt idx="1">
                  <c:v>3</c:v>
                </c:pt>
                <c:pt idx="2">
                  <c:v>1</c:v>
                </c:pt>
                <c:pt idx="3">
                  <c:v>3</c:v>
                </c:pt>
                <c:pt idx="4">
                  <c:v>3</c:v>
                </c:pt>
                <c:pt idx="5">
                  <c:v>1</c:v>
                </c:pt>
                <c:pt idx="6">
                  <c:v>0</c:v>
                </c:pt>
              </c:numCache>
            </c:numRef>
          </c:val>
        </c:ser>
        <c:ser>
          <c:idx val="3"/>
          <c:order val="2"/>
          <c:tx>
            <c:strRef>
              <c:f>РИП!$Y$25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РИП!$V$26:$V$34</c15:sqref>
                  </c15:fullRef>
                </c:ext>
              </c:extLst>
              <c:f>РИП!$V$26:$V$32</c:f>
              <c:strCache>
                <c:ptCount val="7"/>
                <c:pt idx="0">
                  <c:v>Общее образование</c:v>
                </c:pt>
                <c:pt idx="1">
                  <c:v>Дошкольное образование</c:v>
                </c:pt>
                <c:pt idx="2">
                  <c:v>Среднее профессиональное образование</c:v>
                </c:pt>
                <c:pt idx="3">
                  <c:v>Дополнительное профессиональное образование</c:v>
                </c:pt>
                <c:pt idx="4">
                  <c:v>Дополнительное образование детей</c:v>
                </c:pt>
                <c:pt idx="5">
                  <c:v>Школа-интернат</c:v>
                </c:pt>
                <c:pt idx="6">
                  <c:v>Центры медико-социальной помощи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РИП!$Y$26:$Y$34</c15:sqref>
                  </c15:fullRef>
                </c:ext>
              </c:extLst>
              <c:f>РИП!$Y$26:$Y$32</c:f>
              <c:numCache>
                <c:formatCode>General</c:formatCode>
                <c:ptCount val="7"/>
                <c:pt idx="0">
                  <c:v>7</c:v>
                </c:pt>
                <c:pt idx="1">
                  <c:v>1</c:v>
                </c:pt>
                <c:pt idx="2">
                  <c:v>2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ser>
          <c:idx val="1"/>
          <c:order val="3"/>
          <c:tx>
            <c:strRef>
              <c:f>РИП!$Z$25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РИП!$V$26:$V$34</c15:sqref>
                  </c15:fullRef>
                </c:ext>
              </c:extLst>
              <c:f>РИП!$V$26:$V$32</c:f>
              <c:strCache>
                <c:ptCount val="7"/>
                <c:pt idx="0">
                  <c:v>Общее образование</c:v>
                </c:pt>
                <c:pt idx="1">
                  <c:v>Дошкольное образование</c:v>
                </c:pt>
                <c:pt idx="2">
                  <c:v>Среднее профессиональное образование</c:v>
                </c:pt>
                <c:pt idx="3">
                  <c:v>Дополнительное профессиональное образование</c:v>
                </c:pt>
                <c:pt idx="4">
                  <c:v>Дополнительное образование детей</c:v>
                </c:pt>
                <c:pt idx="5">
                  <c:v>Школа-интернат</c:v>
                </c:pt>
                <c:pt idx="6">
                  <c:v>Центры медико-социальной помощи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РИП!$Z$26:$Z$34</c15:sqref>
                  </c15:fullRef>
                </c:ext>
              </c:extLst>
              <c:f>РИП!$Z$26:$Z$32</c:f>
              <c:numCache>
                <c:formatCode>General</c:formatCode>
                <c:ptCount val="7"/>
                <c:pt idx="0">
                  <c:v>21</c:v>
                </c:pt>
                <c:pt idx="1">
                  <c:v>6</c:v>
                </c:pt>
                <c:pt idx="2">
                  <c:v>5</c:v>
                </c:pt>
                <c:pt idx="3">
                  <c:v>2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1489632"/>
        <c:axId val="361490808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РИП!$W$25</c15:sqref>
                        </c15:formulaRef>
                      </c:ext>
                    </c:extLst>
                    <c:strCache>
                      <c:ptCount val="1"/>
                      <c:pt idx="0">
                        <c:v>Всего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ullRef>
                          <c15:sqref>РИП!$V$26:$V$34</c15:sqref>
                        </c15:fullRef>
                        <c15:formulaRef>
                          <c15:sqref>РИП!$V$26:$V$32</c15:sqref>
                        </c15:formulaRef>
                      </c:ext>
                    </c:extLst>
                    <c:strCache>
                      <c:ptCount val="7"/>
                      <c:pt idx="0">
                        <c:v>Общее образование</c:v>
                      </c:pt>
                      <c:pt idx="1">
                        <c:v>Дошкольное образование</c:v>
                      </c:pt>
                      <c:pt idx="2">
                        <c:v>Среднее профессиональное образование</c:v>
                      </c:pt>
                      <c:pt idx="3">
                        <c:v>Дополнительное профессиональное образование</c:v>
                      </c:pt>
                      <c:pt idx="4">
                        <c:v>Дополнительное образование детей</c:v>
                      </c:pt>
                      <c:pt idx="5">
                        <c:v>Школа-интернат</c:v>
                      </c:pt>
                      <c:pt idx="6">
                        <c:v>Центры медико-социальной помощи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ullRef>
                          <c15:sqref>РИП!$W$26:$W$34</c15:sqref>
                        </c15:fullRef>
                        <c15:formulaRef>
                          <c15:sqref>РИП!$W$26:$W$32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40</c:v>
                      </c:pt>
                      <c:pt idx="1">
                        <c:v>10</c:v>
                      </c:pt>
                      <c:pt idx="2">
                        <c:v>8</c:v>
                      </c:pt>
                      <c:pt idx="3">
                        <c:v>5</c:v>
                      </c:pt>
                      <c:pt idx="4">
                        <c:v>4</c:v>
                      </c:pt>
                      <c:pt idx="5">
                        <c:v>1</c:v>
                      </c:pt>
                      <c:pt idx="6">
                        <c:v>1</c:v>
                      </c:pt>
                    </c:numCache>
                  </c:numRef>
                </c:val>
              </c15:ser>
            </c15:filteredBarSeries>
          </c:ext>
        </c:extLst>
      </c:barChart>
      <c:catAx>
        <c:axId val="361489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61490808"/>
        <c:crosses val="autoZero"/>
        <c:auto val="1"/>
        <c:lblAlgn val="ctr"/>
        <c:lblOffset val="100"/>
        <c:noMultiLvlLbl val="0"/>
      </c:catAx>
      <c:valAx>
        <c:axId val="361490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6148963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РИП!$B$47</c:f>
              <c:strCache>
                <c:ptCount val="1"/>
                <c:pt idx="0">
                  <c:v>Всего проектов (программ)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ru-RU" sz="2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РИП!$A$48:$A$51</c:f>
              <c:strCache>
                <c:ptCount val="4"/>
                <c:pt idx="0">
                  <c:v>Всего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strCache>
            </c:strRef>
          </c:cat>
          <c:val>
            <c:numRef>
              <c:f>РИП!$B$48:$B$51</c:f>
              <c:numCache>
                <c:formatCode>General</c:formatCode>
                <c:ptCount val="4"/>
                <c:pt idx="0">
                  <c:v>19</c:v>
                </c:pt>
                <c:pt idx="1">
                  <c:v>9</c:v>
                </c:pt>
                <c:pt idx="2">
                  <c:v>3</c:v>
                </c:pt>
                <c:pt idx="3">
                  <c:v>7</c:v>
                </c:pt>
              </c:numCache>
            </c:numRef>
          </c:val>
        </c:ser>
        <c:ser>
          <c:idx val="1"/>
          <c:order val="1"/>
          <c:tx>
            <c:strRef>
              <c:f>РИП!$C$47</c:f>
              <c:strCache>
                <c:ptCount val="1"/>
                <c:pt idx="0">
                  <c:v>Из них в сетевой форме</c:v>
                </c:pt>
              </c:strCache>
            </c:strRef>
          </c:tx>
          <c:spPr>
            <a:solidFill>
              <a:srgbClr val="FFFF99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 algn="ctr">
                  <a:defRPr lang="ru-RU" sz="2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РИП!$A$48:$A$51</c:f>
              <c:strCache>
                <c:ptCount val="4"/>
                <c:pt idx="0">
                  <c:v>Всего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strCache>
            </c:strRef>
          </c:cat>
          <c:val>
            <c:numRef>
              <c:f>РИП!$C$48:$C$51</c:f>
              <c:numCache>
                <c:formatCode>General</c:formatCode>
                <c:ptCount val="4"/>
                <c:pt idx="0">
                  <c:v>14</c:v>
                </c:pt>
                <c:pt idx="1">
                  <c:v>6</c:v>
                </c:pt>
                <c:pt idx="2">
                  <c:v>2</c:v>
                </c:pt>
                <c:pt idx="3">
                  <c:v>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27877112"/>
        <c:axId val="227879464"/>
      </c:barChart>
      <c:catAx>
        <c:axId val="227877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ru-RU" sz="2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27879464"/>
        <c:crosses val="autoZero"/>
        <c:auto val="1"/>
        <c:lblAlgn val="ctr"/>
        <c:lblOffset val="100"/>
        <c:noMultiLvlLbl val="0"/>
      </c:catAx>
      <c:valAx>
        <c:axId val="22787946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278771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ru-RU"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ctr">
        <a:defRPr lang="ru-RU" sz="2000" b="0" i="0" u="none" strike="noStrike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ru-RU" sz="1800" b="0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800" b="0" i="0" u="sng" strike="noStrike" kern="1200" spc="0" baseline="0" dirty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Доля</a:t>
            </a:r>
            <a:r>
              <a:rPr lang="ru-RU" sz="1800" b="0" i="0" u="none" strike="noStrike" kern="1200" spc="0" baseline="0" dirty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проектов/программ в сетевой </a:t>
            </a:r>
            <a:r>
              <a:rPr lang="ru-RU" sz="1800" b="0" i="0" u="none" strike="noStrike" kern="1200" spc="0" baseline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форме от общего числа</a:t>
            </a:r>
            <a:endParaRPr lang="ru-RU" sz="1800" b="0" i="0" u="none" strike="noStrike" kern="1200" spc="0" baseline="0" dirty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ru-RU" sz="1800" b="0" i="0" u="none" strike="noStrike" kern="1200" spc="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РИП!$L$91</c:f>
              <c:strCache>
                <c:ptCount val="1"/>
                <c:pt idx="0">
                  <c:v>Доля проектов/программ в сетевой форме</c:v>
                </c:pt>
              </c:strCache>
            </c:strRef>
          </c:tx>
          <c:spPr>
            <a:solidFill>
              <a:srgbClr val="FFFF99"/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ru-RU" sz="18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РИП!$I$92:$I$98</c:f>
              <c:strCache>
                <c:ptCount val="7"/>
                <c:pt idx="0">
                  <c:v>Конкурс РИП 2014 г.</c:v>
                </c:pt>
                <c:pt idx="1">
                  <c:v>Конкурс РИП 2015 г.</c:v>
                </c:pt>
                <c:pt idx="2">
                  <c:v>Конкурс РИП 2016 г.</c:v>
                </c:pt>
                <c:pt idx="3">
                  <c:v>Конкурс РИП 2017 г.</c:v>
                </c:pt>
                <c:pt idx="4">
                  <c:v>Конкурс РИП 2018 г.</c:v>
                </c:pt>
                <c:pt idx="5">
                  <c:v>Конкурс РИП 2019 г.</c:v>
                </c:pt>
                <c:pt idx="6">
                  <c:v>Конкурс РИП 2020 г.</c:v>
                </c:pt>
              </c:strCache>
            </c:strRef>
          </c:cat>
          <c:val>
            <c:numRef>
              <c:f>РИП!$L$92:$L$98</c:f>
              <c:numCache>
                <c:formatCode>0.0</c:formatCode>
                <c:ptCount val="7"/>
                <c:pt idx="0">
                  <c:v>0.5</c:v>
                </c:pt>
                <c:pt idx="1">
                  <c:v>0.7142857142857143</c:v>
                </c:pt>
                <c:pt idx="2">
                  <c:v>0.625</c:v>
                </c:pt>
                <c:pt idx="3">
                  <c:v>0.7</c:v>
                </c:pt>
                <c:pt idx="4">
                  <c:v>0.5</c:v>
                </c:pt>
                <c:pt idx="5">
                  <c:v>0.66666666666666663</c:v>
                </c:pt>
                <c:pt idx="6">
                  <c:v>0.8571428571428571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26187672"/>
        <c:axId val="226190024"/>
      </c:barChart>
      <c:catAx>
        <c:axId val="226187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ru-RU" sz="14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26190024"/>
        <c:crosses val="autoZero"/>
        <c:auto val="1"/>
        <c:lblAlgn val="ctr"/>
        <c:lblOffset val="100"/>
        <c:noMultiLvlLbl val="0"/>
      </c:catAx>
      <c:valAx>
        <c:axId val="226190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61876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Среднее число соисполнителей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1  проект/программу в сетевой форме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РИП!$N$91</c:f>
              <c:strCache>
                <c:ptCount val="1"/>
                <c:pt idx="0">
                  <c:v>Среднее число соисполнителей на 1  проект/программу в сетевой форме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РИП!$I$92:$I$98</c:f>
              <c:strCache>
                <c:ptCount val="7"/>
                <c:pt idx="0">
                  <c:v>Конкурс РИП 2014 г.</c:v>
                </c:pt>
                <c:pt idx="1">
                  <c:v>Конкурс РИП 2015 г.</c:v>
                </c:pt>
                <c:pt idx="2">
                  <c:v>Конкурс РИП 2016 г.</c:v>
                </c:pt>
                <c:pt idx="3">
                  <c:v>Конкурс РИП 2017 г.</c:v>
                </c:pt>
                <c:pt idx="4">
                  <c:v>Конкурс РИП 2018 г.</c:v>
                </c:pt>
                <c:pt idx="5">
                  <c:v>Конкурс РИП 2019 г.</c:v>
                </c:pt>
                <c:pt idx="6">
                  <c:v>Конкурс РИП 2020 г.</c:v>
                </c:pt>
              </c:strCache>
            </c:strRef>
          </c:cat>
          <c:val>
            <c:numRef>
              <c:f>РИП!$N$92:$N$98</c:f>
              <c:numCache>
                <c:formatCode>0.0</c:formatCode>
                <c:ptCount val="7"/>
                <c:pt idx="0">
                  <c:v>5.3</c:v>
                </c:pt>
                <c:pt idx="1">
                  <c:v>9.6</c:v>
                </c:pt>
                <c:pt idx="2">
                  <c:v>5.4</c:v>
                </c:pt>
                <c:pt idx="3">
                  <c:v>5.7142857142857144</c:v>
                </c:pt>
                <c:pt idx="4">
                  <c:v>4.666666666666667</c:v>
                </c:pt>
                <c:pt idx="5" formatCode="General">
                  <c:v>6.5</c:v>
                </c:pt>
                <c:pt idx="6">
                  <c:v>4.333333333333333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26190416"/>
        <c:axId val="226191592"/>
      </c:barChart>
      <c:catAx>
        <c:axId val="226190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ru-RU" sz="14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26191592"/>
        <c:crosses val="autoZero"/>
        <c:auto val="1"/>
        <c:lblAlgn val="ctr"/>
        <c:lblOffset val="100"/>
        <c:noMultiLvlLbl val="0"/>
      </c:catAx>
      <c:valAx>
        <c:axId val="2261915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61904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РИП!$B$53</c:f>
              <c:strCache>
                <c:ptCount val="1"/>
                <c:pt idx="0">
                  <c:v>Проекты (программы) в сетевой форме</c:v>
                </c:pt>
              </c:strCache>
            </c:strRef>
          </c:tx>
          <c:spPr>
            <a:solidFill>
              <a:srgbClr val="FFFF99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РИП!$A$54:$A$57</c:f>
              <c:strCache>
                <c:ptCount val="4"/>
                <c:pt idx="0">
                  <c:v>Всего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strCache>
            </c:strRef>
          </c:cat>
          <c:val>
            <c:numRef>
              <c:f>РИП!$B$54:$B$57</c:f>
              <c:numCache>
                <c:formatCode>General</c:formatCode>
                <c:ptCount val="4"/>
                <c:pt idx="0">
                  <c:v>14</c:v>
                </c:pt>
                <c:pt idx="1">
                  <c:v>6</c:v>
                </c:pt>
                <c:pt idx="2">
                  <c:v>2</c:v>
                </c:pt>
                <c:pt idx="3">
                  <c:v>6</c:v>
                </c:pt>
              </c:numCache>
            </c:numRef>
          </c:val>
        </c:ser>
        <c:ser>
          <c:idx val="1"/>
          <c:order val="1"/>
          <c:tx>
            <c:strRef>
              <c:f>РИП!$C$53</c:f>
              <c:strCache>
                <c:ptCount val="1"/>
                <c:pt idx="0">
                  <c:v>Из них межмуниципальных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ru-RU" sz="2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РИП!$A$54:$A$57</c:f>
              <c:strCache>
                <c:ptCount val="4"/>
                <c:pt idx="0">
                  <c:v>Всего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strCache>
            </c:strRef>
          </c:cat>
          <c:val>
            <c:numRef>
              <c:f>РИП!$C$54:$C$57</c:f>
              <c:numCache>
                <c:formatCode>General</c:formatCode>
                <c:ptCount val="4"/>
                <c:pt idx="0">
                  <c:v>7</c:v>
                </c:pt>
                <c:pt idx="1">
                  <c:v>4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25524360"/>
        <c:axId val="225524752"/>
      </c:barChart>
      <c:catAx>
        <c:axId val="225524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ru-RU" sz="1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25524752"/>
        <c:crosses val="autoZero"/>
        <c:auto val="1"/>
        <c:lblAlgn val="ctr"/>
        <c:lblOffset val="100"/>
        <c:noMultiLvlLbl val="0"/>
      </c:catAx>
      <c:valAx>
        <c:axId val="2255247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5524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lang="ru-RU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2"/>
          <c:order val="1"/>
          <c:tx>
            <c:strRef>
              <c:f>РИП!$I$25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РИП!$G$26:$G$44</c15:sqref>
                  </c15:fullRef>
                </c:ext>
              </c:extLst>
              <c:f>(РИП!$G$26:$G$29,РИП!$G$32)</c:f>
              <c:strCache>
                <c:ptCount val="5"/>
                <c:pt idx="0">
                  <c:v>г. Ярославль</c:v>
                </c:pt>
                <c:pt idx="1">
                  <c:v>г. Рыбинск</c:v>
                </c:pt>
                <c:pt idx="2">
                  <c:v>Тутаевский МР</c:v>
                </c:pt>
                <c:pt idx="3">
                  <c:v>г. Переславль-Залесский</c:v>
                </c:pt>
                <c:pt idx="4">
                  <c:v>Даниловский МР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РИП!$I$26:$I$44</c15:sqref>
                  </c15:fullRef>
                </c:ext>
              </c:extLst>
              <c:f>(РИП!$I$26:$I$29,РИП!$I$32)</c:f>
              <c:numCache>
                <c:formatCode>General</c:formatCode>
                <c:ptCount val="5"/>
                <c:pt idx="0">
                  <c:v>7</c:v>
                </c:pt>
                <c:pt idx="1">
                  <c:v>0</c:v>
                </c:pt>
                <c:pt idx="2">
                  <c:v>1</c:v>
                </c:pt>
                <c:pt idx="3">
                  <c:v>1</c:v>
                </c:pt>
                <c:pt idx="4">
                  <c:v>0</c:v>
                </c:pt>
              </c:numCache>
            </c:numRef>
          </c:val>
        </c:ser>
        <c:ser>
          <c:idx val="3"/>
          <c:order val="2"/>
          <c:tx>
            <c:strRef>
              <c:f>РИП!$J$25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 rtl="0">
                  <a:defRPr lang="ru-RU"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РИП!$G$26:$G$44</c15:sqref>
                  </c15:fullRef>
                </c:ext>
              </c:extLst>
              <c:f>(РИП!$G$26:$G$29,РИП!$G$32)</c:f>
              <c:strCache>
                <c:ptCount val="5"/>
                <c:pt idx="0">
                  <c:v>г. Ярославль</c:v>
                </c:pt>
                <c:pt idx="1">
                  <c:v>г. Рыбинск</c:v>
                </c:pt>
                <c:pt idx="2">
                  <c:v>Тутаевский МР</c:v>
                </c:pt>
                <c:pt idx="3">
                  <c:v>г. Переславль-Залесский</c:v>
                </c:pt>
                <c:pt idx="4">
                  <c:v>Даниловский МР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РИП!$J$26:$J$44</c15:sqref>
                  </c15:fullRef>
                </c:ext>
              </c:extLst>
              <c:f>(РИП!$J$26:$J$29,РИП!$J$32)</c:f>
              <c:numCache>
                <c:formatCode>General</c:formatCode>
                <c:ptCount val="5"/>
                <c:pt idx="0">
                  <c:v>1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</c:numCache>
            </c:numRef>
          </c:val>
        </c:ser>
        <c:ser>
          <c:idx val="1"/>
          <c:order val="3"/>
          <c:tx>
            <c:strRef>
              <c:f>РИП!$K$25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 rtl="0">
                  <a:defRPr lang="ru-RU"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РИП!$G$26:$G$44</c15:sqref>
                  </c15:fullRef>
                </c:ext>
              </c:extLst>
              <c:f>(РИП!$G$26:$G$29,РИП!$G$32)</c:f>
              <c:strCache>
                <c:ptCount val="5"/>
                <c:pt idx="0">
                  <c:v>г. Ярославль</c:v>
                </c:pt>
                <c:pt idx="1">
                  <c:v>г. Рыбинск</c:v>
                </c:pt>
                <c:pt idx="2">
                  <c:v>Тутаевский МР</c:v>
                </c:pt>
                <c:pt idx="3">
                  <c:v>г. Переславль-Залесский</c:v>
                </c:pt>
                <c:pt idx="4">
                  <c:v>Даниловский МР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РИП!$K$26:$K$44</c15:sqref>
                  </c15:fullRef>
                </c:ext>
              </c:extLst>
              <c:f>(РИП!$K$26:$K$29,РИП!$K$32)</c:f>
              <c:numCache>
                <c:formatCode>General</c:formatCode>
                <c:ptCount val="5"/>
                <c:pt idx="0">
                  <c:v>2</c:v>
                </c:pt>
                <c:pt idx="1">
                  <c:v>3</c:v>
                </c:pt>
                <c:pt idx="2">
                  <c:v>1</c:v>
                </c:pt>
                <c:pt idx="3">
                  <c:v>1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7878680"/>
        <c:axId val="313672416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РИП!$H$25</c15:sqref>
                        </c15:formulaRef>
                      </c:ext>
                    </c:extLst>
                    <c:strCache>
                      <c:ptCount val="1"/>
                      <c:pt idx="0">
                        <c:v>Всего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ru-RU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ullRef>
                          <c15:sqref>РИП!$G$26:$G$44</c15:sqref>
                        </c15:fullRef>
                        <c15:formulaRef>
                          <c15:sqref>(РИП!$G$26:$G$29,РИП!$G$32)</c15:sqref>
                        </c15:formulaRef>
                      </c:ext>
                    </c:extLst>
                    <c:strCache>
                      <c:ptCount val="5"/>
                      <c:pt idx="0">
                        <c:v>г. Ярославль</c:v>
                      </c:pt>
                      <c:pt idx="1">
                        <c:v>г. Рыбинск</c:v>
                      </c:pt>
                      <c:pt idx="2">
                        <c:v>Тутаевский МР</c:v>
                      </c:pt>
                      <c:pt idx="3">
                        <c:v>г. Переславль-Залесский</c:v>
                      </c:pt>
                      <c:pt idx="4">
                        <c:v>Даниловский МР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ullRef>
                          <c15:sqref>РИП!$H$26:$H$44</c15:sqref>
                        </c15:fullRef>
                        <c15:formulaRef>
                          <c15:sqref>(РИП!$H$26:$H$29,РИП!$H$32)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10</c:v>
                      </c:pt>
                      <c:pt idx="1">
                        <c:v>4</c:v>
                      </c:pt>
                      <c:pt idx="2">
                        <c:v>2</c:v>
                      </c:pt>
                      <c:pt idx="3">
                        <c:v>2</c:v>
                      </c:pt>
                      <c:pt idx="4">
                        <c:v>1</c:v>
                      </c:pt>
                    </c:numCache>
                  </c:numRef>
                </c:val>
              </c15:ser>
            </c15:filteredBarSeries>
          </c:ext>
        </c:extLst>
      </c:barChart>
      <c:catAx>
        <c:axId val="227878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3672416"/>
        <c:crosses val="autoZero"/>
        <c:auto val="1"/>
        <c:lblAlgn val="ctr"/>
        <c:lblOffset val="100"/>
        <c:noMultiLvlLbl val="0"/>
      </c:catAx>
      <c:valAx>
        <c:axId val="3136724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787868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2"/>
          <c:order val="1"/>
          <c:tx>
            <c:strRef>
              <c:f>'РИП (мун)_2019'!$G$23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'РИП (мун)_2019'!$E$24:$E$42</c15:sqref>
                  </c15:fullRef>
                </c:ext>
              </c:extLst>
              <c:f>'РИП (мун)_2019'!$E$24:$E$28</c:f>
              <c:strCache>
                <c:ptCount val="5"/>
                <c:pt idx="0">
                  <c:v>г. Ярославль</c:v>
                </c:pt>
                <c:pt idx="1">
                  <c:v>г. Рыбинск</c:v>
                </c:pt>
                <c:pt idx="2">
                  <c:v>Тутаевский МР</c:v>
                </c:pt>
                <c:pt idx="3">
                  <c:v>г. Переславль-Залесский</c:v>
                </c:pt>
                <c:pt idx="4">
                  <c:v>Даниловский МР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'РИП (мун)_2019'!$G$24:$G$42</c15:sqref>
                  </c15:fullRef>
                </c:ext>
              </c:extLst>
              <c:f>'РИП (мун)_2019'!$G$24:$G$28</c:f>
              <c:numCache>
                <c:formatCode>General</c:formatCode>
                <c:ptCount val="5"/>
                <c:pt idx="0">
                  <c:v>6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</c:ser>
        <c:ser>
          <c:idx val="3"/>
          <c:order val="2"/>
          <c:tx>
            <c:strRef>
              <c:f>'РИП (мун)_2019'!$H$23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4"/>
            </a:solidFill>
            <a:ln>
              <a:solidFill>
                <a:schemeClr val="bg1">
                  <a:lumMod val="50000"/>
                </a:schemeClr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'РИП (мун)_2019'!$E$24:$E$42</c15:sqref>
                  </c15:fullRef>
                </c:ext>
              </c:extLst>
              <c:f>'РИП (мун)_2019'!$E$24:$E$28</c:f>
              <c:strCache>
                <c:ptCount val="5"/>
                <c:pt idx="0">
                  <c:v>г. Ярославль</c:v>
                </c:pt>
                <c:pt idx="1">
                  <c:v>г. Рыбинск</c:v>
                </c:pt>
                <c:pt idx="2">
                  <c:v>Тутаевский МР</c:v>
                </c:pt>
                <c:pt idx="3">
                  <c:v>г. Переславль-Залесский</c:v>
                </c:pt>
                <c:pt idx="4">
                  <c:v>Даниловский МР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'РИП (мун)_2019'!$H$24:$H$42</c15:sqref>
                  </c15:fullRef>
                </c:ext>
              </c:extLst>
              <c:f>'РИП (мун)_2019'!$H$24:$H$28</c:f>
              <c:numCache>
                <c:formatCode>General</c:formatCode>
                <c:ptCount val="5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1"/>
          <c:order val="3"/>
          <c:tx>
            <c:strRef>
              <c:f>'РИП (мун)_2019'!$I$23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'РИП (мун)_2019'!$E$24:$E$42</c15:sqref>
                  </c15:fullRef>
                </c:ext>
              </c:extLst>
              <c:f>'РИП (мун)_2019'!$E$24:$E$28</c:f>
              <c:strCache>
                <c:ptCount val="5"/>
                <c:pt idx="0">
                  <c:v>г. Ярославль</c:v>
                </c:pt>
                <c:pt idx="1">
                  <c:v>г. Рыбинск</c:v>
                </c:pt>
                <c:pt idx="2">
                  <c:v>Тутаевский МР</c:v>
                </c:pt>
                <c:pt idx="3">
                  <c:v>г. Переславль-Залесский</c:v>
                </c:pt>
                <c:pt idx="4">
                  <c:v>Даниловский МР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'РИП (мун)_2019'!$I$24:$I$42</c15:sqref>
                  </c15:fullRef>
                </c:ext>
              </c:extLst>
              <c:f>'РИП (мун)_2019'!$I$24:$I$28</c:f>
              <c:numCache>
                <c:formatCode>General</c:formatCode>
                <c:ptCount val="5"/>
                <c:pt idx="0">
                  <c:v>1</c:v>
                </c:pt>
                <c:pt idx="1">
                  <c:v>3</c:v>
                </c:pt>
                <c:pt idx="2">
                  <c:v>1</c:v>
                </c:pt>
                <c:pt idx="3">
                  <c:v>1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1358480"/>
        <c:axId val="361357304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'РИП (мун)_2019'!$F$23</c15:sqref>
                        </c15:formulaRef>
                      </c:ext>
                    </c:extLst>
                    <c:strCache>
                      <c:ptCount val="1"/>
                      <c:pt idx="0">
                        <c:v>Всего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ru-RU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ullRef>
                          <c15:sqref>'РИП (мун)_2019'!$E$24:$E$42</c15:sqref>
                        </c15:fullRef>
                        <c15:formulaRef>
                          <c15:sqref>'РИП (мун)_2019'!$E$24:$E$28</c15:sqref>
                        </c15:formulaRef>
                      </c:ext>
                    </c:extLst>
                    <c:strCache>
                      <c:ptCount val="5"/>
                      <c:pt idx="0">
                        <c:v>г. Ярославль</c:v>
                      </c:pt>
                      <c:pt idx="1">
                        <c:v>г. Рыбинск</c:v>
                      </c:pt>
                      <c:pt idx="2">
                        <c:v>Тутаевский МР</c:v>
                      </c:pt>
                      <c:pt idx="3">
                        <c:v>г. Переславль-Залесский</c:v>
                      </c:pt>
                      <c:pt idx="4">
                        <c:v>Даниловский МР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ullRef>
                          <c15:sqref>'РИП (мун)_2019'!$F$24:$F$42</c15:sqref>
                        </c15:fullRef>
                        <c15:formulaRef>
                          <c15:sqref>'РИП (мун)_2019'!$F$24:$F$28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7</c:v>
                      </c:pt>
                      <c:pt idx="1">
                        <c:v>5</c:v>
                      </c:pt>
                      <c:pt idx="2">
                        <c:v>2</c:v>
                      </c:pt>
                      <c:pt idx="3">
                        <c:v>2</c:v>
                      </c:pt>
                      <c:pt idx="4">
                        <c:v>1</c:v>
                      </c:pt>
                    </c:numCache>
                  </c:numRef>
                </c:val>
              </c15:ser>
            </c15:filteredBarSeries>
          </c:ext>
        </c:extLst>
      </c:barChart>
      <c:catAx>
        <c:axId val="361358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61357304"/>
        <c:crosses val="autoZero"/>
        <c:auto val="1"/>
        <c:lblAlgn val="ctr"/>
        <c:lblOffset val="100"/>
        <c:noMultiLvlLbl val="0"/>
      </c:catAx>
      <c:valAx>
        <c:axId val="3613573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6135848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2"/>
          <c:order val="1"/>
          <c:tx>
            <c:strRef>
              <c:f>РИП!$N$25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РИП!$L$26:$L$44</c15:sqref>
                  </c15:fullRef>
                </c:ext>
              </c:extLst>
              <c:f>РИП!$L$26:$L$35</c:f>
              <c:strCache>
                <c:ptCount val="10"/>
                <c:pt idx="0">
                  <c:v>г. Ярославль</c:v>
                </c:pt>
                <c:pt idx="1">
                  <c:v>Тутаевский МР</c:v>
                </c:pt>
                <c:pt idx="2">
                  <c:v>г. Рыбинск</c:v>
                </c:pt>
                <c:pt idx="3">
                  <c:v>г. Переславль-Залесский</c:v>
                </c:pt>
                <c:pt idx="4">
                  <c:v>Гаврилов-Ямский МР</c:v>
                </c:pt>
                <c:pt idx="5">
                  <c:v>Угличский МР</c:v>
                </c:pt>
                <c:pt idx="6">
                  <c:v>Пошехонский МР</c:v>
                </c:pt>
                <c:pt idx="7">
                  <c:v>Ростовский МР</c:v>
                </c:pt>
                <c:pt idx="8">
                  <c:v>Мышкинский МР</c:v>
                </c:pt>
                <c:pt idx="9">
                  <c:v>Ярославский МР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РИП!$N$26:$N$44</c15:sqref>
                  </c15:fullRef>
                </c:ext>
              </c:extLst>
              <c:f>РИП!$N$26:$N$35</c:f>
              <c:numCache>
                <c:formatCode>General</c:formatCode>
                <c:ptCount val="10"/>
                <c:pt idx="0">
                  <c:v>14</c:v>
                </c:pt>
                <c:pt idx="1">
                  <c:v>3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</c:ser>
        <c:ser>
          <c:idx val="3"/>
          <c:order val="2"/>
          <c:tx>
            <c:strRef>
              <c:f>РИП!$O$25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ru-RU"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РИП!$L$26:$L$44</c15:sqref>
                  </c15:fullRef>
                </c:ext>
              </c:extLst>
              <c:f>РИП!$L$26:$L$35</c:f>
              <c:strCache>
                <c:ptCount val="10"/>
                <c:pt idx="0">
                  <c:v>г. Ярославль</c:v>
                </c:pt>
                <c:pt idx="1">
                  <c:v>Тутаевский МР</c:v>
                </c:pt>
                <c:pt idx="2">
                  <c:v>г. Рыбинск</c:v>
                </c:pt>
                <c:pt idx="3">
                  <c:v>г. Переславль-Залесский</c:v>
                </c:pt>
                <c:pt idx="4">
                  <c:v>Гаврилов-Ямский МР</c:v>
                </c:pt>
                <c:pt idx="5">
                  <c:v>Угличский МР</c:v>
                </c:pt>
                <c:pt idx="6">
                  <c:v>Пошехонский МР</c:v>
                </c:pt>
                <c:pt idx="7">
                  <c:v>Ростовский МР</c:v>
                </c:pt>
                <c:pt idx="8">
                  <c:v>Мышкинский МР</c:v>
                </c:pt>
                <c:pt idx="9">
                  <c:v>Ярославский МР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РИП!$O$26:$O$44</c15:sqref>
                  </c15:fullRef>
                </c:ext>
              </c:extLst>
              <c:f>РИП!$O$26:$O$35</c:f>
              <c:numCache>
                <c:formatCode>General</c:formatCode>
                <c:ptCount val="10"/>
                <c:pt idx="0">
                  <c:v>1</c:v>
                </c:pt>
                <c:pt idx="1">
                  <c:v>0</c:v>
                </c:pt>
                <c:pt idx="2">
                  <c:v>2</c:v>
                </c:pt>
                <c:pt idx="3">
                  <c:v>0</c:v>
                </c:pt>
                <c:pt idx="4">
                  <c:v>2</c:v>
                </c:pt>
                <c:pt idx="5">
                  <c:v>1</c:v>
                </c:pt>
                <c:pt idx="6">
                  <c:v>0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ser>
          <c:idx val="1"/>
          <c:order val="3"/>
          <c:tx>
            <c:strRef>
              <c:f>РИП!$P$25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ru-RU"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РИП!$L$26:$L$44</c15:sqref>
                  </c15:fullRef>
                </c:ext>
              </c:extLst>
              <c:f>РИП!$L$26:$L$35</c:f>
              <c:strCache>
                <c:ptCount val="10"/>
                <c:pt idx="0">
                  <c:v>г. Ярославль</c:v>
                </c:pt>
                <c:pt idx="1">
                  <c:v>Тутаевский МР</c:v>
                </c:pt>
                <c:pt idx="2">
                  <c:v>г. Рыбинск</c:v>
                </c:pt>
                <c:pt idx="3">
                  <c:v>г. Переславль-Залесский</c:v>
                </c:pt>
                <c:pt idx="4">
                  <c:v>Гаврилов-Ямский МР</c:v>
                </c:pt>
                <c:pt idx="5">
                  <c:v>Угличский МР</c:v>
                </c:pt>
                <c:pt idx="6">
                  <c:v>Пошехонский МР</c:v>
                </c:pt>
                <c:pt idx="7">
                  <c:v>Ростовский МР</c:v>
                </c:pt>
                <c:pt idx="8">
                  <c:v>Мышкинский МР</c:v>
                </c:pt>
                <c:pt idx="9">
                  <c:v>Ярославский МР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РИП!$P$26:$P$44</c15:sqref>
                  </c15:fullRef>
                </c:ext>
              </c:extLst>
              <c:f>РИП!$P$26:$P$35</c:f>
              <c:numCache>
                <c:formatCode>General</c:formatCode>
                <c:ptCount val="10"/>
                <c:pt idx="0">
                  <c:v>10</c:v>
                </c:pt>
                <c:pt idx="1">
                  <c:v>12</c:v>
                </c:pt>
                <c:pt idx="2">
                  <c:v>4</c:v>
                </c:pt>
                <c:pt idx="3">
                  <c:v>6</c:v>
                </c:pt>
                <c:pt idx="4">
                  <c:v>2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1358088"/>
        <c:axId val="361360440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РИП!$M$25</c15:sqref>
                        </c15:formulaRef>
                      </c:ext>
                    </c:extLst>
                    <c:strCache>
                      <c:ptCount val="1"/>
                      <c:pt idx="0">
                        <c:v>Всего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ru-RU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ullRef>
                          <c15:sqref>РИП!$L$26:$L$44</c15:sqref>
                        </c15:fullRef>
                        <c15:formulaRef>
                          <c15:sqref>РИП!$L$26:$L$35</c15:sqref>
                        </c15:formulaRef>
                      </c:ext>
                    </c:extLst>
                    <c:strCache>
                      <c:ptCount val="10"/>
                      <c:pt idx="0">
                        <c:v>г. Ярославль</c:v>
                      </c:pt>
                      <c:pt idx="1">
                        <c:v>Тутаевский МР</c:v>
                      </c:pt>
                      <c:pt idx="2">
                        <c:v>г. Рыбинск</c:v>
                      </c:pt>
                      <c:pt idx="3">
                        <c:v>г. Переславль-Залесский</c:v>
                      </c:pt>
                      <c:pt idx="4">
                        <c:v>Гаврилов-Ямский МР</c:v>
                      </c:pt>
                      <c:pt idx="5">
                        <c:v>Угличский МР</c:v>
                      </c:pt>
                      <c:pt idx="6">
                        <c:v>Пошехонский МР</c:v>
                      </c:pt>
                      <c:pt idx="7">
                        <c:v>Ростовский МР</c:v>
                      </c:pt>
                      <c:pt idx="8">
                        <c:v>Мышкинский МР</c:v>
                      </c:pt>
                      <c:pt idx="9">
                        <c:v>Ярославский МР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ullRef>
                          <c15:sqref>РИП!$M$26:$M$44</c15:sqref>
                        </c15:fullRef>
                        <c15:formulaRef>
                          <c15:sqref>РИП!$M$26:$M$35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25</c:v>
                      </c:pt>
                      <c:pt idx="1">
                        <c:v>15</c:v>
                      </c:pt>
                      <c:pt idx="2">
                        <c:v>6</c:v>
                      </c:pt>
                      <c:pt idx="3">
                        <c:v>6</c:v>
                      </c:pt>
                      <c:pt idx="4">
                        <c:v>5</c:v>
                      </c:pt>
                      <c:pt idx="5">
                        <c:v>2</c:v>
                      </c:pt>
                      <c:pt idx="6">
                        <c:v>2</c:v>
                      </c:pt>
                      <c:pt idx="7">
                        <c:v>2</c:v>
                      </c:pt>
                      <c:pt idx="8">
                        <c:v>1</c:v>
                      </c:pt>
                      <c:pt idx="9">
                        <c:v>1</c:v>
                      </c:pt>
                    </c:numCache>
                  </c:numRef>
                </c:val>
              </c15:ser>
            </c15:filteredBarSeries>
          </c:ext>
        </c:extLst>
      </c:barChart>
      <c:catAx>
        <c:axId val="361358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61360440"/>
        <c:crosses val="autoZero"/>
        <c:auto val="1"/>
        <c:lblAlgn val="ctr"/>
        <c:lblOffset val="100"/>
        <c:noMultiLvlLbl val="0"/>
      </c:catAx>
      <c:valAx>
        <c:axId val="361360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6135808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algn="ctr" rtl="0">
              <a:defRPr lang="ru-RU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2"/>
          <c:order val="1"/>
          <c:tx>
            <c:strRef>
              <c:f>'РИП (мун)_2019'!$L$23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'РИП (мун)_2019'!$J$24:$J$43</c15:sqref>
                  </c15:fullRef>
                </c:ext>
              </c:extLst>
              <c:f>'РИП (мун)_2019'!$J$24:$J$34</c:f>
              <c:strCache>
                <c:ptCount val="11"/>
                <c:pt idx="0">
                  <c:v>г. Ярославль</c:v>
                </c:pt>
                <c:pt idx="1">
                  <c:v>Тутаевский МР</c:v>
                </c:pt>
                <c:pt idx="2">
                  <c:v>г. Переславль-Залесский</c:v>
                </c:pt>
                <c:pt idx="3">
                  <c:v>г. Рыбинск</c:v>
                </c:pt>
                <c:pt idx="4">
                  <c:v>Рыбинский МР</c:v>
                </c:pt>
                <c:pt idx="5">
                  <c:v>Гаврилов-Ямский МР</c:v>
                </c:pt>
                <c:pt idx="6">
                  <c:v>Угличский МР</c:v>
                </c:pt>
                <c:pt idx="7">
                  <c:v>Пошехонский МР</c:v>
                </c:pt>
                <c:pt idx="8">
                  <c:v>Ростовский МР</c:v>
                </c:pt>
                <c:pt idx="9">
                  <c:v>Ярославский МР</c:v>
                </c:pt>
                <c:pt idx="10">
                  <c:v>Мышкинский МР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'РИП (мун)_2019'!$L$24:$L$43</c15:sqref>
                  </c15:fullRef>
                </c:ext>
              </c:extLst>
              <c:f>'РИП (мун)_2019'!$L$24:$L$34</c:f>
              <c:numCache>
                <c:formatCode>General</c:formatCode>
                <c:ptCount val="11"/>
                <c:pt idx="0">
                  <c:v>9</c:v>
                </c:pt>
                <c:pt idx="1">
                  <c:v>3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</c:numCache>
            </c:numRef>
          </c:val>
        </c:ser>
        <c:ser>
          <c:idx val="3"/>
          <c:order val="2"/>
          <c:tx>
            <c:strRef>
              <c:f>'РИП (мун)_2019'!$M$23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ru-RU"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'РИП (мун)_2019'!$J$24:$J$43</c15:sqref>
                  </c15:fullRef>
                </c:ext>
              </c:extLst>
              <c:f>'РИП (мун)_2019'!$J$24:$J$34</c:f>
              <c:strCache>
                <c:ptCount val="11"/>
                <c:pt idx="0">
                  <c:v>г. Ярославль</c:v>
                </c:pt>
                <c:pt idx="1">
                  <c:v>Тутаевский МР</c:v>
                </c:pt>
                <c:pt idx="2">
                  <c:v>г. Переславль-Залесский</c:v>
                </c:pt>
                <c:pt idx="3">
                  <c:v>г. Рыбинск</c:v>
                </c:pt>
                <c:pt idx="4">
                  <c:v>Рыбинский МР</c:v>
                </c:pt>
                <c:pt idx="5">
                  <c:v>Гаврилов-Ямский МР</c:v>
                </c:pt>
                <c:pt idx="6">
                  <c:v>Угличский МР</c:v>
                </c:pt>
                <c:pt idx="7">
                  <c:v>Пошехонский МР</c:v>
                </c:pt>
                <c:pt idx="8">
                  <c:v>Ростовский МР</c:v>
                </c:pt>
                <c:pt idx="9">
                  <c:v>Ярославский МР</c:v>
                </c:pt>
                <c:pt idx="10">
                  <c:v>Мышкинский МР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'РИП (мун)_2019'!$M$24:$M$43</c15:sqref>
                  </c15:fullRef>
                </c:ext>
              </c:extLst>
              <c:f>'РИП (мун)_2019'!$M$24:$M$34</c:f>
              <c:numCache>
                <c:formatCode>General</c:formatCode>
                <c:ptCount val="11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4</c:v>
                </c:pt>
                <c:pt idx="5">
                  <c:v>2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</c:ser>
        <c:ser>
          <c:idx val="1"/>
          <c:order val="3"/>
          <c:tx>
            <c:strRef>
              <c:f>'РИП (мун)_2019'!$N$23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ru-RU"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'РИП (мун)_2019'!$J$24:$J$43</c15:sqref>
                  </c15:fullRef>
                </c:ext>
              </c:extLst>
              <c:f>'РИП (мун)_2019'!$J$24:$J$34</c:f>
              <c:strCache>
                <c:ptCount val="11"/>
                <c:pt idx="0">
                  <c:v>г. Ярославль</c:v>
                </c:pt>
                <c:pt idx="1">
                  <c:v>Тутаевский МР</c:v>
                </c:pt>
                <c:pt idx="2">
                  <c:v>г. Переславль-Залесский</c:v>
                </c:pt>
                <c:pt idx="3">
                  <c:v>г. Рыбинск</c:v>
                </c:pt>
                <c:pt idx="4">
                  <c:v>Рыбинский МР</c:v>
                </c:pt>
                <c:pt idx="5">
                  <c:v>Гаврилов-Ямский МР</c:v>
                </c:pt>
                <c:pt idx="6">
                  <c:v>Угличский МР</c:v>
                </c:pt>
                <c:pt idx="7">
                  <c:v>Пошехонский МР</c:v>
                </c:pt>
                <c:pt idx="8">
                  <c:v>Ростовский МР</c:v>
                </c:pt>
                <c:pt idx="9">
                  <c:v>Ярославский МР</c:v>
                </c:pt>
                <c:pt idx="10">
                  <c:v>Мышкинский МР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'РИП (мун)_2019'!$N$24:$N$43</c15:sqref>
                  </c15:fullRef>
                </c:ext>
              </c:extLst>
              <c:f>'РИП (мун)_2019'!$N$24:$N$34</c:f>
              <c:numCache>
                <c:formatCode>General</c:formatCode>
                <c:ptCount val="11"/>
                <c:pt idx="0">
                  <c:v>7</c:v>
                </c:pt>
                <c:pt idx="1">
                  <c:v>12</c:v>
                </c:pt>
                <c:pt idx="2">
                  <c:v>6</c:v>
                </c:pt>
                <c:pt idx="3">
                  <c:v>4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1492376"/>
        <c:axId val="361495120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'РИП (мун)_2019'!$K$23</c15:sqref>
                        </c15:formulaRef>
                      </c:ext>
                    </c:extLst>
                    <c:strCache>
                      <c:ptCount val="1"/>
                      <c:pt idx="0">
                        <c:v>Всего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ru-RU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ullRef>
                          <c15:sqref>'РИП (мун)_2019'!$J$24:$J$43</c15:sqref>
                        </c15:fullRef>
                        <c15:formulaRef>
                          <c15:sqref>'РИП (мун)_2019'!$J$24:$J$34</c15:sqref>
                        </c15:formulaRef>
                      </c:ext>
                    </c:extLst>
                    <c:strCache>
                      <c:ptCount val="11"/>
                      <c:pt idx="0">
                        <c:v>г. Ярославль</c:v>
                      </c:pt>
                      <c:pt idx="1">
                        <c:v>Тутаевский МР</c:v>
                      </c:pt>
                      <c:pt idx="2">
                        <c:v>г. Переславль-Залесский</c:v>
                      </c:pt>
                      <c:pt idx="3">
                        <c:v>г. Рыбинск</c:v>
                      </c:pt>
                      <c:pt idx="4">
                        <c:v>Рыбинский МР</c:v>
                      </c:pt>
                      <c:pt idx="5">
                        <c:v>Гаврилов-Ямский МР</c:v>
                      </c:pt>
                      <c:pt idx="6">
                        <c:v>Угличский МР</c:v>
                      </c:pt>
                      <c:pt idx="7">
                        <c:v>Пошехонский МР</c:v>
                      </c:pt>
                      <c:pt idx="8">
                        <c:v>Ростовский МР</c:v>
                      </c:pt>
                      <c:pt idx="9">
                        <c:v>Ярославский МР</c:v>
                      </c:pt>
                      <c:pt idx="10">
                        <c:v>Мышкинский МР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ullRef>
                          <c15:sqref>'РИП (мун)_2019'!$K$24:$K$43</c15:sqref>
                        </c15:fullRef>
                        <c15:formulaRef>
                          <c15:sqref>'РИП (мун)_2019'!$K$24:$K$34</c15:sqref>
                        </c15:formulaRef>
                      </c:ext>
                    </c:extLst>
                    <c:numCache>
                      <c:formatCode>General</c:formatCode>
                      <c:ptCount val="11"/>
                      <c:pt idx="0">
                        <c:v>17</c:v>
                      </c:pt>
                      <c:pt idx="1">
                        <c:v>15</c:v>
                      </c:pt>
                      <c:pt idx="2">
                        <c:v>6</c:v>
                      </c:pt>
                      <c:pt idx="3">
                        <c:v>4</c:v>
                      </c:pt>
                      <c:pt idx="4">
                        <c:v>4</c:v>
                      </c:pt>
                      <c:pt idx="5">
                        <c:v>4</c:v>
                      </c:pt>
                      <c:pt idx="6">
                        <c:v>2</c:v>
                      </c:pt>
                      <c:pt idx="7">
                        <c:v>2</c:v>
                      </c:pt>
                      <c:pt idx="8">
                        <c:v>2</c:v>
                      </c:pt>
                      <c:pt idx="9">
                        <c:v>1</c:v>
                      </c:pt>
                      <c:pt idx="10">
                        <c:v>1</c:v>
                      </c:pt>
                    </c:numCache>
                  </c:numRef>
                </c:val>
              </c15:ser>
            </c15:filteredBarSeries>
          </c:ext>
        </c:extLst>
      </c:barChart>
      <c:catAx>
        <c:axId val="361492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61495120"/>
        <c:crosses val="autoZero"/>
        <c:auto val="1"/>
        <c:lblAlgn val="ctr"/>
        <c:lblOffset val="100"/>
        <c:noMultiLvlLbl val="0"/>
      </c:catAx>
      <c:valAx>
        <c:axId val="361495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6149237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algn="ctr" rtl="0">
              <a:defRPr lang="ru-RU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765916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E940C3-C350-4579-BA81-FB1A71501980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765916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F200CA-6EBD-448E-AA1E-4AC76C4C5C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90610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65916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D979D9-1565-43CB-84DC-EC92BE5341E3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62013" y="738188"/>
            <a:ext cx="4924425" cy="3694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4845" y="4678958"/>
            <a:ext cx="5318760" cy="443269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65916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58C99C-13B5-427E-A58E-B99FDA6CBB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0661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58C99C-13B5-427E-A58E-B99FDA6CBBD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532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6172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0757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8651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42705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430" cy="1325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84" name="PlaceHolder 2"/>
          <p:cNvSpPr>
            <a:spLocks noGrp="1"/>
          </p:cNvSpPr>
          <p:nvPr>
            <p:ph type="subTitle"/>
          </p:nvPr>
        </p:nvSpPr>
        <p:spPr>
          <a:xfrm>
            <a:off x="628560" y="1825560"/>
            <a:ext cx="7886430" cy="43513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18931894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430" cy="1325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6430" cy="4350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528499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430" cy="1325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310" cy="4350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4669380" y="1825560"/>
            <a:ext cx="3848310" cy="4350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444882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430" cy="1325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771988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subTitle"/>
          </p:nvPr>
        </p:nvSpPr>
        <p:spPr>
          <a:xfrm>
            <a:off x="628560" y="365040"/>
            <a:ext cx="7886430" cy="58114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9698769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430" cy="1325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310" cy="20750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628560" y="4097880"/>
            <a:ext cx="3848310" cy="20750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4669380" y="1825560"/>
            <a:ext cx="3848310" cy="4350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19583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430" cy="1325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310" cy="4350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4669380" y="1825560"/>
            <a:ext cx="3848310" cy="20750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4669380" y="4097880"/>
            <a:ext cx="3848310" cy="20750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0102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5059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430" cy="1325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310" cy="20750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4669380" y="1825560"/>
            <a:ext cx="3848310" cy="20750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3" name="PlaceHolder 4"/>
          <p:cNvSpPr>
            <a:spLocks noGrp="1"/>
          </p:cNvSpPr>
          <p:nvPr>
            <p:ph type="body"/>
          </p:nvPr>
        </p:nvSpPr>
        <p:spPr>
          <a:xfrm>
            <a:off x="628560" y="4097880"/>
            <a:ext cx="7886160" cy="20750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111306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430" cy="1325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6430" cy="20750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6" name="PlaceHolder 3"/>
          <p:cNvSpPr>
            <a:spLocks noGrp="1"/>
          </p:cNvSpPr>
          <p:nvPr>
            <p:ph type="body"/>
          </p:nvPr>
        </p:nvSpPr>
        <p:spPr>
          <a:xfrm>
            <a:off x="628560" y="4097880"/>
            <a:ext cx="7886430" cy="20750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2754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430" cy="1325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310" cy="20750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4669380" y="1825560"/>
            <a:ext cx="3848310" cy="20750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4669380" y="4097880"/>
            <a:ext cx="3848310" cy="20750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1" name="PlaceHolder 5"/>
          <p:cNvSpPr>
            <a:spLocks noGrp="1"/>
          </p:cNvSpPr>
          <p:nvPr>
            <p:ph type="body"/>
          </p:nvPr>
        </p:nvSpPr>
        <p:spPr>
          <a:xfrm>
            <a:off x="628560" y="4097880"/>
            <a:ext cx="3848310" cy="20750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048757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430" cy="1325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310" cy="20750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4669380" y="1825560"/>
            <a:ext cx="3848310" cy="20750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pic>
        <p:nvPicPr>
          <p:cNvPr id="115" name="Рисунок 114"/>
          <p:cNvPicPr/>
          <p:nvPr/>
        </p:nvPicPr>
        <p:blipFill>
          <a:blip r:embed="rId2"/>
          <a:stretch>
            <a:fillRect/>
          </a:stretch>
        </p:blipFill>
        <p:spPr>
          <a:xfrm>
            <a:off x="5618160" y="4097880"/>
            <a:ext cx="1950480" cy="2075040"/>
          </a:xfrm>
          <a:prstGeom prst="rect">
            <a:avLst/>
          </a:prstGeom>
          <a:ln>
            <a:noFill/>
          </a:ln>
        </p:spPr>
      </p:pic>
      <p:pic>
        <p:nvPicPr>
          <p:cNvPr id="116" name="Рисунок 115"/>
          <p:cNvPicPr/>
          <p:nvPr/>
        </p:nvPicPr>
        <p:blipFill>
          <a:blip r:embed="rId2"/>
          <a:stretch>
            <a:fillRect/>
          </a:stretch>
        </p:blipFill>
        <p:spPr>
          <a:xfrm>
            <a:off x="1577340" y="4097880"/>
            <a:ext cx="1950480" cy="207504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65865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7492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640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0010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7590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6544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4368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2883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296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430" cy="132516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ru-RU" sz="3300">
                <a:solidFill>
                  <a:srgbClr val="000000"/>
                </a:solidFill>
                <a:latin typeface="Calibri Light"/>
              </a:rPr>
              <a:t>Для правки текста заголовка щелкните мышьюОбразец заголовка</a:t>
            </a:r>
            <a:endParaRPr/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6430" cy="4350960"/>
          </a:xfrm>
          <a:prstGeom prst="rect">
            <a:avLst/>
          </a:prstGeom>
        </p:spPr>
        <p:txBody>
          <a:bodyPr/>
          <a:lstStyle/>
          <a:p>
            <a:pPr>
              <a:buSzPct val="25000"/>
              <a:buFont typeface="StarSymbol"/>
              <a:buChar char=""/>
            </a:pPr>
            <a:r>
              <a:rPr lang="ru-RU" sz="2100">
                <a:solidFill>
                  <a:srgbClr val="000000"/>
                </a:solidFill>
                <a:latin typeface="Calibri"/>
              </a:rPr>
              <a:t>Для правки структуры щелкните мышью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ru-RU" sz="2100">
                <a:solidFill>
                  <a:srgbClr val="000000"/>
                </a:solidFill>
                <a:latin typeface="Calibri"/>
              </a:rPr>
              <a:t>Второй уровень структуры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ru-RU" sz="2100">
                <a:solidFill>
                  <a:srgbClr val="000000"/>
                </a:solidFill>
                <a:latin typeface="Calibri"/>
              </a:rPr>
              <a:t>Третий уровень структуры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ru-RU" sz="2100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ru-RU" sz="2100">
                <a:solidFill>
                  <a:srgbClr val="000000"/>
                </a:solidFill>
                <a:latin typeface="Calibri"/>
              </a:rPr>
              <a:t>Пятый уровень структуры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ru-RU" sz="2100">
                <a:solidFill>
                  <a:srgbClr val="000000"/>
                </a:solidFill>
                <a:latin typeface="Calibri"/>
              </a:rPr>
              <a:t>Шестой уровень структуры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ru-RU" sz="2100">
                <a:solidFill>
                  <a:srgbClr val="000000"/>
                </a:solidFill>
                <a:latin typeface="Calibri"/>
              </a:rPr>
              <a:t>Седьмой уровень структурыОбразец текста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•"/>
            </a:pPr>
            <a:r>
              <a:rPr lang="ru-RU" sz="1800">
                <a:solidFill>
                  <a:srgbClr val="000000"/>
                </a:solidFill>
                <a:latin typeface="Calibri"/>
              </a:rPr>
              <a:t>Второй уровень</a:t>
            </a:r>
            <a:endParaRPr/>
          </a:p>
          <a:p>
            <a:pPr lvl="2">
              <a:lnSpc>
                <a:spcPct val="100000"/>
              </a:lnSpc>
              <a:buFont typeface="Arial"/>
              <a:buChar char="•"/>
            </a:pPr>
            <a:r>
              <a:rPr lang="ru-RU" sz="1500">
                <a:solidFill>
                  <a:srgbClr val="000000"/>
                </a:solidFill>
                <a:latin typeface="Calibri"/>
              </a:rPr>
              <a:t>Третий уровень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•"/>
            </a:pPr>
            <a:r>
              <a:rPr lang="ru-RU">
                <a:solidFill>
                  <a:srgbClr val="000000"/>
                </a:solidFill>
                <a:latin typeface="Calibri"/>
              </a:rPr>
              <a:t>Четвертый уровень</a:t>
            </a:r>
            <a:endParaRPr/>
          </a:p>
          <a:p>
            <a:pPr lvl="4">
              <a:lnSpc>
                <a:spcPct val="100000"/>
              </a:lnSpc>
              <a:buFont typeface="Arial"/>
              <a:buChar char="•"/>
            </a:pPr>
            <a:r>
              <a:rPr lang="ru-RU">
                <a:solidFill>
                  <a:srgbClr val="000000"/>
                </a:solidFill>
                <a:latin typeface="Calibri"/>
              </a:rPr>
              <a:t>Пятый уровень</a:t>
            </a:r>
            <a:endParaRPr/>
          </a:p>
        </p:txBody>
      </p:sp>
      <p:sp>
        <p:nvSpPr>
          <p:cNvPr id="80" name="PlaceHolder 3"/>
          <p:cNvSpPr>
            <a:spLocks noGrp="1"/>
          </p:cNvSpPr>
          <p:nvPr>
            <p:ph type="dt"/>
          </p:nvPr>
        </p:nvSpPr>
        <p:spPr>
          <a:xfrm>
            <a:off x="628560" y="6356520"/>
            <a:ext cx="2057130" cy="364680"/>
          </a:xfrm>
          <a:prstGeom prst="rect">
            <a:avLst/>
          </a:prstGeom>
        </p:spPr>
        <p:txBody>
          <a:bodyPr anchor="ctr"/>
          <a:lstStyle/>
          <a:p>
            <a:r>
              <a:rPr lang="ru-RU" sz="900">
                <a:solidFill>
                  <a:srgbClr val="8B8B8B"/>
                </a:solidFill>
                <a:latin typeface="Calibri"/>
              </a:rPr>
              <a:t>19.4.17</a:t>
            </a:r>
            <a:endParaRPr>
              <a:solidFill>
                <a:prstClr val="black"/>
              </a:solidFill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ftr"/>
          </p:nvPr>
        </p:nvSpPr>
        <p:spPr>
          <a:xfrm>
            <a:off x="3028860" y="6356520"/>
            <a:ext cx="3085830" cy="364680"/>
          </a:xfrm>
          <a:prstGeom prst="rect">
            <a:avLst/>
          </a:prstGeom>
        </p:spPr>
        <p:txBody>
          <a:bodyPr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sldNum"/>
          </p:nvPr>
        </p:nvSpPr>
        <p:spPr>
          <a:xfrm>
            <a:off x="6457860" y="6356520"/>
            <a:ext cx="2057130" cy="364680"/>
          </a:xfrm>
          <a:prstGeom prst="rect">
            <a:avLst/>
          </a:prstGeom>
        </p:spPr>
        <p:txBody>
          <a:bodyPr anchor="ctr"/>
          <a:lstStyle/>
          <a:p>
            <a:pPr algn="r"/>
            <a:fld id="{C5AA0378-939D-406A-B4AA-600EAA1948B6}" type="slidenum">
              <a:rPr lang="ru-RU" sz="900">
                <a:solidFill>
                  <a:srgbClr val="8B8B8B"/>
                </a:solidFill>
                <a:latin typeface="Calibri"/>
              </a:rPr>
              <a:pPr algn="r"/>
              <a:t>‹#›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414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file:///E:\&#1057;&#1086;&#1074;&#1077;&#1097;&#1072;&#1085;&#1080;&#1103;%20&#1056;&#1048;&#1048;\05.05\polishchuk@iro.yar.ru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hyperlink" Target="mailto:alferova@iro.yar.ru" TargetMode="External"/><Relationship Id="rId4" Type="http://schemas.openxmlformats.org/officeDocument/2006/relationships/hyperlink" Target="mailto:naumova@iro.yar.ru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288"/>
          <a:stretch/>
        </p:blipFill>
        <p:spPr bwMode="auto">
          <a:xfrm>
            <a:off x="3923928" y="3272721"/>
            <a:ext cx="1296144" cy="1705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5656" y="611057"/>
            <a:ext cx="7214046" cy="3286565"/>
          </a:xfrm>
        </p:spPr>
        <p:txBody>
          <a:bodyPr/>
          <a:lstStyle/>
          <a:p>
            <a:pPr algn="l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егиональные </a:t>
            </a:r>
            <a:b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нновационные </a:t>
            </a:r>
            <a:b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лощадки</a:t>
            </a:r>
            <a:b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Ярославской области</a:t>
            </a:r>
            <a:b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500" y="5281855"/>
            <a:ext cx="3429000" cy="417899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2400" b="1" spc="-8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апрель 2020 г.</a:t>
            </a:r>
            <a:endParaRPr lang="ru-RU" sz="2400" b="1" spc="-8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508104" y="364843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егиональная </a:t>
            </a:r>
            <a:b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нновационная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нфраструктура</a:t>
            </a:r>
            <a:endParaRPr lang="ru-RU" dirty="0"/>
          </a:p>
        </p:txBody>
      </p:sp>
      <p:pic>
        <p:nvPicPr>
          <p:cNvPr id="11" name="Рисунок 4"/>
          <p:cNvPicPr/>
          <p:nvPr/>
        </p:nvPicPr>
        <p:blipFill>
          <a:blip r:embed="rId4"/>
          <a:stretch>
            <a:fillRect/>
          </a:stretch>
        </p:blipFill>
        <p:spPr>
          <a:xfrm>
            <a:off x="53752" y="5557552"/>
            <a:ext cx="9090248" cy="126840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43651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476672"/>
            <a:ext cx="6282425" cy="4247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defTabSz="685800">
              <a:lnSpc>
                <a:spcPct val="90000"/>
              </a:lnSpc>
              <a:spcBef>
                <a:spcPct val="0"/>
              </a:spcBef>
              <a:buNone/>
              <a:defRPr sz="24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u-RU" dirty="0"/>
              <a:t>РИП-соисполнители: распределение по МО</a:t>
            </a: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1630988"/>
              </p:ext>
            </p:extLst>
          </p:nvPr>
        </p:nvGraphicFramePr>
        <p:xfrm>
          <a:off x="107504" y="1418628"/>
          <a:ext cx="8856984" cy="4746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59237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628650" y="260648"/>
            <a:ext cx="7886700" cy="9036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РИП-соисполнители: </a:t>
            </a:r>
            <a:br>
              <a:rPr lang="ru-RU" sz="2400" b="1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только муниципальные организации</a:t>
            </a:r>
            <a:endParaRPr lang="ru-RU" sz="2400" b="1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2146248"/>
              </p:ext>
            </p:extLst>
          </p:nvPr>
        </p:nvGraphicFramePr>
        <p:xfrm>
          <a:off x="323528" y="1418628"/>
          <a:ext cx="8496944" cy="46026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48135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-20990"/>
            <a:ext cx="8640960" cy="90363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Процент муниципальных </a:t>
            </a:r>
            <a:r>
              <a:rPr lang="ru-RU" sz="2400" b="1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организаций, </a:t>
            </a:r>
            <a:r>
              <a:rPr lang="ru-RU" sz="24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участвующих в ИД, от общего числа МУ муниципальный образований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0745873"/>
              </p:ext>
            </p:extLst>
          </p:nvPr>
        </p:nvGraphicFramePr>
        <p:xfrm>
          <a:off x="467544" y="980736"/>
          <a:ext cx="8208912" cy="5655112"/>
        </p:xfrm>
        <a:graphic>
          <a:graphicData uri="http://schemas.openxmlformats.org/drawingml/2006/table">
            <a:tbl>
              <a:tblPr/>
              <a:tblGrid>
                <a:gridCol w="3882047"/>
                <a:gridCol w="1432660"/>
                <a:gridCol w="1310029"/>
                <a:gridCol w="1584176"/>
              </a:tblGrid>
              <a:tr h="2685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МОО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РИП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РИП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85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Тутаевский МР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39,5%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85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Переславль-Залесский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85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Рыбинский МР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85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Гаврилов-Ямский МР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85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Пошехонский МР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85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Рыбинск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85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Ярославль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85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Мышкинский МР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85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Угличский МР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4303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Ростовский МР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85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Даниловский МР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85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Ярославский МР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85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Любимский МР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85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Большесельский МР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85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Брейтовский МР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85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Некрасовский МР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85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Борисоглебский МР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85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Некоузский МР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85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Первомайский МР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8294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 txBox="1">
            <a:spLocks/>
          </p:cNvSpPr>
          <p:nvPr/>
        </p:nvSpPr>
        <p:spPr>
          <a:xfrm>
            <a:off x="756047" y="1700808"/>
            <a:ext cx="8187928" cy="4003675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в Ярославской области по состоянию на 29 апреля 2020 года работают 867 муниципальных и 77 государственных образовательных организаций.</a:t>
            </a:r>
          </a:p>
          <a:p>
            <a:pPr marL="1249363" indent="-1249363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8,7%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доля участия </a:t>
            </a: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муниципальных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образовательных организаций в инновационной деятельности</a:t>
            </a:r>
          </a:p>
          <a:p>
            <a:pPr marL="1249363" indent="-1249363">
              <a:spcBef>
                <a:spcPts val="1200"/>
              </a:spcBef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14,3%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доля участия </a:t>
            </a: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государственных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образовательных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 в инновационной деятельности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888" y="382634"/>
            <a:ext cx="1026318" cy="102631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6176957"/>
            <a:ext cx="86653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При расчете процента берется общее число организаций, имеющих статус РИП (заявителей и соисполнителей) по состоянию на 2020 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5727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548680"/>
            <a:ext cx="5760640" cy="4247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defTabSz="685800">
              <a:lnSpc>
                <a:spcPct val="90000"/>
              </a:lnSpc>
              <a:spcBef>
                <a:spcPct val="0"/>
              </a:spcBef>
              <a:buNone/>
              <a:defRPr sz="24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u-RU" dirty="0" smtClean="0"/>
              <a:t>РИП</a:t>
            </a:r>
            <a:r>
              <a:rPr lang="en-US" dirty="0"/>
              <a:t> </a:t>
            </a:r>
            <a:r>
              <a:rPr lang="en-US" dirty="0" smtClean="0"/>
              <a:t>– </a:t>
            </a:r>
            <a:r>
              <a:rPr lang="ru-RU" dirty="0" smtClean="0"/>
              <a:t>заявители проектов (программ)</a:t>
            </a:r>
            <a:endParaRPr lang="ru-RU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2342908"/>
              </p:ext>
            </p:extLst>
          </p:nvPr>
        </p:nvGraphicFramePr>
        <p:xfrm>
          <a:off x="0" y="1412776"/>
          <a:ext cx="9144000" cy="44073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79013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548680"/>
            <a:ext cx="3600400" cy="4247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ru-RU"/>
            </a:defPPr>
            <a:lvl1pPr defTabSz="685800">
              <a:lnSpc>
                <a:spcPct val="90000"/>
              </a:lnSpc>
              <a:spcBef>
                <a:spcPct val="0"/>
              </a:spcBef>
              <a:buNone/>
              <a:defRPr sz="24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u-RU" dirty="0"/>
              <a:t>РИП-соисполнители</a:t>
            </a: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171861"/>
              </p:ext>
            </p:extLst>
          </p:nvPr>
        </p:nvGraphicFramePr>
        <p:xfrm>
          <a:off x="0" y="1412776"/>
          <a:ext cx="9144000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37137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CustomShape 3"/>
          <p:cNvSpPr/>
          <p:nvPr/>
        </p:nvSpPr>
        <p:spPr>
          <a:xfrm>
            <a:off x="1475656" y="1709045"/>
            <a:ext cx="6527347" cy="718850"/>
          </a:xfrm>
          <a:prstGeom prst="rect">
            <a:avLst/>
          </a:prstGeom>
          <a:noFill/>
          <a:ln>
            <a:noFill/>
          </a:ln>
        </p:spPr>
        <p:txBody>
          <a:bodyPr wrap="none" lIns="67500" tIns="33750" rIns="67500" bIns="33750"/>
          <a:lstStyle/>
          <a:p>
            <a:r>
              <a:rPr lang="ru-RU" sz="4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Контакты</a:t>
            </a:r>
            <a:endParaRPr sz="4400" b="1" dirty="0">
              <a:solidFill>
                <a:srgbClr val="C0000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pic>
        <p:nvPicPr>
          <p:cNvPr id="129" name="Рисунок 6"/>
          <p:cNvPicPr/>
          <p:nvPr/>
        </p:nvPicPr>
        <p:blipFill>
          <a:blip r:embed="rId2"/>
          <a:stretch>
            <a:fillRect/>
          </a:stretch>
        </p:blipFill>
        <p:spPr>
          <a:xfrm>
            <a:off x="180" y="5445224"/>
            <a:ext cx="9143820" cy="1063260"/>
          </a:xfrm>
          <a:prstGeom prst="rect">
            <a:avLst/>
          </a:prstGeom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887197" y="2859901"/>
            <a:ext cx="6951711" cy="25237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Полищук Светлана Михайловна, руководитель ЦРИИ</a:t>
            </a:r>
          </a:p>
          <a:p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8(4852)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23-07-53</a:t>
            </a:r>
            <a:r>
              <a:rPr lang="en-US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e-mail 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hlinkClick r:id="rId3" action="ppaction://hlinkfile"/>
              </a:rPr>
              <a:t>polishchuk@iro.yar.ru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/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Наумова Ольга Николаевна, заместитель руководителя ЦРИИ</a:t>
            </a:r>
          </a:p>
          <a:p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8(4852) </a:t>
            </a:r>
            <a:r>
              <a:rPr lang="en-US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23-07-63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; e-mail 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hlinkClick r:id="rId4"/>
              </a:rPr>
              <a:t>naumova@iro.yar.ru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Алферова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Анна Борисовна, старший методист ЦРИИ</a:t>
            </a:r>
          </a:p>
          <a:p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8(4852) 23-07-6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1</a:t>
            </a:r>
            <a:r>
              <a:rPr lang="en-US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e-mail </a:t>
            </a:r>
            <a:r>
              <a:rPr lang="en-US" sz="2000" dirty="0" smtClean="0">
                <a:latin typeface="Times New Roman" panose="02020603050405020304" pitchFamily="18" charset="0"/>
                <a:ea typeface="Calibri" panose="020F0502020204030204" pitchFamily="34" charset="0"/>
                <a:hlinkClick r:id="rId5"/>
              </a:rPr>
              <a:t>alferova@iro.yar.ru</a:t>
            </a:r>
            <a:endParaRPr lang="ru-RU" sz="20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51" y="620688"/>
            <a:ext cx="804863" cy="93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6749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700808"/>
            <a:ext cx="8424936" cy="4003675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2020 году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системе образования Ярославской области статус РИП имеют </a:t>
            </a:r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86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образовательных организаций: 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19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заявители инновационных проектов </a:t>
            </a:r>
            <a:endParaRPr lang="en-US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67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соисполнители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888" y="382634"/>
            <a:ext cx="1026318" cy="1026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71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71600" y="260648"/>
            <a:ext cx="776920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Число организаций в статусе РИП, получивших статус за последние три года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6467622"/>
              </p:ext>
            </p:extLst>
          </p:nvPr>
        </p:nvGraphicFramePr>
        <p:xfrm>
          <a:off x="539552" y="1484784"/>
          <a:ext cx="8064896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36848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760142"/>
            <a:ext cx="7886700" cy="535531"/>
          </a:xfr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ru-RU" sz="3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Соисполнители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9750584"/>
              </p:ext>
            </p:extLst>
          </p:nvPr>
        </p:nvGraphicFramePr>
        <p:xfrm>
          <a:off x="467544" y="1700808"/>
          <a:ext cx="8424936" cy="3248025"/>
        </p:xfrm>
        <a:graphic>
          <a:graphicData uri="http://schemas.openxmlformats.org/drawingml/2006/table">
            <a:tbl>
              <a:tblPr/>
              <a:tblGrid>
                <a:gridCol w="2808312"/>
                <a:gridCol w="1182034"/>
                <a:gridCol w="2220987"/>
                <a:gridCol w="2213603"/>
              </a:tblGrid>
              <a:tr h="762000">
                <a:tc>
                  <a:txBody>
                    <a:bodyPr/>
                    <a:lstStyle/>
                    <a:p>
                      <a:pPr algn="l" fontAlgn="b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Проекты</a:t>
                      </a:r>
                      <a:r>
                        <a:rPr lang="ru-RU" sz="2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(программы) РИП, реализация которых началась в</a:t>
                      </a:r>
                      <a:r>
                        <a:rPr lang="ru-RU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</a:t>
                      </a:r>
                      <a:r>
                        <a:rPr lang="ru-RU" sz="2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соисп</a:t>
                      </a:r>
                      <a:r>
                        <a:rPr lang="ru-RU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присоединились в 2019г.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присоединились в 2020г.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indent="0" algn="ctr" fontAlgn="b"/>
                      <a:r>
                        <a:rPr lang="ru-RU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 г. </a:t>
                      </a:r>
                      <a:endParaRPr lang="ru-RU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2019 </a:t>
                      </a:r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2020 </a:t>
                      </a:r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9459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65101"/>
            <a:ext cx="7886700" cy="1325563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РИП: проекты (программы), реализуемые в сетевой форме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9743347"/>
              </p:ext>
            </p:extLst>
          </p:nvPr>
        </p:nvGraphicFramePr>
        <p:xfrm>
          <a:off x="827584" y="1628800"/>
          <a:ext cx="7687766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612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4321158"/>
              </p:ext>
            </p:extLst>
          </p:nvPr>
        </p:nvGraphicFramePr>
        <p:xfrm>
          <a:off x="899592" y="332656"/>
          <a:ext cx="7704856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7371902"/>
              </p:ext>
            </p:extLst>
          </p:nvPr>
        </p:nvGraphicFramePr>
        <p:xfrm>
          <a:off x="971600" y="3789040"/>
          <a:ext cx="7704856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74942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78867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«Сетевые» РИП: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межмуниципальные</a:t>
            </a: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86104266"/>
              </p:ext>
            </p:extLst>
          </p:nvPr>
        </p:nvGraphicFramePr>
        <p:xfrm>
          <a:off x="827584" y="1628800"/>
          <a:ext cx="7632848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91074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6879" y="289073"/>
            <a:ext cx="7704856" cy="980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defTabSz="685800">
              <a:lnSpc>
                <a:spcPct val="90000"/>
              </a:lnSpc>
              <a:spcBef>
                <a:spcPct val="0"/>
              </a:spcBef>
              <a:buNone/>
              <a:defRPr sz="360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ru-RU" dirty="0"/>
              <a:t>РИП-заявители проектов (программ):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распределение </a:t>
            </a:r>
            <a:r>
              <a:rPr lang="ru-RU" dirty="0"/>
              <a:t>по МО</a:t>
            </a: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0463432"/>
              </p:ext>
            </p:extLst>
          </p:nvPr>
        </p:nvGraphicFramePr>
        <p:xfrm>
          <a:off x="323528" y="1269801"/>
          <a:ext cx="8640960" cy="43183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79894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476672"/>
            <a:ext cx="7886700" cy="903634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РИП-заявители проектов (программ): </a:t>
            </a:r>
            <a:br>
              <a:rPr lang="ru-RU" sz="2400" b="1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только </a:t>
            </a:r>
            <a:r>
              <a:rPr lang="ru-RU" sz="24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муниципальные организации</a:t>
            </a: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4320595"/>
              </p:ext>
            </p:extLst>
          </p:nvPr>
        </p:nvGraphicFramePr>
        <p:xfrm>
          <a:off x="467544" y="1772816"/>
          <a:ext cx="8047806" cy="43183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76732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1942</TotalTime>
  <Words>376</Words>
  <Application>Microsoft Office PowerPoint</Application>
  <PresentationFormat>Экран (4:3)</PresentationFormat>
  <Paragraphs>128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Arial</vt:lpstr>
      <vt:lpstr>Calibri</vt:lpstr>
      <vt:lpstr>Calibri Light</vt:lpstr>
      <vt:lpstr>DejaVu Sans</vt:lpstr>
      <vt:lpstr>StarSymbol</vt:lpstr>
      <vt:lpstr>Times New Roman</vt:lpstr>
      <vt:lpstr>Тема Office</vt:lpstr>
      <vt:lpstr>Office Theme</vt:lpstr>
      <vt:lpstr>Региональные  Инновационные  Площадки Ярославской области            </vt:lpstr>
      <vt:lpstr>Презентация PowerPoint</vt:lpstr>
      <vt:lpstr>Презентация PowerPoint</vt:lpstr>
      <vt:lpstr>Соисполнители</vt:lpstr>
      <vt:lpstr>РИП: проекты (программы), реализуемые в сетевой форме</vt:lpstr>
      <vt:lpstr>Презентация PowerPoint</vt:lpstr>
      <vt:lpstr>«Сетевые» РИП: межмуниципальные</vt:lpstr>
      <vt:lpstr>Презентация PowerPoint</vt:lpstr>
      <vt:lpstr>РИП-заявители проектов (программ):  только муниципальные организации</vt:lpstr>
      <vt:lpstr>Презентация PowerPoint</vt:lpstr>
      <vt:lpstr>Презентация PowerPoint</vt:lpstr>
      <vt:lpstr>Процент муниципальных организаций, участвующих в ИД, от общего числа МУ муниципальный образований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деятельности региональной  инновационной  площадки</dc:title>
  <dc:creator>Ольга Николаевна Наумова</dc:creator>
  <cp:lastModifiedBy>Анна</cp:lastModifiedBy>
  <cp:revision>194</cp:revision>
  <cp:lastPrinted>2019-06-03T13:01:40Z</cp:lastPrinted>
  <dcterms:created xsi:type="dcterms:W3CDTF">2014-05-05T05:11:34Z</dcterms:created>
  <dcterms:modified xsi:type="dcterms:W3CDTF">2020-05-06T08:21:40Z</dcterms:modified>
</cp:coreProperties>
</file>