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66" r:id="rId4"/>
    <p:sldId id="258" r:id="rId5"/>
    <p:sldId id="263" r:id="rId6"/>
    <p:sldId id="260" r:id="rId7"/>
    <p:sldId id="272" r:id="rId8"/>
    <p:sldId id="267" r:id="rId9"/>
    <p:sldId id="271" r:id="rId10"/>
    <p:sldId id="264" r:id="rId11"/>
    <p:sldId id="278" r:id="rId12"/>
    <p:sldId id="273" r:id="rId13"/>
    <p:sldId id="284" r:id="rId14"/>
    <p:sldId id="279" r:id="rId15"/>
    <p:sldId id="280" r:id="rId16"/>
    <p:sldId id="281" r:id="rId17"/>
    <p:sldId id="285" r:id="rId18"/>
    <p:sldId id="276" r:id="rId19"/>
    <p:sldId id="275" r:id="rId20"/>
    <p:sldId id="274" r:id="rId21"/>
    <p:sldId id="277" r:id="rId22"/>
    <p:sldId id="26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0431" autoAdjust="0"/>
  </p:normalViewPr>
  <p:slideViewPr>
    <p:cSldViewPr>
      <p:cViewPr varScale="1">
        <p:scale>
          <a:sx n="65" d="100"/>
          <a:sy n="65" d="100"/>
        </p:scale>
        <p:origin x="-27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7B652-1046-44C5-9C3D-7D9B0FC1A727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A910F-B06D-4D4A-BA55-01794F89A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37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688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каждому приоритету пропишите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цель, задачи, действия и результаты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каждой задаче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которым можно судить о выполнении задачи. Помните, что на презентацию отводится 10 минут. Обозначьте только ключевые позиции.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80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каждому приоритету пропишите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цель, задачи, действия и результаты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каждой задаче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которым можно судить о выполнении задачи. Помните, что на презентацию отводится 10 минут. Обозначьте только ключевые позиции.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619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Количественные и(или)  качественные показатели, которые доказывают, что результат достигнут. В программу мониторинга должно быть включено</a:t>
            </a:r>
            <a:r>
              <a:rPr lang="ru-RU" baseline="0" dirty="0" smtClean="0"/>
              <a:t> отслеживание этих показателей.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178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Количественные и(или)  качественные показатели, которые доказывают, что результат достигнут. В программу мониторинга должно быть включено</a:t>
            </a:r>
            <a:r>
              <a:rPr lang="ru-RU" baseline="0" dirty="0" smtClean="0"/>
              <a:t> отслеживание этих показателей.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28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пункте «Контекстные факторы» рекомендуется представить данные, которые оказывают большое влияние на особенности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 образовательного процесса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83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пункт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«Образовательные результаты учащихся» рекомендуется представить выводы на основе анализа результатов ВПР и ГИА, результатов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метапредметных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диагностик и динамики качества знаний, результатов мониторинга школьной мотивации и т.д.</a:t>
            </a:r>
          </a:p>
          <a:p>
            <a:pPr marL="228600" indent="-228600"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пункте «Профессиональные компетентности педагогов» рекомендуется представить выводы на основе результатов тестирования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метапредметных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компетенций педагогов и другое.</a:t>
            </a:r>
          </a:p>
          <a:p>
            <a:pPr marL="228600" indent="-228600"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пункте «Организация профессионального взаимодействия внутри школы» рекомендуется представить выводы на основе анализа плана методической работы и другое.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98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Программе перехода школы в эффективный режим работы на основе анализа выявлены «западающие» зоны в работе школы. Зафиксируйте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их на слайде.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«западающими зонами» понимаются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проблемы, выявленные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комплексного анализа качества школьных процессов по направлениям: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качество управления, качество преподавания, организация образовательной среды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48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Выделенные проблемы, </a:t>
            </a:r>
            <a:r>
              <a:rPr kumimoji="0" lang="ru-RU" sz="1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доступные для решения силами управленческой команды школы,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«преобразуйте» в приоритеты изменений.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общего количества возможных приоритетов Программы выделите те, на которые будет направлена реализация Программы. (обычно их 2-4).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658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каждому приоритету пропишите цель, задачи, действия и результаты к каждой задаче, по которым можно судить о выполнении задачи. Помните, что на презентацию отводится 10 минут. Обозначьте только ключевые позиции.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21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каждому приоритету пропишите цель, задачи, действия и результаты к каждой задаче, по которым можно судить о выполнении задачи. Помните, что на презентацию отводится 10 минут. Обозначьте только ключевые позиции.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76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каждому приоритету пропишите цель, задачи, действия и результаты к каждой задаче, по которым можно судить о выполнении задачи. Помните, что на презентацию отводится 10 минут. Обозначьте только ключевые позиции.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7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каждому приоритету пропишите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цель, задачи, действия и результаты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каждой задаче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которым можно судить о выполнении задачи. Помните, что на презентацию отводится 10 минут. Обозначьте только ключевые позиции.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87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208912" cy="136815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программа перехода школы в эффективный режим работы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www.iro.yar.ru/fileadmin/user_upload/konkurs-ehff-rezh-r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448272" cy="23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4743556"/>
            <a:ext cx="6984776" cy="1354676"/>
          </a:xfrm>
        </p:spPr>
        <p:txBody>
          <a:bodyPr/>
          <a:lstStyle/>
          <a:p>
            <a:r>
              <a:rPr lang="ru-RU" b="1" dirty="0" smtClean="0"/>
              <a:t>Пошехонский МР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84368" y="3103654"/>
            <a:ext cx="60305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</a:rPr>
              <a:t>Э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</a:rPr>
              <a:t>П</a:t>
            </a:r>
          </a:p>
          <a:p>
            <a:endParaRPr lang="ru-RU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140" l="0" r="99535">
                        <a14:foregroundMark x1="30698" y1="23721" x2="74884" y2="47907"/>
                        <a14:foregroundMark x1="64186" y1="24186" x2="72558" y2="38605"/>
                        <a14:foregroundMark x1="33023" y1="51163" x2="68837" y2="29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2499218" cy="250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4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9"/>
            <a:ext cx="8631223" cy="7473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334463"/>
            <a:ext cx="8260672" cy="646266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Приоритет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2: </a:t>
            </a:r>
            <a:r>
              <a:rPr lang="ru-RU" sz="2200" b="1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Создание комплексной системы  работы с учащимися, нуждающимися в </a:t>
            </a:r>
            <a:r>
              <a:rPr lang="ru-RU" sz="2200" b="1" cap="none" dirty="0" smtClean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поддержке</a:t>
            </a:r>
            <a:endParaRPr lang="ru-RU" sz="2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8496974"/>
              </p:ext>
            </p:extLst>
          </p:nvPr>
        </p:nvGraphicFramePr>
        <p:xfrm>
          <a:off x="102635" y="2136962"/>
          <a:ext cx="892899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9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926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по приоритету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действий по каждой</a:t>
                      </a:r>
                      <a:r>
                        <a:rPr lang="ru-RU" baseline="0" dirty="0" smtClean="0"/>
                        <a:t> задаче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28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Создать комплексную систему работы с учащимися, испытывающими трудности в обучении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работы с обучающимися,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имеющими низкую учебную мотивацию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 учащимися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педагогами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 родителями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эффективности управления</a:t>
                      </a:r>
                      <a:endParaRPr lang="ru-RU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6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Создать условия для выявления, развития и поддержки одарённых детей.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работы с одаренными детьми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управленческой деятельности по обеспечению качества подготовки обучающихся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участию в олимпиадах и конкурсах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6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Создать психолого-педагогические условия для детей с ОВЗ.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Индивидуальная</a:t>
                      </a:r>
                      <a:r>
                        <a:rPr lang="ru-RU" b="1" baseline="0" dirty="0" smtClean="0"/>
                        <a:t> программа</a:t>
                      </a:r>
                      <a:r>
                        <a:rPr lang="ru-RU" b="1" dirty="0" smtClean="0"/>
                        <a:t> сопровождения ребенка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ОВЗ,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испытывающего трудности в освоении основной образовательной программы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441664" y="1082816"/>
            <a:ext cx="8229600" cy="1054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 по приоритету 2:</a:t>
            </a:r>
            <a:r>
              <a:rPr lang="ru-RU" dirty="0"/>
              <a:t> </a:t>
            </a:r>
            <a:r>
              <a:rPr lang="ru-RU" b="1" dirty="0"/>
              <a:t>Создание психолого-педагогических условий, ориентированных на способности, возможности и здоровье ученика, его потенциальные ресурсы, способствующих личностному и интеллектуальному развитию различных групп обучающихся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9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5683" r="2893"/>
          <a:stretch/>
        </p:blipFill>
        <p:spPr>
          <a:xfrm>
            <a:off x="20588" y="-18154"/>
            <a:ext cx="9123412" cy="67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10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75"/>
            <a:ext cx="9144000" cy="67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3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334462"/>
            <a:ext cx="8260672" cy="1061891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Приоритет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2: </a:t>
            </a:r>
            <a:r>
              <a:rPr lang="ru-RU" sz="2200" b="1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Создание комплексной системы  работы с учащимися, нуждающимися в </a:t>
            </a:r>
            <a:r>
              <a:rPr lang="ru-RU" sz="2200" b="1" cap="none" dirty="0" smtClean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поддержке</a:t>
            </a:r>
            <a:endParaRPr lang="ru-RU" sz="2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4470192"/>
              </p:ext>
            </p:extLst>
          </p:nvPr>
        </p:nvGraphicFramePr>
        <p:xfrm>
          <a:off x="598107" y="3068960"/>
          <a:ext cx="8088693" cy="273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2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5165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по приоритету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действий по каждой</a:t>
                      </a:r>
                      <a:r>
                        <a:rPr lang="ru-RU" baseline="0" dirty="0" smtClean="0"/>
                        <a:t> задаче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7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Создать условия для выявления, развития и поддержки одарённых детей.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работы с одаренными детьми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управленческой деятельности по обеспечению качества подготовки обучающихся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участию в олимпиадах и конкурсах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426128" y="1705584"/>
            <a:ext cx="8229600" cy="1054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 по приоритету 2:</a:t>
            </a:r>
            <a:r>
              <a:rPr lang="ru-RU" dirty="0"/>
              <a:t> </a:t>
            </a:r>
            <a:r>
              <a:rPr lang="ru-RU" b="1" dirty="0"/>
              <a:t>Создание психолого-педагогических условий, ориентированных на способности, возможности и здоровье ученика, его потенциальные ресурсы, способствующих личностному и интеллектуальному развитию различных групп обучающихся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1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14160" r="8295"/>
          <a:stretch/>
        </p:blipFill>
        <p:spPr>
          <a:xfrm>
            <a:off x="-28651" y="13084"/>
            <a:ext cx="9209164" cy="26851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b="32785"/>
          <a:stretch/>
        </p:blipFill>
        <p:spPr>
          <a:xfrm>
            <a:off x="-12121" y="2698269"/>
            <a:ext cx="9128990" cy="41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94" y="13387"/>
            <a:ext cx="9130106" cy="680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1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13888"/>
          <a:stretch/>
        </p:blipFill>
        <p:spPr>
          <a:xfrm>
            <a:off x="7201" y="810"/>
            <a:ext cx="9166675" cy="68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90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334462"/>
            <a:ext cx="8260672" cy="1006305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Приоритет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2: </a:t>
            </a:r>
            <a:r>
              <a:rPr lang="ru-RU" sz="2200" b="1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Создание комплексной системы  работы с учащимися, нуждающимися в </a:t>
            </a:r>
            <a:r>
              <a:rPr lang="ru-RU" sz="2200" b="1" cap="none" dirty="0" smtClean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поддержке</a:t>
            </a:r>
            <a:endParaRPr lang="ru-RU" sz="2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1122375"/>
              </p:ext>
            </p:extLst>
          </p:nvPr>
        </p:nvGraphicFramePr>
        <p:xfrm>
          <a:off x="611560" y="3429000"/>
          <a:ext cx="7848873" cy="237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5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4432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по приоритету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действий по каждой</a:t>
                      </a:r>
                      <a:r>
                        <a:rPr lang="ru-RU" baseline="0" dirty="0" smtClean="0"/>
                        <a:t> задаче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7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Создать психолого-педагогические условия для детей с ОВЗ.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Индивидуальная</a:t>
                      </a:r>
                      <a:r>
                        <a:rPr lang="ru-RU" b="1" baseline="0" dirty="0" smtClean="0"/>
                        <a:t> программа</a:t>
                      </a:r>
                      <a:r>
                        <a:rPr lang="ru-RU" b="1" dirty="0" smtClean="0"/>
                        <a:t> сопровождения ребенка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ОВЗ,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испытывающего трудности в освоении основной образовательной программы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397223" y="1728098"/>
            <a:ext cx="8229600" cy="1196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 по приоритету 2:</a:t>
            </a:r>
            <a:r>
              <a:rPr lang="ru-RU" dirty="0"/>
              <a:t> </a:t>
            </a:r>
            <a:r>
              <a:rPr lang="ru-RU" b="1" dirty="0"/>
              <a:t>Создание психолого-педагогических условий, ориентированных на способности, возможности и здоровье ученика, его потенциальные ресурсы, способствующих личностному и интеллектуальному развитию различных групп обучающихся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5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74" y="116632"/>
            <a:ext cx="900252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5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04"/>
            <a:ext cx="9144000" cy="68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4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163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Актуальность разработки программы</a:t>
            </a:r>
            <a:endParaRPr lang="ru-RU" sz="2400" dirty="0"/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3423277"/>
              </p:ext>
            </p:extLst>
          </p:nvPr>
        </p:nvGraphicFramePr>
        <p:xfrm>
          <a:off x="163976" y="1124745"/>
          <a:ext cx="8784976" cy="5507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74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Основания для разработки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Фактическое состояние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83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Сведения об образовательной организации </a:t>
                      </a:r>
                      <a:r>
                        <a:rPr lang="ru-RU" dirty="0" smtClean="0"/>
                        <a:t>(контингент учащихся, количественный и качественный состав педагогического коллектива)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- 53 % на подвозе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- 28 % состоят на различных видах учёта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- 8 % с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девиантным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поведением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20 %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риском школьной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неуспешности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- 70 % первая квалификационная категория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- 20%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высшая квалификационная категория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- 50 % имеют Почетную грамоту Министерства образования и науки РФ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54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Контекстные факторы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Удаленность от районного центра (50 км)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малоимущих семей – 84 %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Начальное/среднее профессиональное образование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91 % родителей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целеполагания, жизненных ориентиров в семье и социальном окружении школьника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00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23" y="65182"/>
            <a:ext cx="9058577" cy="66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5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469"/>
            <a:ext cx="9036496" cy="68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5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860387"/>
          </a:xfrm>
        </p:spPr>
        <p:txBody>
          <a:bodyPr>
            <a:normAutofit/>
          </a:bodyPr>
          <a:lstStyle/>
          <a:p>
            <a:pPr marL="114300" lvl="0">
              <a:buClr>
                <a:srgbClr val="93A299"/>
              </a:buClr>
            </a:pPr>
            <a:r>
              <a:rPr lang="ru-RU" sz="2200" b="1" dirty="0" smtClean="0">
                <a:solidFill>
                  <a:srgbClr val="C00000"/>
                </a:solidFill>
              </a:rPr>
              <a:t>ЦЕЛЕВЫЕ ПОКАЗАТЕЛИ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программы</a:t>
            </a:r>
            <a:endParaRPr lang="ru-RU" sz="2400" b="1" dirty="0">
              <a:solidFill>
                <a:srgbClr val="564B3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4330" y="4869160"/>
            <a:ext cx="2164268" cy="208501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6617" y="1174934"/>
            <a:ext cx="9170617" cy="56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8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860387"/>
          </a:xfrm>
        </p:spPr>
        <p:txBody>
          <a:bodyPr>
            <a:normAutofit/>
          </a:bodyPr>
          <a:lstStyle/>
          <a:p>
            <a:pPr marL="114300" lvl="0">
              <a:buClr>
                <a:srgbClr val="93A299"/>
              </a:buClr>
            </a:pPr>
            <a:r>
              <a:rPr lang="ru-RU" sz="2200" b="1" dirty="0" smtClean="0">
                <a:solidFill>
                  <a:srgbClr val="C00000"/>
                </a:solidFill>
              </a:rPr>
              <a:t>ЦЕЛЕВЫЕ ПОКАЗАТЕЛИ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программы</a:t>
            </a:r>
            <a:endParaRPr lang="ru-RU" sz="2400" b="1" dirty="0">
              <a:solidFill>
                <a:srgbClr val="564B3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4330" y="4869160"/>
            <a:ext cx="2164268" cy="208501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76" y="1268759"/>
            <a:ext cx="9055553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Актуальность разработки программы</a:t>
            </a:r>
            <a:endParaRPr lang="ru-RU" sz="2400" dirty="0"/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9395148"/>
              </p:ext>
            </p:extLst>
          </p:nvPr>
        </p:nvGraphicFramePr>
        <p:xfrm>
          <a:off x="199980" y="954927"/>
          <a:ext cx="871296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99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48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Основания для разработки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Выводы из анализа текущей ситуации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958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Образовательные результаты учащихся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Плавающая динамика</a:t>
                      </a:r>
                      <a:r>
                        <a:rPr lang="ru-RU" baseline="0" dirty="0" smtClean="0"/>
                        <a:t> по ряду предметов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показателей читательской грамотности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неумение учеников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пользоваться знаниями при их значительном объеме из-за недостаточного уровня функциональной грамотности</a:t>
                      </a:r>
                      <a:endParaRPr lang="ru-RU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739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Профессиональные</a:t>
                      </a:r>
                      <a:r>
                        <a:rPr lang="ru-RU" b="1" baseline="0" dirty="0" smtClean="0"/>
                        <a:t> компетентности учителей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«Устойчивые» практики преподавания / воспитания, при этом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проектируются «новые» уроки,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меняются техники и приемы работы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404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Организация профессионального взаимодействия внутри школы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Недостаточность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aseline="0" dirty="0" smtClean="0"/>
                        <a:t>- открытых уроков с их анализом и самоанализом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aseline="0" dirty="0" smtClean="0"/>
                        <a:t>- практико-ориентированных семинаров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err="1" smtClean="0"/>
                        <a:t>метапредметных</a:t>
                      </a:r>
                      <a:r>
                        <a:rPr lang="ru-RU" baseline="0" dirty="0" smtClean="0"/>
                        <a:t> недель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образовательных мероприятий по типу событийности (День единого текста)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84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1637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«Западающие» зоны в деятельности школы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1523175"/>
              </p:ext>
            </p:extLst>
          </p:nvPr>
        </p:nvGraphicFramePr>
        <p:xfrm>
          <a:off x="342218" y="1700808"/>
          <a:ext cx="8428491" cy="484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8491">
                  <a:extLst>
                    <a:ext uri="{9D8B030D-6E8A-4147-A177-3AD203B41FA5}">
                      <a16:colId xmlns:a16="http://schemas.microsoft.com/office/drawing/2014/main" xmlns="" val="344582872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152639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Качество управления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2771297"/>
                  </a:ext>
                </a:extLst>
              </a:tr>
              <a:tr h="804089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Давно</a:t>
                      </a:r>
                      <a:r>
                        <a:rPr lang="ru-RU" baseline="0" dirty="0" smtClean="0">
                          <a:effectLst/>
                        </a:rPr>
                        <a:t> не обновлявшаяся</a:t>
                      </a:r>
                      <a:r>
                        <a:rPr lang="ru-RU" dirty="0" smtClean="0">
                          <a:effectLst/>
                        </a:rPr>
                        <a:t> система организации методической работы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целенаправленного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сопровождения различных категорий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657555"/>
                  </a:ext>
                </a:extLst>
              </a:tr>
              <a:tr h="3760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Качество преподавания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7422745"/>
                  </a:ext>
                </a:extLst>
              </a:tr>
              <a:tr h="80408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Недостаточное владение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едагогами эффективными приёмами формирования функциональной читательской грамотности; активными методами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обучения для повышения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учебной мотивации 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7755214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Организация образовательной среды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0861721"/>
                  </a:ext>
                </a:extLst>
              </a:tr>
              <a:tr h="80408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и сопровождение различных групп детей носит разрозненный характер; обучающиеся, склонные к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девиантному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поведению, мало задействованы в школьном самоуправлении; содержание обучения недостаточно поддерживает потребности детей с риском школьной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неуспешности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544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5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6443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Цель и приоритеты Программы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 программы: </a:t>
            </a:r>
            <a:r>
              <a:rPr lang="ru-RU" b="1" dirty="0" smtClean="0"/>
              <a:t>обеспечение формирования школьной</a:t>
            </a:r>
            <a:r>
              <a:rPr lang="ru-RU" b="1" dirty="0"/>
              <a:t> </a:t>
            </a:r>
            <a:r>
              <a:rPr lang="ru-RU" b="1" dirty="0" smtClean="0"/>
              <a:t>и жизненной успешности обучающихся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Приоритеты программы: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ru-RU" dirty="0" smtClean="0">
                <a:solidFill>
                  <a:prstClr val="black"/>
                </a:solidFill>
              </a:rPr>
              <a:t>Создание </a:t>
            </a:r>
            <a:r>
              <a:rPr lang="ru-RU" dirty="0">
                <a:solidFill>
                  <a:prstClr val="black"/>
                </a:solidFill>
              </a:rPr>
              <a:t>условий для повышения функциональной грамотности </a:t>
            </a:r>
            <a:r>
              <a:rPr lang="ru-RU" dirty="0" smtClean="0">
                <a:solidFill>
                  <a:prstClr val="black"/>
                </a:solidFill>
              </a:rPr>
              <a:t>учащихся</a:t>
            </a:r>
          </a:p>
          <a:p>
            <a:pPr marL="114300" indent="0"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2.</a:t>
            </a:r>
            <a:r>
              <a:rPr lang="ru-RU" dirty="0">
                <a:solidFill>
                  <a:schemeClr val="dk1"/>
                </a:solidFill>
              </a:rPr>
              <a:t> Создание комплексной системы  работы с учащимися, нуждающимися в поддержке</a:t>
            </a:r>
          </a:p>
          <a:p>
            <a:pPr marL="114300" indent="0"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4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1280413"/>
            <a:ext cx="8631223" cy="590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823" y="260647"/>
            <a:ext cx="8260672" cy="885293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Приоритет</a:t>
            </a:r>
            <a:r>
              <a:rPr lang="en-US" sz="2400" b="1" dirty="0" smtClean="0">
                <a:solidFill>
                  <a:srgbClr val="C00000"/>
                </a:solidFill>
              </a:rPr>
              <a:t> 1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  <a:r>
              <a:rPr lang="ru-RU" sz="2200" b="1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Создание условий для повышения функциональной грамотности учащихся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6243999"/>
              </p:ext>
            </p:extLst>
          </p:nvPr>
        </p:nvGraphicFramePr>
        <p:xfrm>
          <a:off x="412823" y="3140968"/>
          <a:ext cx="8469918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3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3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3211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по приоритету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действий по каждой</a:t>
                      </a:r>
                      <a:r>
                        <a:rPr lang="ru-RU" baseline="0" dirty="0" smtClean="0"/>
                        <a:t> задаче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</a:t>
                      </a:r>
                      <a:r>
                        <a:rPr lang="ru-RU" baseline="0" dirty="0" smtClean="0"/>
                        <a:t> по каждой задаче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305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Диагностировать запросы и выявить методические затруднения педагогов.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Комплексное тестирование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педагогов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Составление ИППР, его корректировка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у 80</a:t>
                      </a:r>
                      <a:r>
                        <a:rPr lang="ru-RU" baseline="0" dirty="0" smtClean="0"/>
                        <a:t> % педагогов ИППР на основе выявленных дефицитов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287606" y="1700808"/>
            <a:ext cx="8559048" cy="1058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 по приоритету 1:</a:t>
            </a:r>
            <a:r>
              <a:rPr lang="ru-RU" dirty="0"/>
              <a:t> </a:t>
            </a:r>
            <a:r>
              <a:rPr lang="ru-RU" b="1" dirty="0"/>
              <a:t>Создание условий для повышения профессионального роста педагогов в части компетенций, позволяющих организовать работу по формированию  у учащихся функциональной грамотности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823" y="260647"/>
            <a:ext cx="8260672" cy="885293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Приоритет</a:t>
            </a:r>
            <a:r>
              <a:rPr lang="en-US" sz="2400" b="1" dirty="0" smtClean="0">
                <a:solidFill>
                  <a:srgbClr val="C00000"/>
                </a:solidFill>
              </a:rPr>
              <a:t> 1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  <a:r>
              <a:rPr lang="ru-RU" sz="2200" b="1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Создание условий для повышения функциональной грамотности учащихся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7777507"/>
              </p:ext>
            </p:extLst>
          </p:nvPr>
        </p:nvGraphicFramePr>
        <p:xfrm>
          <a:off x="230855" y="1179206"/>
          <a:ext cx="8733633" cy="543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9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1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211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по приоритету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действий по каждой</a:t>
                      </a:r>
                      <a:r>
                        <a:rPr lang="ru-RU" baseline="0" dirty="0" smtClean="0"/>
                        <a:t> задаче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</a:t>
                      </a:r>
                      <a:r>
                        <a:rPr lang="ru-RU" baseline="0" dirty="0" smtClean="0"/>
                        <a:t> по каждой задаче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243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Организовать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педлабораторию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«Современный урок»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Рассматриваемые вопросы: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приемы повышения мотивации на уроке;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целеполагание как важный элемент урока;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организация работы с текстом на уроке как фактор, способствующий формированию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грамотности обучающихся;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организация самостоятельной работы обучающихся;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оценивание и приемы организации рефлексии на уроке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работе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педлаборатории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принимают участие 100 % педагогов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 шаблон технологической карты урока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Практическое моделирование уроков, разработка методических, дидактических материалов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60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37515"/>
            <a:ext cx="8631223" cy="590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823" y="260647"/>
            <a:ext cx="8260672" cy="885293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Приоритет</a:t>
            </a:r>
            <a:r>
              <a:rPr lang="en-US" sz="2400" b="1" dirty="0" smtClean="0">
                <a:solidFill>
                  <a:srgbClr val="C00000"/>
                </a:solidFill>
              </a:rPr>
              <a:t> 1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  <a:r>
              <a:rPr lang="ru-RU" sz="2200" b="1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Создание условий для повышения функциональной грамотности учащихся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0836155"/>
              </p:ext>
            </p:extLst>
          </p:nvPr>
        </p:nvGraphicFramePr>
        <p:xfrm>
          <a:off x="457200" y="2852936"/>
          <a:ext cx="8425543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8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3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по приоритету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действий по каждой</a:t>
                      </a:r>
                      <a:r>
                        <a:rPr lang="ru-RU" baseline="0" dirty="0" smtClean="0"/>
                        <a:t> задаче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</a:t>
                      </a:r>
                      <a:r>
                        <a:rPr lang="ru-RU" baseline="0" dirty="0" smtClean="0"/>
                        <a:t> по каждой задаче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Повысить образовательную результативность через обеспечение применения технологий, способствующих формированию функциональной грамотности  обучающихся.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Дорожная карта введения компонента «Функциональная грамотность» в основные общеобразовательные программы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на уроках 80 % педагогов новых образовательных технологий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выполнения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метапредметных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 не менее чем на 1 % ежегодно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457200" y="1432807"/>
            <a:ext cx="8559048" cy="1058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 по приоритету 1:</a:t>
            </a:r>
            <a:r>
              <a:rPr lang="ru-RU" dirty="0"/>
              <a:t> </a:t>
            </a:r>
            <a:r>
              <a:rPr lang="ru-RU" b="1" dirty="0"/>
              <a:t>Создание условий для повышения профессионального роста педагогов в части компетенций, позволяющих организовать работу по формированию  у учащихся функциональной грамотности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4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617"/>
          <a:stretch/>
        </p:blipFill>
        <p:spPr>
          <a:xfrm>
            <a:off x="0" y="0"/>
            <a:ext cx="9124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5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874</TotalTime>
  <Words>1360</Words>
  <Application>Microsoft Office PowerPoint</Application>
  <PresentationFormat>Экран (4:3)</PresentationFormat>
  <Paragraphs>156</Paragraphs>
  <Slides>23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Аптека</vt:lpstr>
      <vt:lpstr>программа перехода школы в эффективный режим работы</vt:lpstr>
      <vt:lpstr>Актуальность разработки программы</vt:lpstr>
      <vt:lpstr>Актуальность разработки программы</vt:lpstr>
      <vt:lpstr>«Западающие» зоны в деятельности школы</vt:lpstr>
      <vt:lpstr>Цель и приоритеты Программы</vt:lpstr>
      <vt:lpstr>Приоритет 1: Создание условий для повышения функциональной грамотности учащихся</vt:lpstr>
      <vt:lpstr>Приоритет 1: Создание условий для повышения функциональной грамотности учащихся</vt:lpstr>
      <vt:lpstr>Приоритет 1: Создание условий для повышения функциональной грамотности учащихся</vt:lpstr>
      <vt:lpstr>Слайд 9</vt:lpstr>
      <vt:lpstr>Приоритет 2: Создание комплексной системы  работы с учащимися, нуждающимися в поддержке</vt:lpstr>
      <vt:lpstr>Слайд 11</vt:lpstr>
      <vt:lpstr>Слайд 12</vt:lpstr>
      <vt:lpstr>Приоритет 2: Создание комплексной системы  работы с учащимися, нуждающимися в поддержке</vt:lpstr>
      <vt:lpstr>Слайд 14</vt:lpstr>
      <vt:lpstr>Слайд 15</vt:lpstr>
      <vt:lpstr>Слайд 16</vt:lpstr>
      <vt:lpstr>Приоритет 2: Создание комплексной системы  работы с учащимися, нуждающимися в поддержке</vt:lpstr>
      <vt:lpstr>Слайд 18</vt:lpstr>
      <vt:lpstr>Слайд 19</vt:lpstr>
      <vt:lpstr>Слайд 20</vt:lpstr>
      <vt:lpstr>Слайд 21</vt:lpstr>
      <vt:lpstr>ЦЕЛЕВЫЕ ПОКАЗАТЕЛИ программы</vt:lpstr>
      <vt:lpstr>ЦЕЛЕВЫЕ ПОКАЗАТЕЛИ программы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Николаевна Наумова</dc:creator>
  <cp:lastModifiedBy>Завуч</cp:lastModifiedBy>
  <cp:revision>90</cp:revision>
  <dcterms:created xsi:type="dcterms:W3CDTF">2020-10-02T11:56:17Z</dcterms:created>
  <dcterms:modified xsi:type="dcterms:W3CDTF">2020-10-30T09:00:42Z</dcterms:modified>
</cp:coreProperties>
</file>