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68" r:id="rId3"/>
    <p:sldId id="269" r:id="rId4"/>
    <p:sldId id="257" r:id="rId5"/>
    <p:sldId id="270" r:id="rId6"/>
    <p:sldId id="273" r:id="rId7"/>
    <p:sldId id="271" r:id="rId8"/>
    <p:sldId id="272" r:id="rId9"/>
    <p:sldId id="281" r:id="rId10"/>
    <p:sldId id="258" r:id="rId11"/>
    <p:sldId id="263" r:id="rId12"/>
    <p:sldId id="260" r:id="rId13"/>
    <p:sldId id="275" r:id="rId14"/>
    <p:sldId id="276" r:id="rId15"/>
    <p:sldId id="264" r:id="rId16"/>
    <p:sldId id="277" r:id="rId17"/>
    <p:sldId id="278" r:id="rId18"/>
    <p:sldId id="265" r:id="rId19"/>
    <p:sldId id="279" r:id="rId20"/>
    <p:sldId id="274" r:id="rId21"/>
    <p:sldId id="262" r:id="rId22"/>
    <p:sldId id="280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06" autoAdjust="0"/>
    <p:restoredTop sz="80466" autoAdjust="0"/>
  </p:normalViewPr>
  <p:slideViewPr>
    <p:cSldViewPr>
      <p:cViewPr varScale="1">
        <p:scale>
          <a:sx n="74" d="100"/>
          <a:sy n="74" d="100"/>
        </p:scale>
        <p:origin x="-1037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5E197E-EF80-498A-84D2-4CE5F335546C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FCE324-A0C1-4F50-9350-72317829EA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6C3DF0-EB29-4411-B094-31C17D3AE45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Программе перехода школы в эффективный режим работы на основе анализа выявлены «западающие» зоны в работе школы. Зафиксируйте их на слайде.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Под «западающими зонами» понимаются </a:t>
            </a:r>
            <a:r>
              <a:rPr lang="ru-RU" b="1" smtClean="0"/>
              <a:t>проблемы, выявленные  в ходе комплексного анализа качества школьных процессов по направлениям: качество управления, качество преподавания, организация образовательной среды.</a:t>
            </a: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5EE2D-04D1-4A0F-A0BC-12B88A27668B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solidFill>
                  <a:srgbClr val="000000"/>
                </a:solidFill>
              </a:rPr>
              <a:t>Выделенные проблемы, </a:t>
            </a:r>
            <a:r>
              <a:rPr lang="ru-RU" u="sng" smtClean="0">
                <a:solidFill>
                  <a:srgbClr val="000000"/>
                </a:solidFill>
              </a:rPr>
              <a:t>доступные для решения силами управленческой команды школы,</a:t>
            </a:r>
            <a:r>
              <a:rPr lang="ru-RU" smtClean="0">
                <a:solidFill>
                  <a:srgbClr val="000000"/>
                </a:solidFill>
              </a:rPr>
              <a:t> «преобразуйте» в приоритеты изменений. </a:t>
            </a:r>
          </a:p>
          <a:p>
            <a:pPr eaLnBrk="1" hangingPunct="1">
              <a:spcBef>
                <a:spcPct val="0"/>
              </a:spcBef>
            </a:pPr>
            <a:endParaRPr lang="ru-RU" smtClean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ru-RU" smtClean="0">
                <a:solidFill>
                  <a:srgbClr val="000000"/>
                </a:solidFill>
              </a:rPr>
              <a:t>Из общего количества возможных приоритетов Программы выделите те, на которые будет направлена реализация Программы. (обычно их 2-4).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19E98A-F35F-4CC3-B4A4-E4F747F1A64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solidFill>
                  <a:srgbClr val="000000"/>
                </a:solidFill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FE0BA2-59F0-482C-9969-3B885C21CAE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solidFill>
                  <a:srgbClr val="000000"/>
                </a:solidFill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4CA420-7E7F-4BDB-A6CB-6E5D5EEED24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solidFill>
                  <a:srgbClr val="000000"/>
                </a:solidFill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79BA5B-CA1E-473A-ABFA-102CC8C9257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К каждому приоритету пропишите цель, задачи, действия и результаты </a:t>
            </a:r>
            <a:r>
              <a:rPr lang="ru-RU" smtClean="0">
                <a:solidFill>
                  <a:srgbClr val="000000"/>
                </a:solidFill>
              </a:rPr>
              <a:t>к каждой задаче</a:t>
            </a:r>
            <a:r>
              <a:rPr lang="ru-RU" smtClean="0"/>
              <a:t>, по которым можно судить о выполнении задачи. Помните, что на презентацию отводится 10 минут. Обозначьте только ключевые позиции.</a:t>
            </a:r>
          </a:p>
        </p:txBody>
      </p:sp>
      <p:sp>
        <p:nvSpPr>
          <p:cNvPr id="4403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BDF7DF-53BB-4FC0-B8EB-CEF2D555437D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К каждому приоритету пропишите цель, задачи, действия и результаты </a:t>
            </a:r>
            <a:r>
              <a:rPr lang="ru-RU" smtClean="0">
                <a:solidFill>
                  <a:srgbClr val="000000"/>
                </a:solidFill>
              </a:rPr>
              <a:t>к каждой задаче</a:t>
            </a:r>
            <a:r>
              <a:rPr lang="ru-RU" smtClean="0"/>
              <a:t>, по которым можно судить о выполнении задачи. Помните, что на презентацию отводится 10 минут. Обозначьте только ключевые позиции.</a:t>
            </a:r>
          </a:p>
        </p:txBody>
      </p:sp>
      <p:sp>
        <p:nvSpPr>
          <p:cNvPr id="460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6D68AF-7B19-4E00-913D-5C6E348917C0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К каждому приоритету пропишите цель, задачи, действия и результаты </a:t>
            </a:r>
            <a:r>
              <a:rPr lang="ru-RU" smtClean="0">
                <a:solidFill>
                  <a:srgbClr val="000000"/>
                </a:solidFill>
              </a:rPr>
              <a:t>к каждой задаче</a:t>
            </a:r>
            <a:r>
              <a:rPr lang="ru-RU" smtClean="0"/>
              <a:t>, по которым можно судить о выполнении задачи. Помните, что на презентацию отводится 10 минут. Обозначьте только ключевые позиции.</a:t>
            </a:r>
          </a:p>
        </p:txBody>
      </p:sp>
      <p:sp>
        <p:nvSpPr>
          <p:cNvPr id="4813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A0E88A-EFC5-432B-BF7D-398CB878EC18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solidFill>
                  <a:srgbClr val="000000"/>
                </a:solidFill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</a:p>
        </p:txBody>
      </p:sp>
      <p:sp>
        <p:nvSpPr>
          <p:cNvPr id="5017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17ABD5-A9E8-4E11-8637-205CA1A29979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solidFill>
                  <a:srgbClr val="000000"/>
                </a:solidFill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</a:p>
        </p:txBody>
      </p:sp>
      <p:sp>
        <p:nvSpPr>
          <p:cNvPr id="5222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BC398D-80B6-4E0E-8234-510B2103F0A8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пункте «Контекстные факторы» рекомендуется представить данные, которые оказывают большое влияние на особенности организации образовательного процесса</a:t>
            </a:r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DD5DD7-308D-4663-9E9B-702A3373662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Количественные и(или)  качественные показатели, которые доказывают, что результат достигнут. В программу мониторинга должно быть включено отслеживание этих показателей.</a:t>
            </a:r>
          </a:p>
        </p:txBody>
      </p:sp>
      <p:sp>
        <p:nvSpPr>
          <p:cNvPr id="5427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CF2CFE-D62D-4252-B876-6CB9AF43AF6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Количественные и(или)  качественные показатели, которые доказывают, что результат достигнут. В программу мониторинга должно быть включено отслеживание этих показателей.</a:t>
            </a:r>
          </a:p>
        </p:txBody>
      </p:sp>
      <p:sp>
        <p:nvSpPr>
          <p:cNvPr id="5632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227C68-0566-45B3-B8AA-1268841B032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Количественные и(или)  качественные показатели, которые доказывают, что результат достигнут. В программу мониторинга должно быть включено отслеживание этих показателей.</a:t>
            </a:r>
          </a:p>
        </p:txBody>
      </p:sp>
      <p:sp>
        <p:nvSpPr>
          <p:cNvPr id="5837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D42144-67EF-4C11-8BDE-01CBC33A890B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пункте «Контекстные факторы» рекомендуется представить данные, которые оказывают большое влияние на особенности организации образовательного процесса</a:t>
            </a: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70BC1F-EB4C-476C-8083-DC16FD69145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пункте «Контекстные факторы» рекомендуется представить данные, которые оказывают большое влияние на особенности организации образовательного процесса</a:t>
            </a: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CBAC9C-62A8-4241-8A4A-97D259EC5B7D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пункте «Контекстные факторы» рекомендуется представить данные, которые оказывают большое влияние на особенности организации образовательного процесса</a:t>
            </a:r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36AEA0-E2BC-45C8-8B4D-2BAD277D6C0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пункте «Контекстные факторы» рекомендуется представить данные, которые оказывают большое влияние на особенности организации образовательного процесса</a:t>
            </a:r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1E7FBB-9DD7-42CA-85A5-46F31EB4765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пункте «Контекстные факторы» рекомендуется представить данные, которые оказывают большое влияние на особенности организации образовательного процесса</a:t>
            </a:r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0CDBCF-4D69-4FF6-87A1-35865CB16B5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пункте «Контекстные факторы» рекомендуется представить данные, которые оказывают большое влияние на особенности организации образовательного процесса</a:t>
            </a:r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46AA0B-10C6-4441-A82B-593368832D99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пункте «Контекстные факторы» рекомендуется представить данные, которые оказывают большое влияние на особенности организации образовательного процесса</a:t>
            </a:r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61F552-7B88-44BF-BD22-CD4C8CC3E62B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EC464-4EE5-4130-AC3F-03BF1C438C6A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CF86927D-7554-4C47-8607-453A27A430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AA31B-E65B-42DE-8DA2-5B64BA706E92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09A60-326E-4398-8D86-E533F4A74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E5B95-C8A9-4F70-9BF7-F4E28577130C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39E9D-8C53-4FDB-B002-15DCFE3705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7EEBF-7460-4944-ACE2-BE7AA81E02A1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EFE2C-0FB1-4B30-A0E7-1A87A43956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ADBF1-006D-4BAB-92AB-B8DBACA54621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F7A85-A7D3-4756-9180-B59CA643D0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6F4F2-F0B3-4857-BC8F-6CC7A201B6A4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0EA7F-334D-4BA4-A984-0BF4BC2082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84C8E-B3ED-4560-980F-9934CC581ABB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51CD4-4926-4BCB-9AEB-8F1F34A5AF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E8DBA-9089-4416-94E2-17996C04A4E6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577C7-1C40-4D55-9400-4C0724EBE2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1730D-6E91-4062-AD19-069940645E45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CDB0F-899D-4364-A234-359DE69F83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B22E5-AFFD-470D-8369-A137DAC054C0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5AC18-A9AB-4413-8DA2-761B705792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50FA9-4F5B-4070-83D8-C76E58276459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40439-E2FB-4498-9067-2AFC4F9C31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F90975-3C0B-4119-991B-E0A9E0BD1991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F122E2-40B6-4FD5-89DB-411707831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86" r:id="rId7"/>
    <p:sldLayoutId id="2147483687" r:id="rId8"/>
    <p:sldLayoutId id="2147483688" r:id="rId9"/>
    <p:sldLayoutId id="2147483679" r:id="rId10"/>
    <p:sldLayoutId id="21474836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B5AE53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848058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E8B54D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8" y="333375"/>
            <a:ext cx="8208962" cy="13668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программа перехода школы в эффективны режим работы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14338" name="Picture 4" descr="http://www.iro.yar.ru/fileadmin/user_upload/konkurs-ehff-rezh-rab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1844675"/>
            <a:ext cx="2449512" cy="236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9750" y="4648200"/>
            <a:ext cx="6985000" cy="1589088"/>
          </a:xfrm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МБОУ ТОРОПОВСКАЯ ОСНОВНАЯ ШКОЛА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             ЯРОСЛАВСКАЯ ОБЛАСТЬ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              ДАНИЛОВСКИЙ РАЙОН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340" name="TextBox 2"/>
          <p:cNvSpPr txBox="1">
            <a:spLocks noChangeArrowheads="1"/>
          </p:cNvSpPr>
          <p:nvPr/>
        </p:nvSpPr>
        <p:spPr bwMode="auto">
          <a:xfrm>
            <a:off x="7885113" y="3103563"/>
            <a:ext cx="601662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Calibri" pitchFamily="34" charset="0"/>
              </a:rPr>
              <a:t>III</a:t>
            </a:r>
            <a:endParaRPr lang="ru-RU" sz="2800" b="1">
              <a:latin typeface="Times New Roman" pitchFamily="18" charset="0"/>
              <a:cs typeface="Calibri" pitchFamily="34" charset="0"/>
            </a:endParaRPr>
          </a:p>
          <a:p>
            <a:pPr algn="ctr"/>
            <a:endParaRPr lang="ru-RU" sz="2000" b="1">
              <a:latin typeface="Times New Roman" pitchFamily="18" charset="0"/>
              <a:cs typeface="Calibri" pitchFamily="34" charset="0"/>
            </a:endParaRPr>
          </a:p>
          <a:p>
            <a:pPr algn="ctr"/>
            <a:r>
              <a:rPr lang="ru-RU" sz="2000" b="1">
                <a:latin typeface="Times New Roman" pitchFamily="18" charset="0"/>
              </a:rPr>
              <a:t>Э</a:t>
            </a:r>
          </a:p>
          <a:p>
            <a:pPr algn="ctr"/>
            <a:r>
              <a:rPr lang="ru-RU" sz="2000" b="1">
                <a:latin typeface="Times New Roman" pitchFamily="18" charset="0"/>
              </a:rPr>
              <a:t>Т</a:t>
            </a:r>
          </a:p>
          <a:p>
            <a:pPr algn="ctr"/>
            <a:r>
              <a:rPr lang="ru-RU" sz="2000" b="1">
                <a:latin typeface="Times New Roman" pitchFamily="18" charset="0"/>
              </a:rPr>
              <a:t>А</a:t>
            </a:r>
          </a:p>
          <a:p>
            <a:pPr algn="ctr"/>
            <a:r>
              <a:rPr lang="ru-RU" sz="2000" b="1">
                <a:latin typeface="Times New Roman" pitchFamily="18" charset="0"/>
              </a:rPr>
              <a:t>П</a:t>
            </a:r>
          </a:p>
          <a:p>
            <a:pPr algn="ctr"/>
            <a:endParaRPr lang="ru-RU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7175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«Западающие» зоны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в деятельности школы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425450" y="1628775"/>
            <a:ext cx="8261350" cy="4895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b="1" smtClean="0">
                <a:cs typeface="Times New Roman" pitchFamily="18" charset="0"/>
              </a:rPr>
              <a:t>1) НИЗКИЕ ОБРАЗОВАТЕЛЬНЫЕ РЕЗУЛЬТАТЫ ОБУЧАЮЩИХСЯ.</a:t>
            </a:r>
          </a:p>
          <a:p>
            <a:pPr eaLnBrk="1" hangingPunct="1">
              <a:buFont typeface="Arial" charset="0"/>
              <a:buNone/>
            </a:pPr>
            <a:r>
              <a:rPr lang="ru-RU" b="1" smtClean="0">
                <a:cs typeface="Times New Roman" pitchFamily="18" charset="0"/>
              </a:rPr>
              <a:t>2) НИЗКАЯ УЧЕБНАЯ МОТИВАЦИЯ ДЕТЕЙ.</a:t>
            </a:r>
          </a:p>
          <a:p>
            <a:pPr eaLnBrk="1" hangingPunct="1">
              <a:buFont typeface="Arial" charset="0"/>
              <a:buNone/>
            </a:pPr>
            <a:r>
              <a:rPr lang="ru-RU" b="1" smtClean="0">
                <a:cs typeface="Times New Roman" pitchFamily="18" charset="0"/>
              </a:rPr>
              <a:t>3) НИЗКАЯ ЭФФЕКТИВНОСТЬ ПРИМЕНЯЕМЫХ ПЕДАГОГИЧЕСКИХ ТЕХНОЛОГИЙ, ТРАДИЦИОННЫЙ ПОДХОД К ОБУЧЕНИ ЧАСТИ ПЕДАГОГОВ.</a:t>
            </a:r>
          </a:p>
          <a:p>
            <a:pPr eaLnBrk="1" hangingPunct="1">
              <a:buFont typeface="Arial" charset="0"/>
              <a:buNone/>
            </a:pPr>
            <a:r>
              <a:rPr lang="ru-RU" b="1" smtClean="0">
                <a:cs typeface="Times New Roman" pitchFamily="18" charset="0"/>
              </a:rPr>
              <a:t>4)  НЕ РЕАЛИУЕТСЯ  ЗАПРОС НА ОКАЗАНИЕ КВАЛИФИЦИРОВАННОЙ ПСИХОЛОГИЧЕСКОЙ ПОМОЩИ, КОНСУЛЬТАЦИЙ  ДЕФЕКТОЛОГА, ЛОГОПЕДА. </a:t>
            </a:r>
          </a:p>
          <a:p>
            <a:pPr eaLnBrk="1" hangingPunct="1">
              <a:buFont typeface="Arial" charset="0"/>
              <a:buNone/>
            </a:pPr>
            <a:r>
              <a:rPr lang="ru-RU" b="1" smtClean="0">
                <a:cs typeface="Times New Roman" pitchFamily="18" charset="0"/>
              </a:rPr>
              <a:t>4) ОТСУТСТВИЕ КОЛЛЕГИАЛЬНОСТИ В УПРАВЛЕНИИ. 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644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Цель и приоритеты Программы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425950"/>
          </a:xfrm>
        </p:spPr>
        <p:txBody>
          <a:bodyPr rtlCol="0">
            <a:normAutofit fontScale="92500"/>
          </a:bodyPr>
          <a:lstStyle/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Цель программы: </a:t>
            </a:r>
            <a:r>
              <a:rPr lang="ru-RU" i="1" u="sng" dirty="0" smtClean="0"/>
              <a:t>Совершенствование качества и организации образовательного процесса в МБОУ </a:t>
            </a:r>
            <a:r>
              <a:rPr lang="ru-RU" i="1" u="sng" dirty="0" err="1" smtClean="0"/>
              <a:t>Тороповская</a:t>
            </a:r>
            <a:r>
              <a:rPr lang="ru-RU" i="1" u="sng" dirty="0" smtClean="0"/>
              <a:t> ОШ через повышение профессиональной компетентности учителей для достижения максимальных результатов в учебной деятельности, которые соответствуют возможностям учеников.</a:t>
            </a:r>
            <a:endParaRPr lang="ru-RU" b="1" i="1" u="sng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Приоритеты программы: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1.</a:t>
            </a:r>
            <a:r>
              <a:rPr lang="ru-RU" dirty="0" smtClean="0"/>
              <a:t> Повышение уровня профессионализма педагогов.</a:t>
            </a:r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2.</a:t>
            </a:r>
            <a:r>
              <a:rPr lang="ru-RU" dirty="0" smtClean="0"/>
              <a:t> Качество результатов образовательной деятельности.</a:t>
            </a:r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3.</a:t>
            </a:r>
            <a:r>
              <a:rPr lang="ru-RU" dirty="0" smtClean="0"/>
              <a:t> Сотрудничество с общественностью. Имидж школы.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61350" cy="1149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1</a:t>
            </a:r>
            <a:r>
              <a:rPr lang="ru-RU" sz="2400" b="1" dirty="0" smtClean="0">
                <a:solidFill>
                  <a:srgbClr val="C00000"/>
                </a:solidFill>
              </a:rPr>
              <a:t>: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Повышение уровня профессионализма педагогов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2492375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1.Подготовить нормативную базу для реализации программы.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Ввести систему мониторинга для отслеживания результатов деятельности педагогов и учащихся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Внести  изменения в документы, регламентирующие деятельность школы.  Принять необходимые локальные акты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Деятельность школы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руется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Функционирует система мониторинга деятельности ОО.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888" name="Объект 2"/>
          <p:cNvSpPr txBox="1">
            <a:spLocks/>
          </p:cNvSpPr>
          <p:nvPr/>
        </p:nvSpPr>
        <p:spPr bwMode="auto">
          <a:xfrm>
            <a:off x="755650" y="1628775"/>
            <a:ext cx="8229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r>
              <a:rPr lang="ru-RU" sz="1400" b="1">
                <a:solidFill>
                  <a:srgbClr val="4E501F"/>
                </a:solidFill>
              </a:rPr>
              <a:t>Цель по приоритету 1: Повышение уровня профессионализма педагогов в реализации педагогической стратегии формирующего оценивания через работу в ПОС, через реализацию индивидуального маршрута учителя, на курсах повышения квалификации(до сентября 2023 года)</a:t>
            </a: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endParaRPr lang="ru-RU" sz="1400" b="1">
              <a:solidFill>
                <a:srgbClr val="4E501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149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1</a:t>
            </a:r>
            <a:r>
              <a:rPr lang="ru-RU" sz="2400" b="1" dirty="0" smtClean="0">
                <a:solidFill>
                  <a:srgbClr val="C00000"/>
                </a:solidFill>
              </a:rPr>
              <a:t>: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Повышение уровня профессионализма педагогов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2708275"/>
          <a:ext cx="8229600" cy="4486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24056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2.Обеспечить  продуктивное взаимодействие со школами  Даниловского района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Заключение соглашения с МБОУ СШ №12 г.Данилова.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и проведение серии  и межшкольных обучающих семинаров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Разработан и реализован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 общешкольных мероприятий, образовательных событий. Выровнен уровень компетентности педагогов.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936" name="Объект 2"/>
          <p:cNvSpPr txBox="1">
            <a:spLocks/>
          </p:cNvSpPr>
          <p:nvPr/>
        </p:nvSpPr>
        <p:spPr bwMode="auto">
          <a:xfrm>
            <a:off x="755650" y="1628775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r>
              <a:rPr lang="ru-RU" sz="1400" b="1">
                <a:solidFill>
                  <a:srgbClr val="4E501F"/>
                </a:solidFill>
              </a:rPr>
              <a:t>Цель по приоритету 1: Повышение уровня профессионализма педагогов в реализации педагогической стратегии формирующего оценивания через работу в ПОС, через реализацию индивидуального маршрута учителя, на курсах повышения квалификации(до сентября 2023 года)</a:t>
            </a: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endParaRPr lang="ru-RU" sz="1400" b="1">
              <a:solidFill>
                <a:srgbClr val="4E501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149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1</a:t>
            </a:r>
            <a:r>
              <a:rPr lang="ru-RU" sz="2400" b="1" dirty="0" smtClean="0">
                <a:solidFill>
                  <a:srgbClr val="C00000"/>
                </a:solidFill>
              </a:rPr>
              <a:t>: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Повышение уровня профессионализма педагогов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2708275"/>
          <a:ext cx="8229600" cy="5033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24056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Создать условия для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внутришкольного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и работа  ПОС.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Стимулирование активных педагогов.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Делегирование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педагогическому коллективу управленческих полномочий.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86%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педагогов активно используют технологии формирующего оценивания . 44% педагогов включены в управление ОУ. Вырос уровень ответственности каждого члена коллектива за выполняемое дело.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984" name="Объект 2"/>
          <p:cNvSpPr txBox="1">
            <a:spLocks/>
          </p:cNvSpPr>
          <p:nvPr/>
        </p:nvSpPr>
        <p:spPr bwMode="auto">
          <a:xfrm>
            <a:off x="755650" y="1628775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r>
              <a:rPr lang="ru-RU" sz="1400" b="1">
                <a:solidFill>
                  <a:srgbClr val="4E501F"/>
                </a:solidFill>
              </a:rPr>
              <a:t>Цель по приоритету 1: Повышение уровня профессионализма педагогов в реализации педагогической стратегии формирующего оценивания через работу в ПОС, через реализацию индивидуального маршрута учителя, на курсах повышения квалификации(до сентября 2023 года)</a:t>
            </a: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endParaRPr lang="ru-RU" sz="1400" b="1">
              <a:solidFill>
                <a:srgbClr val="4E501F"/>
              </a:solidFill>
              <a:latin typeface="Century Gothic" pitchFamily="34" charset="0"/>
            </a:endParaRP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endParaRPr lang="ru-RU" sz="1400" b="1">
              <a:solidFill>
                <a:srgbClr val="4E501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149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2: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Качество результатов образовательной деятельности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2565400"/>
          <a:ext cx="8229600" cy="531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2808312"/>
                <a:gridCol w="353873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1.Повысить качество преподавания образовательных предметов в школе.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Разработать и апробировать программу по повышению качества образования: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анализ работы школы в контексте оценки качества образования;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изучение литературы и электронных ресурсов по теме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т.д.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Повышено качество образовательных результатов на всех ступенях образования 10%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обучающихся имеют результаты по ОГЭ по русскому языку и математике  не ниже средних по региону. Доля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участников муниципального этапа всероссийской олимпиады школьников 10%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3032" name="Объект 2"/>
          <p:cNvSpPr txBox="1">
            <a:spLocks/>
          </p:cNvSpPr>
          <p:nvPr/>
        </p:nvSpPr>
        <p:spPr bwMode="auto">
          <a:xfrm>
            <a:off x="441325" y="1773238"/>
            <a:ext cx="8229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r>
              <a:rPr lang="ru-RU" sz="1900" b="1">
                <a:solidFill>
                  <a:srgbClr val="4E501F"/>
                </a:solidFill>
                <a:latin typeface="Century Gothic" pitchFamily="34" charset="0"/>
              </a:rPr>
              <a:t>Цель по приоритету 2: </a:t>
            </a:r>
            <a:r>
              <a:rPr lang="ru-RU" sz="1900">
                <a:solidFill>
                  <a:schemeClr val="tx2"/>
                </a:solidFill>
                <a:latin typeface="Century Gothic" pitchFamily="34" charset="0"/>
              </a:rPr>
              <a:t>Повышение результативност</a:t>
            </a:r>
            <a:r>
              <a:rPr lang="ru-RU" sz="1900">
                <a:solidFill>
                  <a:schemeClr val="tx2"/>
                </a:solidFill>
              </a:rPr>
              <a:t>и </a:t>
            </a:r>
            <a:r>
              <a:rPr lang="ru-RU" sz="1900">
                <a:solidFill>
                  <a:schemeClr val="tx2"/>
                </a:solidFill>
                <a:latin typeface="Century Gothic" pitchFamily="34" charset="0"/>
              </a:rPr>
              <a:t>образовательной деятельности </a:t>
            </a:r>
            <a:r>
              <a:rPr lang="ru-RU" sz="1900">
                <a:solidFill>
                  <a:schemeClr val="tx2"/>
                </a:solidFill>
              </a:rPr>
              <a:t>(до сентября 2023 года)</a:t>
            </a:r>
            <a:endParaRPr lang="ru-RU" sz="1900" b="1">
              <a:solidFill>
                <a:srgbClr val="4E501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149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2: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Качество результатов образовательной деятельности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9388" y="2565400"/>
          <a:ext cx="8785225" cy="5321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209"/>
                <a:gridCol w="3643563"/>
                <a:gridCol w="3569205"/>
              </a:tblGrid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2.Развивать </a:t>
                      </a:r>
                      <a:r>
                        <a:rPr lang="ru-RU" sz="18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и обновлять формы  </a:t>
                      </a:r>
                      <a:r>
                        <a:rPr lang="ru-RU" sz="18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индивидуальной работы </a:t>
                      </a:r>
                      <a:r>
                        <a:rPr lang="ru-RU" sz="18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18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обучающимися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Изучение вопроса о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разноуровневом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обучении: с детьми с ОВЗ, со слабой мотивацией,  с одарёнными детьми. Разработка индивидуальных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образовательных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программ. Составление плана совместной работы с психологом ММЦ «Бригантина».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36% педагогов, разрабатывают индивидуальные образовательные программы для преодоления учебных и социальных проблем обучающихся. Повысилось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качество образования по школе до 35%.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20% обучающихся получили консультацию психолога.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5080" name="Объект 2"/>
          <p:cNvSpPr txBox="1">
            <a:spLocks/>
          </p:cNvSpPr>
          <p:nvPr/>
        </p:nvSpPr>
        <p:spPr bwMode="auto">
          <a:xfrm>
            <a:off x="441325" y="1773238"/>
            <a:ext cx="8229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r>
              <a:rPr lang="ru-RU" sz="1900" b="1">
                <a:solidFill>
                  <a:srgbClr val="4E501F"/>
                </a:solidFill>
                <a:latin typeface="Century Gothic" pitchFamily="34" charset="0"/>
              </a:rPr>
              <a:t>Цель по приоритету 2: </a:t>
            </a:r>
            <a:r>
              <a:rPr lang="ru-RU" sz="1900">
                <a:solidFill>
                  <a:schemeClr val="tx2"/>
                </a:solidFill>
                <a:latin typeface="Century Gothic" pitchFamily="34" charset="0"/>
              </a:rPr>
              <a:t>Повышение результативность образовательной деятельности </a:t>
            </a:r>
            <a:r>
              <a:rPr lang="ru-RU">
                <a:solidFill>
                  <a:schemeClr val="tx2"/>
                </a:solidFill>
              </a:rPr>
              <a:t>(до сентября 2023 года)</a:t>
            </a:r>
            <a:endParaRPr lang="ru-RU" b="1">
              <a:solidFill>
                <a:srgbClr val="4E501F"/>
              </a:solidFill>
            </a:endParaRP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endParaRPr lang="ru-RU" sz="1900" b="1">
              <a:solidFill>
                <a:srgbClr val="4E501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149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2: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Качество результатов образовательной деятельности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9388" y="2565400"/>
          <a:ext cx="8785225" cy="3675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209"/>
                <a:gridCol w="3643563"/>
                <a:gridCol w="3569205"/>
              </a:tblGrid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3.Создать условия для повышения мотивации обучающихся  к обучению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Ученическая научная конференции «Будущее науки»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Конкурс «Ученик года» на школьном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уровне.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«Книга достижений учеников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Тороповской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школы»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90% учащихся приняли участие в мероприятиях. Увеличилась доля обучающихся, имеющих среднюю и высокую степень мотивации к обучению (по результатам обследования) не менее чем на 15%.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7128" name="Объект 2"/>
          <p:cNvSpPr txBox="1">
            <a:spLocks/>
          </p:cNvSpPr>
          <p:nvPr/>
        </p:nvSpPr>
        <p:spPr bwMode="auto">
          <a:xfrm>
            <a:off x="441325" y="1773238"/>
            <a:ext cx="8229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r>
              <a:rPr lang="ru-RU" sz="1900" b="1">
                <a:solidFill>
                  <a:srgbClr val="4E501F"/>
                </a:solidFill>
                <a:latin typeface="Century Gothic" pitchFamily="34" charset="0"/>
              </a:rPr>
              <a:t>Цель по приоритету 2: </a:t>
            </a:r>
            <a:r>
              <a:rPr lang="ru-RU" sz="1900">
                <a:solidFill>
                  <a:schemeClr val="tx2"/>
                </a:solidFill>
                <a:latin typeface="Century Gothic" pitchFamily="34" charset="0"/>
              </a:rPr>
              <a:t>Повышение результативност</a:t>
            </a:r>
            <a:r>
              <a:rPr lang="ru-RU" sz="1900">
                <a:solidFill>
                  <a:schemeClr val="tx2"/>
                </a:solidFill>
              </a:rPr>
              <a:t>и</a:t>
            </a:r>
            <a:r>
              <a:rPr lang="ru-RU" sz="1900">
                <a:solidFill>
                  <a:schemeClr val="tx2"/>
                </a:solidFill>
                <a:latin typeface="Century Gothic" pitchFamily="34" charset="0"/>
              </a:rPr>
              <a:t> образовательной деятельности </a:t>
            </a:r>
            <a:r>
              <a:rPr lang="ru-RU">
                <a:solidFill>
                  <a:schemeClr val="tx2"/>
                </a:solidFill>
              </a:rPr>
              <a:t>(до сентября 2023 года)</a:t>
            </a:r>
            <a:endParaRPr lang="ru-RU" b="1">
              <a:solidFill>
                <a:srgbClr val="4E501F"/>
              </a:solidFill>
            </a:endParaRP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endParaRPr lang="ru-RU" sz="1900" b="1">
              <a:solidFill>
                <a:srgbClr val="4E501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1493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3: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Сотрудничество с общественностью. 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Имидж школы.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95288" y="2924175"/>
          <a:ext cx="8229600" cy="4754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5999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26285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1.Усилить деятельность ОО в качестве ресурсного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центра.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в СМИ о деятельности школы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Интерактивные консультации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«Типы виды и структура современного урока»,  «Организация учебной деятельности учащихся с ОВЗ»…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Ежегодное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освещение в местной прессе достижений учителей и учащихся не реже 1 раза в квартал. 80% педагогов активно транслируют свой опыт.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628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628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176" name="Объект 2"/>
          <p:cNvSpPr txBox="1">
            <a:spLocks/>
          </p:cNvSpPr>
          <p:nvPr/>
        </p:nvSpPr>
        <p:spPr bwMode="auto">
          <a:xfrm>
            <a:off x="755650" y="1628775"/>
            <a:ext cx="8229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r>
              <a:rPr lang="ru-RU" sz="2000" b="1">
                <a:solidFill>
                  <a:srgbClr val="4E501F"/>
                </a:solidFill>
                <a:latin typeface="Century Gothic" pitchFamily="34" charset="0"/>
              </a:rPr>
              <a:t>Цель по приоритету 3: </a:t>
            </a:r>
            <a:r>
              <a:rPr lang="ru-RU" sz="2000">
                <a:solidFill>
                  <a:schemeClr val="tx2"/>
                </a:solidFill>
                <a:latin typeface="Century Gothic" pitchFamily="34" charset="0"/>
              </a:rPr>
              <a:t>Создание условий для благоприятного взаимодействия всех участников учебно-воспитательного процесса. Формирование имиджа успешной школы через  повышение рейтинга образовательного учреждения </a:t>
            </a:r>
            <a:r>
              <a:rPr lang="ru-RU">
                <a:solidFill>
                  <a:schemeClr val="tx2"/>
                </a:solidFill>
              </a:rPr>
              <a:t>(до сентября 2023 года)</a:t>
            </a:r>
            <a:endParaRPr lang="ru-RU" b="1">
              <a:solidFill>
                <a:srgbClr val="4E501F"/>
              </a:solidFill>
            </a:endParaRP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endParaRPr lang="ru-RU" sz="2000" b="1">
              <a:solidFill>
                <a:srgbClr val="4E501F"/>
              </a:solidFill>
              <a:latin typeface="Century Gothic" pitchFamily="34" charset="0"/>
            </a:endParaRP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endParaRPr lang="ru-RU" sz="2000" b="1">
              <a:solidFill>
                <a:srgbClr val="4E501F"/>
              </a:solidFill>
              <a:latin typeface="Century Gothic" pitchFamily="34" charset="0"/>
            </a:endParaRP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endParaRPr lang="ru-RU" sz="2000" b="1">
              <a:solidFill>
                <a:srgbClr val="4E501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1493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3: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Сотрудничество с общественностью. 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Имидж школы.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51227" name="Group 27"/>
          <p:cNvGraphicFramePr>
            <a:graphicFrameLocks noGrp="1"/>
          </p:cNvGraphicFramePr>
          <p:nvPr>
            <p:ph idx="1"/>
          </p:nvPr>
        </p:nvGraphicFramePr>
        <p:xfrm>
          <a:off x="395288" y="2924175"/>
          <a:ext cx="8229600" cy="4756150"/>
        </p:xfrm>
        <a:graphic>
          <a:graphicData uri="http://schemas.openxmlformats.org/drawingml/2006/table">
            <a:tbl>
              <a:tblPr/>
              <a:tblGrid>
                <a:gridCol w="2305050"/>
                <a:gridCol w="2663825"/>
                <a:gridCol w="3260725"/>
              </a:tblGrid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Задачи по приоритету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План действий по каждой задаче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Результаты по каждой задаче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2.Обновить школьный сайт в соответствии с деятельностью  школы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Обновление информации на сайте не реже 1 раз в неделю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Школьный сайт постоянно обновляется, информация о деятельности школы находится в открытом доступе. Посещаемость школьного сайта увеличилась на 25%.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Наличие позитивных отзывов о школе.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</a:tbl>
          </a:graphicData>
        </a:graphic>
      </p:graphicFrame>
      <p:sp>
        <p:nvSpPr>
          <p:cNvPr id="51224" name="Объект 2"/>
          <p:cNvSpPr txBox="1">
            <a:spLocks/>
          </p:cNvSpPr>
          <p:nvPr/>
        </p:nvSpPr>
        <p:spPr bwMode="auto">
          <a:xfrm>
            <a:off x="755650" y="1628775"/>
            <a:ext cx="8229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r>
              <a:rPr lang="ru-RU" sz="2000" b="1">
                <a:solidFill>
                  <a:srgbClr val="4E501F"/>
                </a:solidFill>
                <a:latin typeface="Century Gothic" pitchFamily="34" charset="0"/>
              </a:rPr>
              <a:t>Цель по приоритету 3: </a:t>
            </a:r>
            <a:r>
              <a:rPr lang="ru-RU" sz="2000">
                <a:solidFill>
                  <a:schemeClr val="tx2"/>
                </a:solidFill>
                <a:latin typeface="Century Gothic" pitchFamily="34" charset="0"/>
              </a:rPr>
              <a:t>Создание условий для благоприятного взаимодействия всех участников учебно-воспитательного процесса. Формирование имиджа успешной школы через  повышение рейтинга образовательного учреждения </a:t>
            </a:r>
            <a:r>
              <a:rPr lang="ru-RU">
                <a:solidFill>
                  <a:schemeClr val="tx2"/>
                </a:solidFill>
              </a:rPr>
              <a:t>(до сентября 2023 года)</a:t>
            </a:r>
            <a:endParaRPr lang="ru-RU" b="1">
              <a:solidFill>
                <a:srgbClr val="4E501F"/>
              </a:solidFill>
            </a:endParaRP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endParaRPr lang="ru-RU" sz="2000" b="1">
              <a:solidFill>
                <a:srgbClr val="4E501F"/>
              </a:solidFill>
              <a:latin typeface="Century Gothic" pitchFamily="34" charset="0"/>
            </a:endParaRPr>
          </a:p>
          <a:p>
            <a:pPr marL="1143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</a:pPr>
            <a:endParaRPr lang="ru-RU" sz="2000" b="1">
              <a:solidFill>
                <a:srgbClr val="4E501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</p:nvPr>
        </p:nvGraphicFramePr>
        <p:xfrm>
          <a:off x="250825" y="1412875"/>
          <a:ext cx="8569325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53"/>
                <a:gridCol w="8356499"/>
              </a:tblGrid>
              <a:tr h="2880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Сведения об образовательной организации </a:t>
                      </a:r>
                      <a:r>
                        <a:rPr lang="ru-RU" dirty="0" smtClean="0"/>
                        <a:t>(контингент учащихся)                                                       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0825" y="1916113"/>
          <a:ext cx="8642350" cy="4613275"/>
        </p:xfrm>
        <a:graphic>
          <a:graphicData uri="http://schemas.openxmlformats.org/drawingml/2006/table">
            <a:tbl>
              <a:tblPr/>
              <a:tblGrid>
                <a:gridCol w="4162425"/>
                <a:gridCol w="1520825"/>
                <a:gridCol w="1479550"/>
                <a:gridCol w="1479550"/>
              </a:tblGrid>
              <a:tr h="42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Характеристики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уч.год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2018-2019 уч.год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2019-2020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уч.год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учащихся (всего)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многодетных семей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(16%)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(29%)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(29%)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опекаемых семей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(7%)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(8%)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(2%)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приёмных семей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(3,5%)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(4%)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(4%)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малообеспеченных семей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(69%)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(64%)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(49%)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неблагополучных семей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(3,5%)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(2%)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(6%)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неполных семей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(21%)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(25%)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(33%)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учащихся с ОВЗ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10(18%)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15(25%)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16(27%)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1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учащихся, занятых в объединениях дополнительного образования   на  базе учреждений Даниловского муниципального района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(44%)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(29%)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(9%)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1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учащихся, состоящих на учете  в комиссии по делам несовершеннолетних Даниловского муниципального района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(4%)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(3%)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(4,5%)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учащихся, состоящих на внутришкольном учете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(13%)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(15%)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(8%)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106" marR="631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860425"/>
          </a:xfrm>
        </p:spPr>
        <p:txBody>
          <a:bodyPr/>
          <a:lstStyle/>
          <a:p>
            <a:pPr marL="114300" eaLnBrk="1" fontAlgn="auto" hangingPunct="1">
              <a:spcAft>
                <a:spcPts val="0"/>
              </a:spcAft>
              <a:buClr>
                <a:srgbClr val="93A299"/>
              </a:buClr>
              <a:defRPr/>
            </a:pPr>
            <a:r>
              <a:rPr lang="ru-RU" sz="2200" b="1" dirty="0" smtClean="0">
                <a:solidFill>
                  <a:srgbClr val="C00000"/>
                </a:solidFill>
              </a:rPr>
              <a:t>ЦЕЛЕВЫЕ ПОКАЗАТЕЛИ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</a:rPr>
              <a:t>программы</a:t>
            </a:r>
            <a:endParaRPr lang="ru-RU" sz="2400" b="1" dirty="0">
              <a:solidFill>
                <a:srgbClr val="564B3C"/>
              </a:solidFill>
            </a:endParaRPr>
          </a:p>
        </p:txBody>
      </p:sp>
      <p:graphicFrame>
        <p:nvGraphicFramePr>
          <p:cNvPr id="53298" name="Group 50"/>
          <p:cNvGraphicFramePr>
            <a:graphicFrameLocks noGrp="1"/>
          </p:cNvGraphicFramePr>
          <p:nvPr>
            <p:ph idx="1"/>
          </p:nvPr>
        </p:nvGraphicFramePr>
        <p:xfrm>
          <a:off x="395288" y="1052513"/>
          <a:ext cx="8496300" cy="365125"/>
        </p:xfrm>
        <a:graphic>
          <a:graphicData uri="http://schemas.openxmlformats.org/drawingml/2006/table">
            <a:tbl>
              <a:tblPr/>
              <a:tblGrid>
                <a:gridCol w="1698625"/>
                <a:gridCol w="1700212"/>
                <a:gridCol w="1698625"/>
                <a:gridCol w="1700213"/>
                <a:gridCol w="1698625"/>
              </a:tblGrid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458" name="Group 210"/>
          <p:cNvGraphicFramePr>
            <a:graphicFrameLocks noGrp="1"/>
          </p:cNvGraphicFramePr>
          <p:nvPr/>
        </p:nvGraphicFramePr>
        <p:xfrm>
          <a:off x="250825" y="1125538"/>
          <a:ext cx="8642350" cy="5387975"/>
        </p:xfrm>
        <a:graphic>
          <a:graphicData uri="http://schemas.openxmlformats.org/drawingml/2006/table">
            <a:tbl>
              <a:tblPr/>
              <a:tblGrid>
                <a:gridCol w="2376488"/>
                <a:gridCol w="1908175"/>
                <a:gridCol w="993775"/>
                <a:gridCol w="1038225"/>
                <a:gridCol w="1162050"/>
                <a:gridCol w="1163637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Стартовое значение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Целевое значение2021г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Целевое значение2022г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Целевое значение2023г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успеваемости и качества знаний учащихся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обучающихся, имеющих результаты по ОГЭ по русскому языку и математике  не ниже средних по региону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5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Удовлетворение образовательных потребностей обучающихся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педагогов, разрабатывающих индивидуальные образовательные программы для преодоления учебных и социальных проблем обучающихся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9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учебных достижений учащихся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участников муниципального этапа всероссийской олимпиады школьников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860425"/>
          </a:xfrm>
        </p:spPr>
        <p:txBody>
          <a:bodyPr/>
          <a:lstStyle/>
          <a:p>
            <a:pPr marL="114300" eaLnBrk="1" fontAlgn="auto" hangingPunct="1">
              <a:spcAft>
                <a:spcPts val="0"/>
              </a:spcAft>
              <a:buClr>
                <a:srgbClr val="93A299"/>
              </a:buClr>
              <a:defRPr/>
            </a:pPr>
            <a:r>
              <a:rPr lang="ru-RU" sz="2200" b="1" dirty="0" smtClean="0">
                <a:solidFill>
                  <a:srgbClr val="C00000"/>
                </a:solidFill>
              </a:rPr>
              <a:t>ЦЕЛЕВЫЕ ПОКАЗАТЕЛИ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</a:rPr>
              <a:t>программы</a:t>
            </a:r>
            <a:endParaRPr lang="ru-RU" sz="2400" b="1" dirty="0">
              <a:solidFill>
                <a:srgbClr val="564B3C"/>
              </a:solidFill>
            </a:endParaRPr>
          </a:p>
        </p:txBody>
      </p:sp>
      <p:pic>
        <p:nvPicPr>
          <p:cNvPr id="55321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57788"/>
            <a:ext cx="2163763" cy="208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522" name="Group 226"/>
          <p:cNvGraphicFramePr>
            <a:graphicFrameLocks noGrp="1"/>
          </p:cNvGraphicFramePr>
          <p:nvPr/>
        </p:nvGraphicFramePr>
        <p:xfrm>
          <a:off x="323850" y="1196975"/>
          <a:ext cx="8569325" cy="4919663"/>
        </p:xfrm>
        <a:graphic>
          <a:graphicData uri="http://schemas.openxmlformats.org/drawingml/2006/table">
            <a:tbl>
              <a:tblPr/>
              <a:tblGrid>
                <a:gridCol w="2087563"/>
                <a:gridCol w="2203450"/>
                <a:gridCol w="974725"/>
                <a:gridCol w="1019175"/>
                <a:gridCol w="1141412"/>
                <a:gridCol w="1143000"/>
              </a:tblGrid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Стартовое значение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Целевое значение2021г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Целевое значение2022г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Целевое значение2023г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Профессиональный рост педагогов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педагогов, активно использующих технологии формирующего оценивания.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Коллегиальность в управлении ОО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педагогов, включенных в управление ОУ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Сохранность контингента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учащихся в ОО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436687"/>
          </a:xfrm>
        </p:spPr>
        <p:txBody>
          <a:bodyPr/>
          <a:lstStyle/>
          <a:p>
            <a:pPr marL="114300" eaLnBrk="1" fontAlgn="auto" hangingPunct="1">
              <a:spcAft>
                <a:spcPts val="0"/>
              </a:spcAft>
              <a:buClr>
                <a:srgbClr val="93A299"/>
              </a:buClr>
              <a:defRPr/>
            </a:pPr>
            <a:r>
              <a:rPr lang="ru-RU" sz="2400" b="1" dirty="0" smtClean="0">
                <a:solidFill>
                  <a:srgbClr val="564B3C"/>
                </a:solidFill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57346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00" y="2565400"/>
            <a:ext cx="2163763" cy="208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7" name="Содержимое 8"/>
          <p:cNvSpPr>
            <a:spLocks noGrp="1"/>
          </p:cNvSpPr>
          <p:nvPr>
            <p:ph idx="1"/>
          </p:nvPr>
        </p:nvSpPr>
        <p:spPr>
          <a:xfrm>
            <a:off x="2339975" y="2852738"/>
            <a:ext cx="5976938" cy="2141537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</p:nvPr>
        </p:nvGraphicFramePr>
        <p:xfrm>
          <a:off x="250825" y="1412875"/>
          <a:ext cx="8569325" cy="639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53"/>
                <a:gridCol w="8356499"/>
              </a:tblGrid>
              <a:tr h="2880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Сведения об образовательной организации </a:t>
                      </a:r>
                      <a:r>
                        <a:rPr lang="ru-RU" dirty="0" smtClean="0"/>
                        <a:t>( количественный и качественный состав педагогического коллектива)                                                       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850" y="2133600"/>
          <a:ext cx="8640763" cy="4537075"/>
        </p:xfrm>
        <a:graphic>
          <a:graphicData uri="http://schemas.openxmlformats.org/drawingml/2006/table">
            <a:tbl>
              <a:tblPr/>
              <a:tblGrid>
                <a:gridCol w="4252913"/>
                <a:gridCol w="1463675"/>
                <a:gridCol w="1462087"/>
                <a:gridCol w="1462088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2017-2018 уч. год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2018-2019 уч. год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2019-2020 уч. год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молодых учителей (до 35 лет)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(37%)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3(37%)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3(37%)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учителей, вовлеченных в проектную и исследовательскую деятельность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(50%)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(50%)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5(62%)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учителей-наставников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(12%)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1(12%)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1(12%)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учителей-участников профессиональных муниципальных конкурсов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1(12%)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1(12%)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учителей, дающих регулярные мастер-классы и открытые уроки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5(62%)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5(62%)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5(62%)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Соответствие занимаемой должности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2(25%)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 1(12,5%)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1(12,5%)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Молодой специалист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3(37,5%)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3(37,5%)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2(25%)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Высшая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1 (12,5%)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 1(12,5%)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1(12,5%)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Первая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2 (25%)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 3(37,5%)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4(50%)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</p:nvPr>
        </p:nvGraphicFramePr>
        <p:xfrm>
          <a:off x="250825" y="1412875"/>
          <a:ext cx="8712200" cy="639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8"/>
              </a:tblGrid>
              <a:tr h="5760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Контекстные факторы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850" y="2276475"/>
            <a:ext cx="8569325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-МБОУ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Тороповская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ОШ расположено в 10 км от г. Данилова( краеведческий музей им. П.К.Шарапова, бассейн, Картинная галерея, Дом культуры, МЦ «Бригантина»,Дом творчества…)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-на близлежащей территории в с.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Торопово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находится парк Куклин угол, Дом культуры, ФАП.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-школа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малокомлектная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(5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класс-комплектов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-школьный автобус.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-работа в 1.5 смены;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-82% учащихся, 75% учителей  на подвозе;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-распад сельхозпредприятий на территории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Тороповского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с/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закрытие предприятий в г.Данилове.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</p:nvPr>
        </p:nvGraphicFramePr>
        <p:xfrm>
          <a:off x="250825" y="1412875"/>
          <a:ext cx="8569325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53"/>
                <a:gridCol w="8356499"/>
              </a:tblGrid>
              <a:tr h="2880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              Образовательные</a:t>
                      </a:r>
                      <a:r>
                        <a:rPr lang="ru-RU" b="1" baseline="0" dirty="0" smtClean="0"/>
                        <a:t> результаты учащихся</a:t>
                      </a:r>
                      <a:r>
                        <a:rPr lang="ru-RU" dirty="0" smtClean="0"/>
                        <a:t>                                                      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602" name="Group 74"/>
          <p:cNvGraphicFramePr>
            <a:graphicFrameLocks noGrp="1"/>
          </p:cNvGraphicFramePr>
          <p:nvPr/>
        </p:nvGraphicFramePr>
        <p:xfrm>
          <a:off x="323850" y="1916113"/>
          <a:ext cx="8496300" cy="5089525"/>
        </p:xfrm>
        <a:graphic>
          <a:graphicData uri="http://schemas.openxmlformats.org/drawingml/2006/table">
            <a:tbl>
              <a:tblPr/>
              <a:tblGrid>
                <a:gridCol w="1317625"/>
                <a:gridCol w="1490663"/>
                <a:gridCol w="327025"/>
                <a:gridCol w="1317625"/>
                <a:gridCol w="1208087"/>
                <a:gridCol w="1417638"/>
                <a:gridCol w="1417637"/>
              </a:tblGrid>
              <a:tr h="280988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Успевае-мость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ступень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обучения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II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ступень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обучения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5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4 класс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1-4 класс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9 класс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5-9 класс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   2017-2018 уч.год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   2018-2019 уч.год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    2019-2020 уч.год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Качест во знаний (имеют оценки «4» «5»)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    2017-2018 уч.год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50%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36%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0 %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15%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    2018-2019 уч.год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55%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12,5%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14%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     2019-2020 уч.год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75%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53%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0%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12%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870" marR="438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</p:nvPr>
        </p:nvGraphicFramePr>
        <p:xfrm>
          <a:off x="250825" y="1412875"/>
          <a:ext cx="8569325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53"/>
                <a:gridCol w="8356499"/>
              </a:tblGrid>
              <a:tr h="2880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                   Образовательные</a:t>
                      </a:r>
                      <a:r>
                        <a:rPr lang="ru-RU" b="1" baseline="0" dirty="0" smtClean="0"/>
                        <a:t> результаты учащихся</a:t>
                      </a:r>
                      <a:r>
                        <a:rPr lang="ru-RU" dirty="0" smtClean="0"/>
                        <a:t>                                                    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3040063"/>
          <a:ext cx="6096000" cy="1209675"/>
        </p:xfrm>
        <a:graphic>
          <a:graphicData uri="http://schemas.openxmlformats.org/drawingml/2006/table">
            <a:tbl>
              <a:tblPr/>
              <a:tblGrid>
                <a:gridCol w="1860550"/>
                <a:gridCol w="2117725"/>
                <a:gridCol w="2117725"/>
              </a:tblGrid>
              <a:tr h="355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388" marR="683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30238" algn="l"/>
                        </a:tabLst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30238" algn="l"/>
                        </a:tabLst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МАТЕМАТИКЕ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3023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388" marR="683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30238" algn="l"/>
                        </a:tabLst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30238" algn="l"/>
                        </a:tabLst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РУССКОМУ ЯЗЫКУ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388" marR="683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388" marR="683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388" marR="683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388" marR="683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388" marR="683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30238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0,73</a:t>
                      </a:r>
                    </a:p>
                  </a:txBody>
                  <a:tcPr marL="68388" marR="683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30238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0,88</a:t>
                      </a:r>
                    </a:p>
                  </a:txBody>
                  <a:tcPr marL="68388" marR="683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04" name="Rectangle 2"/>
          <p:cNvSpPr>
            <a:spLocks noChangeArrowheads="1"/>
          </p:cNvSpPr>
          <p:nvPr/>
        </p:nvSpPr>
        <p:spPr bwMode="auto">
          <a:xfrm>
            <a:off x="1638300" y="2479675"/>
            <a:ext cx="5867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600" b="1">
                <a:latin typeface="Calibri" pitchFamily="34" charset="0"/>
                <a:cs typeface="Times New Roman" pitchFamily="18" charset="0"/>
              </a:rPr>
              <a:t>Относительный средний балл ОГЭ</a:t>
            </a:r>
            <a:r>
              <a:rPr lang="ru-RU" sz="1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 с учетом кластерной группы</a:t>
            </a:r>
            <a:r>
              <a:rPr lang="ru-RU" sz="1600" b="1">
                <a:latin typeface="Calibri" pitchFamily="34" charset="0"/>
                <a:cs typeface="Times New Roman" pitchFamily="18" charset="0"/>
              </a:rPr>
              <a:t> </a:t>
            </a:r>
            <a:endParaRPr lang="ru-RU" sz="2400" b="1"/>
          </a:p>
        </p:txBody>
      </p:sp>
      <p:sp>
        <p:nvSpPr>
          <p:cNvPr id="24605" name="Rectangle 2"/>
          <p:cNvSpPr>
            <a:spLocks noChangeArrowheads="1"/>
          </p:cNvSpPr>
          <p:nvPr/>
        </p:nvSpPr>
        <p:spPr bwMode="auto">
          <a:xfrm>
            <a:off x="395288" y="3621088"/>
            <a:ext cx="8497887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20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endParaRPr lang="ru-RU" sz="200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sz="200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Обучающиеся  Тороповской школы имеют 100% успеваемость.</a:t>
            </a:r>
          </a:p>
          <a:p>
            <a:pPr algn="just"/>
            <a:r>
              <a:rPr lang="ru-RU" sz="200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Итоговую аттестацию в форме ОГЭ все проходят успешно. </a:t>
            </a:r>
          </a:p>
          <a:p>
            <a:pPr algn="just"/>
            <a:r>
              <a:rPr lang="ru-RU" sz="200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За последние три года никто из выпускников не продолжил обучение в 10 классе, все поступали в средние специальные учебные учреждения. </a:t>
            </a:r>
          </a:p>
          <a:p>
            <a:pPr algn="just"/>
            <a:r>
              <a:rPr lang="ru-RU" sz="200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Качество знаний при переходе на основную ступень обучения снижается.</a:t>
            </a:r>
            <a:endParaRPr lang="ru-RU" sz="110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1100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</p:nvPr>
        </p:nvGraphicFramePr>
        <p:xfrm>
          <a:off x="250825" y="1412875"/>
          <a:ext cx="8569325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53"/>
                <a:gridCol w="8356499"/>
              </a:tblGrid>
              <a:tr h="2880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              Профессиональные</a:t>
                      </a:r>
                      <a:r>
                        <a:rPr lang="ru-RU" b="1" baseline="0" dirty="0" smtClean="0"/>
                        <a:t> компетентности учителей</a:t>
                      </a:r>
                      <a:r>
                        <a:rPr lang="ru-RU" dirty="0" smtClean="0"/>
                        <a:t>                                                     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6634" name="Диаграмма 1"/>
          <p:cNvPicPr>
            <a:picLocks noChangeArrowheads="1"/>
          </p:cNvPicPr>
          <p:nvPr/>
        </p:nvPicPr>
        <p:blipFill>
          <a:blip r:embed="rId3"/>
          <a:srcRect t="11855"/>
          <a:stretch>
            <a:fillRect/>
          </a:stretch>
        </p:blipFill>
        <p:spPr bwMode="auto">
          <a:xfrm>
            <a:off x="266700" y="2060575"/>
            <a:ext cx="88773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5" name="Rectangle 1"/>
          <p:cNvSpPr>
            <a:spLocks noChangeArrowheads="1"/>
          </p:cNvSpPr>
          <p:nvPr/>
        </p:nvSpPr>
        <p:spPr bwMode="auto">
          <a:xfrm>
            <a:off x="250825" y="5214938"/>
            <a:ext cx="87137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000">
                <a:latin typeface="Century Gothic" pitchFamily="34" charset="0"/>
                <a:cs typeface="Times New Roman" pitchFamily="18" charset="0"/>
              </a:rPr>
              <a:t>Дефицитными являются следующие компетентности: целеполагания, методическая и технологическая.</a:t>
            </a:r>
          </a:p>
          <a:p>
            <a:pPr eaLnBrk="0" hangingPunct="0">
              <a:buFont typeface="Arial" charset="0"/>
              <a:buChar char="•"/>
            </a:pPr>
            <a:r>
              <a:rPr lang="ru-RU" sz="2000">
                <a:latin typeface="Century Gothic" pitchFamily="34" charset="0"/>
                <a:cs typeface="Times New Roman" pitchFamily="18" charset="0"/>
              </a:rPr>
              <a:t>Мотивационная, оценочная и коммуникативная компетенции сформированы на достаточно высоком уровне.</a:t>
            </a:r>
            <a:r>
              <a:rPr lang="ru-RU" sz="1100">
                <a:latin typeface="Century Gothic" pitchFamily="34" charset="0"/>
              </a:rPr>
              <a:t> </a:t>
            </a:r>
            <a:endParaRPr lang="ru-RU" sz="320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</p:nvPr>
        </p:nvGraphicFramePr>
        <p:xfrm>
          <a:off x="250825" y="981075"/>
          <a:ext cx="8569325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53"/>
                <a:gridCol w="8356499"/>
              </a:tblGrid>
              <a:tr h="2880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Организация профессионального взаимодействия внутри школы</a:t>
                      </a:r>
                      <a:r>
                        <a:rPr lang="ru-RU" dirty="0" smtClean="0"/>
                        <a:t>                                                     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682" name="Rectangle 1"/>
          <p:cNvSpPr>
            <a:spLocks noChangeArrowheads="1"/>
          </p:cNvSpPr>
          <p:nvPr/>
        </p:nvSpPr>
        <p:spPr bwMode="auto">
          <a:xfrm>
            <a:off x="0" y="1573213"/>
            <a:ext cx="91440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1924050" algn="l"/>
              </a:tabLst>
            </a:pPr>
            <a:r>
              <a:rPr lang="ru-RU" sz="2400" b="1">
                <a:latin typeface="Century Gothic" pitchFamily="34" charset="0"/>
                <a:cs typeface="Times New Roman" pitchFamily="18" charset="0"/>
              </a:rPr>
              <a:t>Задачи методической работы </a:t>
            </a:r>
            <a:endParaRPr lang="ru-RU" sz="1200">
              <a:latin typeface="Century Gothic" pitchFamily="34" charset="0"/>
            </a:endParaRPr>
          </a:p>
          <a:p>
            <a:pPr eaLnBrk="0" hangingPunct="0">
              <a:tabLst>
                <a:tab pos="1924050" algn="l"/>
              </a:tabLst>
            </a:pPr>
            <a:r>
              <a:rPr lang="ru-RU" sz="2400">
                <a:latin typeface="Century Gothic" pitchFamily="34" charset="0"/>
                <a:cs typeface="Times New Roman" pitchFamily="18" charset="0"/>
              </a:rPr>
              <a:t>1. Повышать профессиональную компетентность педагогов в обеспечении эффективного взаимодействия участников образовательного процесса.</a:t>
            </a:r>
            <a:endParaRPr lang="ru-RU" sz="1200">
              <a:latin typeface="Century Gothic" pitchFamily="34" charset="0"/>
            </a:endParaRPr>
          </a:p>
          <a:p>
            <a:pPr eaLnBrk="0" hangingPunct="0">
              <a:tabLst>
                <a:tab pos="1924050" algn="l"/>
              </a:tabLst>
            </a:pPr>
            <a:r>
              <a:rPr lang="ru-RU" sz="2400">
                <a:solidFill>
                  <a:srgbClr val="000000"/>
                </a:solidFill>
                <a:latin typeface="Century Gothic" pitchFamily="34" charset="0"/>
                <a:cs typeface="Times New Roman" pitchFamily="18" charset="0"/>
              </a:rPr>
              <a:t>2. Стимулировать учителей к применению новых методик </a:t>
            </a:r>
            <a:r>
              <a:rPr lang="ru-RU" sz="2000">
                <a:solidFill>
                  <a:srgbClr val="000000"/>
                </a:solidFill>
                <a:latin typeface="Century Gothic" pitchFamily="34" charset="0"/>
                <a:cs typeface="Times New Roman" pitchFamily="18" charset="0"/>
              </a:rPr>
              <a:t>обучения, внедрению в практику новых педагогических технологий.</a:t>
            </a:r>
            <a:endParaRPr lang="ru-RU" sz="2000">
              <a:latin typeface="Century Gothic" pitchFamily="34" charset="0"/>
            </a:endParaRPr>
          </a:p>
          <a:p>
            <a:pPr eaLnBrk="0" hangingPunct="0">
              <a:tabLst>
                <a:tab pos="1924050" algn="l"/>
              </a:tabLst>
            </a:pPr>
            <a:r>
              <a:rPr lang="ru-RU" sz="2400">
                <a:solidFill>
                  <a:srgbClr val="000000"/>
                </a:solidFill>
                <a:latin typeface="Century Gothic" pitchFamily="34" charset="0"/>
                <a:cs typeface="Times New Roman" pitchFamily="18" charset="0"/>
              </a:rPr>
              <a:t>3. Обеспечивать высокий методический уровень всех видов занятий с целью повышения качества образования обучающихся. </a:t>
            </a:r>
            <a:r>
              <a:rPr lang="ru-RU" sz="2400">
                <a:latin typeface="Century Gothic" pitchFamily="34" charset="0"/>
                <a:cs typeface="Times New Roman" pitchFamily="18" charset="0"/>
              </a:rPr>
              <a:t> </a:t>
            </a:r>
            <a:endParaRPr lang="ru-RU" sz="1200">
              <a:latin typeface="Century Gothic" pitchFamily="34" charset="0"/>
            </a:endParaRPr>
          </a:p>
          <a:p>
            <a:pPr eaLnBrk="0" hangingPunct="0">
              <a:tabLst>
                <a:tab pos="1924050" algn="l"/>
              </a:tabLst>
            </a:pPr>
            <a:r>
              <a:rPr lang="ru-RU" sz="2400">
                <a:latin typeface="Century Gothic" pitchFamily="34" charset="0"/>
                <a:cs typeface="Times New Roman" pitchFamily="18" charset="0"/>
              </a:rPr>
              <a:t>4. Продолжать работу по совершенствованию педагогического мастерства учителей.</a:t>
            </a:r>
            <a:endParaRPr lang="ru-RU" sz="1200">
              <a:latin typeface="Century Gothic" pitchFamily="34" charset="0"/>
            </a:endParaRPr>
          </a:p>
          <a:p>
            <a:pPr eaLnBrk="0" hangingPunct="0">
              <a:tabLst>
                <a:tab pos="1924050" algn="l"/>
              </a:tabLst>
            </a:pPr>
            <a:r>
              <a:rPr lang="ru-RU" sz="2400">
                <a:solidFill>
                  <a:srgbClr val="000000"/>
                </a:solidFill>
                <a:latin typeface="Century Gothic" pitchFamily="34" charset="0"/>
                <a:cs typeface="Times New Roman" pitchFamily="18" charset="0"/>
              </a:rPr>
              <a:t>5. Развивать интеллектуальные и творческие способности обучающихся</a:t>
            </a:r>
            <a:r>
              <a:rPr lang="ru-RU" sz="1600">
                <a:solidFill>
                  <a:srgbClr val="000000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endParaRPr lang="ru-RU" sz="1000">
              <a:latin typeface="Century Gothic" pitchFamily="34" charset="0"/>
            </a:endParaRPr>
          </a:p>
          <a:p>
            <a:pPr eaLnBrk="0" hangingPunct="0">
              <a:tabLst>
                <a:tab pos="1924050" algn="l"/>
              </a:tabLst>
            </a:pPr>
            <a:endParaRPr lang="ru-RU" sz="240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</p:nvPr>
        </p:nvGraphicFramePr>
        <p:xfrm>
          <a:off x="250825" y="981075"/>
          <a:ext cx="8569325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53"/>
                <a:gridCol w="8356499"/>
              </a:tblGrid>
              <a:tr h="2880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Организация профессионального взаимодействия внутри школы</a:t>
                      </a:r>
                      <a:r>
                        <a:rPr lang="ru-RU" dirty="0" smtClean="0"/>
                        <a:t>                                                     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730" name="Rectangle 1"/>
          <p:cNvSpPr>
            <a:spLocks noChangeArrowheads="1"/>
          </p:cNvSpPr>
          <p:nvPr/>
        </p:nvSpPr>
        <p:spPr bwMode="auto">
          <a:xfrm>
            <a:off x="179388" y="1330325"/>
            <a:ext cx="8713787" cy="501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1924050" algn="l"/>
              </a:tabLst>
            </a:pPr>
            <a:r>
              <a:rPr lang="ru-RU" sz="2000" b="1">
                <a:latin typeface="Century Gothic" pitchFamily="34" charset="0"/>
                <a:cs typeface="Times New Roman" pitchFamily="18" charset="0"/>
              </a:rPr>
              <a:t>Негативные тенденции</a:t>
            </a:r>
            <a:r>
              <a:rPr lang="ru-RU" sz="2000">
                <a:latin typeface="Century Gothic" pitchFamily="34" charset="0"/>
                <a:cs typeface="Times New Roman" pitchFamily="18" charset="0"/>
              </a:rPr>
              <a:t>:</a:t>
            </a:r>
            <a:r>
              <a:rPr lang="ru-RU" sz="2000">
                <a:solidFill>
                  <a:srgbClr val="000000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endParaRPr lang="ru-RU" sz="1100">
              <a:latin typeface="Century Gothic" pitchFamily="34" charset="0"/>
            </a:endParaRPr>
          </a:p>
          <a:p>
            <a:pPr eaLnBrk="0" hangingPunct="0">
              <a:tabLst>
                <a:tab pos="1924050" algn="l"/>
              </a:tabLst>
            </a:pPr>
            <a:r>
              <a:rPr lang="ru-RU" sz="2000">
                <a:solidFill>
                  <a:srgbClr val="000000"/>
                </a:solidFill>
                <a:latin typeface="Century Gothic" pitchFamily="34" charset="0"/>
                <a:cs typeface="Times New Roman" pitchFamily="18" charset="0"/>
              </a:rPr>
              <a:t>-Нежелание затрачивать дополнительные усилия и время на повышение квалификации и овладение современными технологиями. </a:t>
            </a:r>
          </a:p>
          <a:p>
            <a:pPr eaLnBrk="0" hangingPunct="0">
              <a:tabLst>
                <a:tab pos="1924050" algn="l"/>
              </a:tabLst>
            </a:pPr>
            <a:r>
              <a:rPr lang="ru-RU" sz="2000">
                <a:solidFill>
                  <a:srgbClr val="000000"/>
                </a:solidFill>
                <a:latin typeface="Century Gothic" pitchFamily="34" charset="0"/>
                <a:cs typeface="Times New Roman" pitchFamily="18" charset="0"/>
              </a:rPr>
              <a:t>-Надежда на продолжение педагогической деятельности, базирующейся на старом багаже знаний. Профессиональная усталость. Отсутствие потенциала инновационной деятельности. --Большая учебная нагрузка некоторых педагогов.</a:t>
            </a:r>
            <a:r>
              <a:rPr lang="ru-RU" sz="1200">
                <a:solidFill>
                  <a:srgbClr val="000000"/>
                </a:solidFill>
                <a:latin typeface="Century Gothic" pitchFamily="34" charset="0"/>
                <a:cs typeface="Times New Roman" pitchFamily="18" charset="0"/>
              </a:rPr>
              <a:t> </a:t>
            </a:r>
            <a:endParaRPr lang="ru-RU" sz="1100">
              <a:latin typeface="Century Gothic" pitchFamily="34" charset="0"/>
            </a:endParaRPr>
          </a:p>
          <a:p>
            <a:pPr eaLnBrk="0" hangingPunct="0">
              <a:tabLst>
                <a:tab pos="1924050" algn="l"/>
              </a:tabLst>
            </a:pPr>
            <a:r>
              <a:rPr lang="ru-RU" sz="2000">
                <a:latin typeface="Century Gothic" pitchFamily="34" charset="0"/>
                <a:cs typeface="Times New Roman" pitchFamily="18" charset="0"/>
              </a:rPr>
              <a:t>-Слабо налажена система  взаимопосещения уроков.</a:t>
            </a:r>
          </a:p>
          <a:p>
            <a:pPr eaLnBrk="0" hangingPunct="0">
              <a:tabLst>
                <a:tab pos="1924050" algn="l"/>
              </a:tabLst>
            </a:pPr>
            <a:r>
              <a:rPr lang="ru-RU" sz="2000">
                <a:latin typeface="Century Gothic" pitchFamily="34" charset="0"/>
                <a:cs typeface="Times New Roman" pitchFamily="18" charset="0"/>
              </a:rPr>
              <a:t> -Неполный охват и вовлечение учителей в методическую работу.</a:t>
            </a:r>
            <a:r>
              <a:rPr lang="ru-RU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--</a:t>
            </a:r>
            <a:r>
              <a:rPr lang="ru-RU" sz="2000">
                <a:latin typeface="Century Gothic" pitchFamily="34" charset="0"/>
                <a:cs typeface="Times New Roman" pitchFamily="18" charset="0"/>
              </a:rPr>
              <a:t>Формальная работа некоторых педагогов по мотивации качества образования.                                                                                                                -Трудности в составлении индивидуальных образовательных траекторий.</a:t>
            </a:r>
            <a:r>
              <a:rPr lang="ru-RU">
                <a:latin typeface="Century Gothic" pitchFamily="34" charset="0"/>
                <a:cs typeface="Calibri" pitchFamily="34" charset="0"/>
              </a:rPr>
              <a:t>                       </a:t>
            </a:r>
          </a:p>
          <a:p>
            <a:pPr eaLnBrk="0" hangingPunct="0">
              <a:tabLst>
                <a:tab pos="1924050" algn="l"/>
              </a:tabLst>
            </a:pPr>
            <a:r>
              <a:rPr lang="ru-RU">
                <a:latin typeface="Century Gothic" pitchFamily="34" charset="0"/>
                <a:cs typeface="Calibri" pitchFamily="34" charset="0"/>
              </a:rPr>
              <a:t> -</a:t>
            </a:r>
            <a:r>
              <a:rPr lang="ru-RU" sz="2000">
                <a:latin typeface="Century Gothic" pitchFamily="34" charset="0"/>
                <a:cs typeface="Times New Roman" pitchFamily="18" charset="0"/>
              </a:rPr>
              <a:t>Управление методической работой не имеет стратегической направленности, не мотивирующее.</a:t>
            </a:r>
            <a:endParaRPr lang="ru-RU" sz="320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1166</TotalTime>
  <Words>2053</Words>
  <Application>Microsoft Office PowerPoint</Application>
  <PresentationFormat>Экран (4:3)</PresentationFormat>
  <Paragraphs>429</Paragraphs>
  <Slides>22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22</vt:i4>
      </vt:variant>
    </vt:vector>
  </HeadingPairs>
  <TitlesOfParts>
    <vt:vector size="35" baseType="lpstr">
      <vt:lpstr>Arial</vt:lpstr>
      <vt:lpstr>Book Antiqua</vt:lpstr>
      <vt:lpstr>Century Gothic</vt:lpstr>
      <vt:lpstr>Calibri</vt:lpstr>
      <vt:lpstr>Times New Roman</vt:lpstr>
      <vt:lpstr>SimSun</vt:lpstr>
      <vt:lpstr>Аптека</vt:lpstr>
      <vt:lpstr>Аптека</vt:lpstr>
      <vt:lpstr>Аптека</vt:lpstr>
      <vt:lpstr>Аптека</vt:lpstr>
      <vt:lpstr>Аптека</vt:lpstr>
      <vt:lpstr>Аптека</vt:lpstr>
      <vt:lpstr>Аптека</vt:lpstr>
      <vt:lpstr>ПРОГРАММА ПЕРЕХОДА ШКОЛЫ В ЭФФЕКТИВНЫ РЕЖИМ РАБОТЫ</vt:lpstr>
      <vt:lpstr>АКТУАЛЬНОСТЬ РАЗРАБОТКИ ПРОГРАММЫ</vt:lpstr>
      <vt:lpstr>АКТУАЛЬНОСТЬ РАЗРАБОТКИ ПРОГРАММЫ</vt:lpstr>
      <vt:lpstr>АКТУАЛЬНОСТЬ РАЗРАБОТКИ ПРОГРАММЫ</vt:lpstr>
      <vt:lpstr>АКТУАЛЬНОСТЬ РАЗРАБОТКИ ПРОГРАММЫ</vt:lpstr>
      <vt:lpstr>АКТУАЛЬНОСТЬ РАЗРАБОТКИ ПРОГРАММЫ</vt:lpstr>
      <vt:lpstr>АКТУАЛЬНОСТЬ РАЗРАБОТКИ ПРОГРАММЫ</vt:lpstr>
      <vt:lpstr>АКТУАЛЬНОСТЬ РАЗРАБОТКИ ПРОГРАММЫ</vt:lpstr>
      <vt:lpstr>АКТУАЛЬНОСТЬ РАЗРАБОТКИ ПРОГРАММЫ</vt:lpstr>
      <vt:lpstr>«ЗАПАДАЮЩИЕ» ЗОНЫ  В ДЕЯТЕЛЬНОСТИ ШКОЛЫ</vt:lpstr>
      <vt:lpstr>ЦЕЛЬ И ПРИОРИТЕТЫ ПРОГРАММЫ</vt:lpstr>
      <vt:lpstr>ПРИОРИТЕТ 1: ПОВЫШЕНИЕ УРОВНЯ ПРОФЕССИОНАЛИЗМА ПЕДАГОГОВ</vt:lpstr>
      <vt:lpstr>ПРИОРИТЕТ 1: ПОВЫШЕНИЕ УРОВНЯ ПРОФЕССИОНАЛИЗМА ПЕДАГОГОВ</vt:lpstr>
      <vt:lpstr>ПРИОРИТЕТ 1: ПОВЫШЕНИЕ УРОВНЯ ПРОФЕССИОНАЛИЗМА ПЕДАГОГОВ</vt:lpstr>
      <vt:lpstr>ПРИОРИТЕТ 2: КАЧЕСТВО РЕЗУЛЬТАТОВ ОБРАЗОВАТЕЛЬНОЙ ДЕЯТЕЛЬНОСТИ</vt:lpstr>
      <vt:lpstr>ПРИОРИТЕТ 2: КАЧЕСТВО РЕЗУЛЬТАТОВ ОБРАЗОВАТЕЛЬНОЙ ДЕЯТЕЛЬНОСТИ</vt:lpstr>
      <vt:lpstr>ПРИОРИТЕТ 2: КАЧЕСТВО РЕЗУЛЬТАТОВ ОБРАЗОВАТЕЛЬНОЙ ДЕЯТЕЛЬНОСТИ</vt:lpstr>
      <vt:lpstr>ПРИОРИТЕТ 3: СОТРУДНИЧЕСТВО С ОБЩЕСТВЕННОСТЬЮ.  ИМИДЖ ШКОЛЫ.</vt:lpstr>
      <vt:lpstr>ПРИОРИТЕТ 3: СОТРУДНИЧЕСТВО С ОБЩЕСТВЕННОСТЬЮ.  ИМИДЖ ШКОЛЫ.</vt:lpstr>
      <vt:lpstr>ЦЕЛЕВЫЕ ПОКАЗАТЕЛИ ПРОГРАММЫ</vt:lpstr>
      <vt:lpstr>ЦЕЛЕВЫЕ ПОКАЗАТЕЛИ ПРОГРАММЫ</vt:lpstr>
      <vt:lpstr>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Николаевна Наумова</dc:creator>
  <cp:lastModifiedBy>user</cp:lastModifiedBy>
  <cp:revision>109</cp:revision>
  <dcterms:created xsi:type="dcterms:W3CDTF">2020-10-02T11:56:17Z</dcterms:created>
  <dcterms:modified xsi:type="dcterms:W3CDTF">2020-10-30T09:45:03Z</dcterms:modified>
</cp:coreProperties>
</file>