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314" r:id="rId3"/>
    <p:sldId id="326" r:id="rId4"/>
    <p:sldId id="320" r:id="rId5"/>
    <p:sldId id="327" r:id="rId6"/>
    <p:sldId id="328" r:id="rId7"/>
    <p:sldId id="329" r:id="rId8"/>
    <p:sldId id="330" r:id="rId9"/>
    <p:sldId id="316" r:id="rId10"/>
    <p:sldId id="317" r:id="rId11"/>
    <p:sldId id="318" r:id="rId12"/>
    <p:sldId id="324" r:id="rId13"/>
    <p:sldId id="319" r:id="rId14"/>
    <p:sldId id="321" r:id="rId15"/>
    <p:sldId id="322" r:id="rId16"/>
    <p:sldId id="280" r:id="rId17"/>
    <p:sldId id="325" r:id="rId18"/>
    <p:sldId id="313" r:id="rId19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6439" autoAdjust="0"/>
  </p:normalViewPr>
  <p:slideViewPr>
    <p:cSldViewPr>
      <p:cViewPr varScale="1">
        <p:scale>
          <a:sx n="100" d="100"/>
          <a:sy n="100" d="100"/>
        </p:scale>
        <p:origin x="-10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C2887-B858-44BF-8318-B109E51C198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1E8FF-9347-4B46-9EED-68E55B535476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Передача отчетных материалов в ИРО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(10 декабря 2021)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7AD0ED-FCEA-4ECA-8BA4-50C04F78CB3F}" type="parTrans" cxnId="{ECEA71D1-D459-45D4-BEE3-89DA4ACBB34F}">
      <dgm:prSet/>
      <dgm:spPr/>
      <dgm:t>
        <a:bodyPr/>
        <a:lstStyle/>
        <a:p>
          <a:endParaRPr lang="ru-RU"/>
        </a:p>
      </dgm:t>
    </dgm:pt>
    <dgm:pt modelId="{D2AB1AE9-A237-4261-A0AC-44F6DCCC9B73}" type="sibTrans" cxnId="{ECEA71D1-D459-45D4-BEE3-89DA4ACBB34F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09AFC93-8B63-4D78-AE41-269DF9A85E6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Экспертиза инновационного продукта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(до 30 декабря 2021) </a:t>
          </a:r>
        </a:p>
      </dgm:t>
    </dgm:pt>
    <dgm:pt modelId="{BB5845C8-99B2-420C-9A3C-1CC2DFD41D91}" type="parTrans" cxnId="{08CC6524-F442-4044-8AF0-3D0D96E4700C}">
      <dgm:prSet/>
      <dgm:spPr/>
      <dgm:t>
        <a:bodyPr/>
        <a:lstStyle/>
        <a:p>
          <a:endParaRPr lang="ru-RU"/>
        </a:p>
      </dgm:t>
    </dgm:pt>
    <dgm:pt modelId="{AE2663AD-74AA-48B2-B006-CEB60D2C994B}" type="sibTrans" cxnId="{08CC6524-F442-4044-8AF0-3D0D96E4700C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90F8732-E772-4ABC-B0ED-BF3D63FFB1C8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Совещание по подготовке к РУМО</a:t>
          </a:r>
        </a:p>
        <a:p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(январь-февраль 2022)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DBAAC4-B87C-47B2-9A22-7EDD40FFFF80}" type="parTrans" cxnId="{0B06BC79-65A7-4E3C-8C6A-C83A58ED7CA8}">
      <dgm:prSet/>
      <dgm:spPr/>
      <dgm:t>
        <a:bodyPr/>
        <a:lstStyle/>
        <a:p>
          <a:endParaRPr lang="ru-RU"/>
        </a:p>
      </dgm:t>
    </dgm:pt>
    <dgm:pt modelId="{1CF7A700-D2A8-4ADB-BE2B-E200FA8E17B3}" type="sibTrans" cxnId="{0B06BC79-65A7-4E3C-8C6A-C83A58ED7CA8}">
      <dgm:prSet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56F4D4F-C734-4DD5-8AD6-3F20B47C20E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000" dirty="0" smtClean="0"/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Решение РУМО об использовании продукта в ОО РСО </a:t>
          </a:r>
          <a:r>
            <a: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(февраль – март 2022)</a:t>
          </a:r>
        </a:p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47AFBD6-110C-4574-B60D-8A75D0178EB6}" type="parTrans" cxnId="{B65CDCF5-A8DB-4CA0-A1EB-9915EEE6D150}">
      <dgm:prSet/>
      <dgm:spPr/>
      <dgm:t>
        <a:bodyPr/>
        <a:lstStyle/>
        <a:p>
          <a:endParaRPr lang="ru-RU"/>
        </a:p>
      </dgm:t>
    </dgm:pt>
    <dgm:pt modelId="{0DDC0B8B-7F49-482D-AA21-30F5185F463B}" type="sibTrans" cxnId="{B65CDCF5-A8DB-4CA0-A1EB-9915EEE6D150}">
      <dgm:prSet/>
      <dgm:spPr/>
      <dgm:t>
        <a:bodyPr/>
        <a:lstStyle/>
        <a:p>
          <a:endParaRPr lang="ru-RU"/>
        </a:p>
      </dgm:t>
    </dgm:pt>
    <dgm:pt modelId="{BECECE65-5B34-4C09-8CD3-FB8A271EFD6D}" type="pres">
      <dgm:prSet presAssocID="{89BC2887-B858-44BF-8318-B109E51C19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29DF92-64FA-483D-84B4-2007C65C0094}" type="pres">
      <dgm:prSet presAssocID="{89BC2887-B858-44BF-8318-B109E51C1988}" presName="dummyMaxCanvas" presStyleCnt="0">
        <dgm:presLayoutVars/>
      </dgm:prSet>
      <dgm:spPr/>
    </dgm:pt>
    <dgm:pt modelId="{5356CDC7-EE70-47D8-8D09-E97324012426}" type="pres">
      <dgm:prSet presAssocID="{89BC2887-B858-44BF-8318-B109E51C198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6D1F4-EDDD-4F53-919D-F826BD5633D1}" type="pres">
      <dgm:prSet presAssocID="{89BC2887-B858-44BF-8318-B109E51C1988}" presName="FourNodes_2" presStyleLbl="node1" presStyleIdx="1" presStyleCnt="4" custLinFactNeighborX="357" custLinFactNeighborY="-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8DF6B-500B-446C-8106-3C44028E3E85}" type="pres">
      <dgm:prSet presAssocID="{89BC2887-B858-44BF-8318-B109E51C1988}" presName="FourNodes_3" presStyleLbl="node1" presStyleIdx="2" presStyleCnt="4" custLinFactNeighborX="376" custLinFactNeighborY="-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45E21-C75C-48F9-AAB9-66131A0FB411}" type="pres">
      <dgm:prSet presAssocID="{89BC2887-B858-44BF-8318-B109E51C198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582A7-C73A-4B4F-8358-C54C5C4D66FF}" type="pres">
      <dgm:prSet presAssocID="{89BC2887-B858-44BF-8318-B109E51C1988}" presName="FourConn_1-2" presStyleLbl="fgAccFollowNode1" presStyleIdx="0" presStyleCnt="3" custLinFactNeighborX="18854" custLinFactNeighborY="-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4BBA3-4869-4EA3-BC77-C561B6A5B4BD}" type="pres">
      <dgm:prSet presAssocID="{89BC2887-B858-44BF-8318-B109E51C198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A028-CC84-4DCD-B704-6BC1D8D78296}" type="pres">
      <dgm:prSet presAssocID="{89BC2887-B858-44BF-8318-B109E51C198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4A18A-2F27-409E-AE97-1836C6DF5C05}" type="pres">
      <dgm:prSet presAssocID="{89BC2887-B858-44BF-8318-B109E51C198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FD8E-E71F-4401-8434-0223AB343BEF}" type="pres">
      <dgm:prSet presAssocID="{89BC2887-B858-44BF-8318-B109E51C198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FF79D-6BB0-48CA-90C0-BB0E5F897FB9}" type="pres">
      <dgm:prSet presAssocID="{89BC2887-B858-44BF-8318-B109E51C198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3CFE-A802-4749-BE44-436725325C54}" type="pres">
      <dgm:prSet presAssocID="{89BC2887-B858-44BF-8318-B109E51C198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393FC-C0C7-457C-AD7B-A981692BE57F}" type="presOf" srcId="{1B41E8FF-9347-4B46-9EED-68E55B535476}" destId="{0A34A18A-2F27-409E-AE97-1836C6DF5C05}" srcOrd="1" destOrd="0" presId="urn:microsoft.com/office/officeart/2005/8/layout/vProcess5"/>
    <dgm:cxn modelId="{838EF3D3-BCD4-49B3-BF69-E7EEE74B9259}" type="presOf" srcId="{AE2663AD-74AA-48B2-B006-CEB60D2C994B}" destId="{59A4BBA3-4869-4EA3-BC77-C561B6A5B4BD}" srcOrd="0" destOrd="0" presId="urn:microsoft.com/office/officeart/2005/8/layout/vProcess5"/>
    <dgm:cxn modelId="{ECEA71D1-D459-45D4-BEE3-89DA4ACBB34F}" srcId="{89BC2887-B858-44BF-8318-B109E51C1988}" destId="{1B41E8FF-9347-4B46-9EED-68E55B535476}" srcOrd="0" destOrd="0" parTransId="{217AD0ED-FCEA-4ECA-8BA4-50C04F78CB3F}" sibTransId="{D2AB1AE9-A237-4261-A0AC-44F6DCCC9B73}"/>
    <dgm:cxn modelId="{1D55537B-96C3-42E2-A438-886E5A9E93A0}" type="presOf" srcId="{D2AB1AE9-A237-4261-A0AC-44F6DCCC9B73}" destId="{9CB582A7-C73A-4B4F-8358-C54C5C4D66FF}" srcOrd="0" destOrd="0" presId="urn:microsoft.com/office/officeart/2005/8/layout/vProcess5"/>
    <dgm:cxn modelId="{08CC6524-F442-4044-8AF0-3D0D96E4700C}" srcId="{89BC2887-B858-44BF-8318-B109E51C1988}" destId="{909AFC93-8B63-4D78-AE41-269DF9A85E65}" srcOrd="1" destOrd="0" parTransId="{BB5845C8-99B2-420C-9A3C-1CC2DFD41D91}" sibTransId="{AE2663AD-74AA-48B2-B006-CEB60D2C994B}"/>
    <dgm:cxn modelId="{E858CB9F-95DC-4901-BAE6-F26B96557190}" type="presOf" srcId="{909AFC93-8B63-4D78-AE41-269DF9A85E65}" destId="{A2C5FD8E-E71F-4401-8434-0223AB343BEF}" srcOrd="1" destOrd="0" presId="urn:microsoft.com/office/officeart/2005/8/layout/vProcess5"/>
    <dgm:cxn modelId="{B65CDCF5-A8DB-4CA0-A1EB-9915EEE6D150}" srcId="{89BC2887-B858-44BF-8318-B109E51C1988}" destId="{A56F4D4F-C734-4DD5-8AD6-3F20B47C20EE}" srcOrd="3" destOrd="0" parTransId="{647AFBD6-110C-4574-B60D-8A75D0178EB6}" sibTransId="{0DDC0B8B-7F49-482D-AA21-30F5185F463B}"/>
    <dgm:cxn modelId="{E4447E42-5132-47DD-9DA7-2532C8C2B88F}" type="presOf" srcId="{909AFC93-8B63-4D78-AE41-269DF9A85E65}" destId="{D996D1F4-EDDD-4F53-919D-F826BD5633D1}" srcOrd="0" destOrd="0" presId="urn:microsoft.com/office/officeart/2005/8/layout/vProcess5"/>
    <dgm:cxn modelId="{582C411E-95F2-4B81-9F7B-605E6B387E11}" type="presOf" srcId="{89BC2887-B858-44BF-8318-B109E51C1988}" destId="{BECECE65-5B34-4C09-8CD3-FB8A271EFD6D}" srcOrd="0" destOrd="0" presId="urn:microsoft.com/office/officeart/2005/8/layout/vProcess5"/>
    <dgm:cxn modelId="{7F8A1E95-5548-42A1-856D-998810DED100}" type="presOf" srcId="{C90F8732-E772-4ABC-B0ED-BF3D63FFB1C8}" destId="{758FF79D-6BB0-48CA-90C0-BB0E5F897FB9}" srcOrd="1" destOrd="0" presId="urn:microsoft.com/office/officeart/2005/8/layout/vProcess5"/>
    <dgm:cxn modelId="{0B06BC79-65A7-4E3C-8C6A-C83A58ED7CA8}" srcId="{89BC2887-B858-44BF-8318-B109E51C1988}" destId="{C90F8732-E772-4ABC-B0ED-BF3D63FFB1C8}" srcOrd="2" destOrd="0" parTransId="{F2DBAAC4-B87C-47B2-9A22-7EDD40FFFF80}" sibTransId="{1CF7A700-D2A8-4ADB-BE2B-E200FA8E17B3}"/>
    <dgm:cxn modelId="{E79E4C3F-89AC-493B-AF89-E36412C8BC7A}" type="presOf" srcId="{A56F4D4F-C734-4DD5-8AD6-3F20B47C20EE}" destId="{46645E21-C75C-48F9-AAB9-66131A0FB411}" srcOrd="0" destOrd="0" presId="urn:microsoft.com/office/officeart/2005/8/layout/vProcess5"/>
    <dgm:cxn modelId="{FC549163-AEAC-4E71-9242-148F8982237C}" type="presOf" srcId="{1CF7A700-D2A8-4ADB-BE2B-E200FA8E17B3}" destId="{9764A028-CC84-4DCD-B704-6BC1D8D78296}" srcOrd="0" destOrd="0" presId="urn:microsoft.com/office/officeart/2005/8/layout/vProcess5"/>
    <dgm:cxn modelId="{FD05DC8E-D41F-4D86-BA90-B762BF6B4B49}" type="presOf" srcId="{C90F8732-E772-4ABC-B0ED-BF3D63FFB1C8}" destId="{DFB8DF6B-500B-446C-8106-3C44028E3E85}" srcOrd="0" destOrd="0" presId="urn:microsoft.com/office/officeart/2005/8/layout/vProcess5"/>
    <dgm:cxn modelId="{A3C3BCFE-4474-479D-97D1-6C54563E314E}" type="presOf" srcId="{A56F4D4F-C734-4DD5-8AD6-3F20B47C20EE}" destId="{BBBD3CFE-A802-4749-BE44-436725325C54}" srcOrd="1" destOrd="0" presId="urn:microsoft.com/office/officeart/2005/8/layout/vProcess5"/>
    <dgm:cxn modelId="{0289D8A4-E2D0-432A-9142-EC76B40609AA}" type="presOf" srcId="{1B41E8FF-9347-4B46-9EED-68E55B535476}" destId="{5356CDC7-EE70-47D8-8D09-E97324012426}" srcOrd="0" destOrd="0" presId="urn:microsoft.com/office/officeart/2005/8/layout/vProcess5"/>
    <dgm:cxn modelId="{199A774E-11C2-4D05-A12B-6B81627B7852}" type="presParOf" srcId="{BECECE65-5B34-4C09-8CD3-FB8A271EFD6D}" destId="{1B29DF92-64FA-483D-84B4-2007C65C0094}" srcOrd="0" destOrd="0" presId="urn:microsoft.com/office/officeart/2005/8/layout/vProcess5"/>
    <dgm:cxn modelId="{08F8C49A-52D9-4CE6-8545-52B7A523EEC2}" type="presParOf" srcId="{BECECE65-5B34-4C09-8CD3-FB8A271EFD6D}" destId="{5356CDC7-EE70-47D8-8D09-E97324012426}" srcOrd="1" destOrd="0" presId="urn:microsoft.com/office/officeart/2005/8/layout/vProcess5"/>
    <dgm:cxn modelId="{33B06491-69F6-4854-BF20-5A43FB68B328}" type="presParOf" srcId="{BECECE65-5B34-4C09-8CD3-FB8A271EFD6D}" destId="{D996D1F4-EDDD-4F53-919D-F826BD5633D1}" srcOrd="2" destOrd="0" presId="urn:microsoft.com/office/officeart/2005/8/layout/vProcess5"/>
    <dgm:cxn modelId="{914288A4-6A57-4161-8558-F7129E86B976}" type="presParOf" srcId="{BECECE65-5B34-4C09-8CD3-FB8A271EFD6D}" destId="{DFB8DF6B-500B-446C-8106-3C44028E3E85}" srcOrd="3" destOrd="0" presId="urn:microsoft.com/office/officeart/2005/8/layout/vProcess5"/>
    <dgm:cxn modelId="{605422A6-BA62-4BD5-AC18-C6B512DBABF1}" type="presParOf" srcId="{BECECE65-5B34-4C09-8CD3-FB8A271EFD6D}" destId="{46645E21-C75C-48F9-AAB9-66131A0FB411}" srcOrd="4" destOrd="0" presId="urn:microsoft.com/office/officeart/2005/8/layout/vProcess5"/>
    <dgm:cxn modelId="{DA064656-9BE6-474F-8F44-435B713323BC}" type="presParOf" srcId="{BECECE65-5B34-4C09-8CD3-FB8A271EFD6D}" destId="{9CB582A7-C73A-4B4F-8358-C54C5C4D66FF}" srcOrd="5" destOrd="0" presId="urn:microsoft.com/office/officeart/2005/8/layout/vProcess5"/>
    <dgm:cxn modelId="{A7B51E50-760D-477C-B932-FC85080FEA40}" type="presParOf" srcId="{BECECE65-5B34-4C09-8CD3-FB8A271EFD6D}" destId="{59A4BBA3-4869-4EA3-BC77-C561B6A5B4BD}" srcOrd="6" destOrd="0" presId="urn:microsoft.com/office/officeart/2005/8/layout/vProcess5"/>
    <dgm:cxn modelId="{8DE6803D-ED28-424C-8186-6D30EDF3F347}" type="presParOf" srcId="{BECECE65-5B34-4C09-8CD3-FB8A271EFD6D}" destId="{9764A028-CC84-4DCD-B704-6BC1D8D78296}" srcOrd="7" destOrd="0" presId="urn:microsoft.com/office/officeart/2005/8/layout/vProcess5"/>
    <dgm:cxn modelId="{60811736-4AC1-404D-8600-CC607543BF0B}" type="presParOf" srcId="{BECECE65-5B34-4C09-8CD3-FB8A271EFD6D}" destId="{0A34A18A-2F27-409E-AE97-1836C6DF5C05}" srcOrd="8" destOrd="0" presId="urn:microsoft.com/office/officeart/2005/8/layout/vProcess5"/>
    <dgm:cxn modelId="{F082EAFE-CFAE-4CEB-8CAE-E20DAEDFAB9A}" type="presParOf" srcId="{BECECE65-5B34-4C09-8CD3-FB8A271EFD6D}" destId="{A2C5FD8E-E71F-4401-8434-0223AB343BEF}" srcOrd="9" destOrd="0" presId="urn:microsoft.com/office/officeart/2005/8/layout/vProcess5"/>
    <dgm:cxn modelId="{960499C5-87DD-4974-A8CF-222F649F7B92}" type="presParOf" srcId="{BECECE65-5B34-4C09-8CD3-FB8A271EFD6D}" destId="{758FF79D-6BB0-48CA-90C0-BB0E5F897FB9}" srcOrd="10" destOrd="0" presId="urn:microsoft.com/office/officeart/2005/8/layout/vProcess5"/>
    <dgm:cxn modelId="{B2DA29E0-3FF5-400D-A347-F037AB2B6488}" type="presParOf" srcId="{BECECE65-5B34-4C09-8CD3-FB8A271EFD6D}" destId="{BBBD3CFE-A802-4749-BE44-436725325C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6CDC7-EE70-47D8-8D09-E97324012426}">
      <dsp:nvSpPr>
        <dsp:cNvPr id="0" name=""/>
        <dsp:cNvSpPr/>
      </dsp:nvSpPr>
      <dsp:spPr>
        <a:xfrm>
          <a:off x="0" y="0"/>
          <a:ext cx="6556851" cy="918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Передача отчетных материалов в ИРО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(10 декабря 2021)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05" y="26905"/>
        <a:ext cx="5487965" cy="864810"/>
      </dsp:txXfrm>
    </dsp:sp>
    <dsp:sp modelId="{D996D1F4-EDDD-4F53-919D-F826BD5633D1}">
      <dsp:nvSpPr>
        <dsp:cNvPr id="0" name=""/>
        <dsp:cNvSpPr/>
      </dsp:nvSpPr>
      <dsp:spPr>
        <a:xfrm>
          <a:off x="572544" y="1082803"/>
          <a:ext cx="6556851" cy="918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Экспертиза инновационного продукта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(до 30 декабря 2021) </a:t>
          </a:r>
        </a:p>
      </dsp:txBody>
      <dsp:txXfrm>
        <a:off x="599449" y="1109708"/>
        <a:ext cx="5356801" cy="864810"/>
      </dsp:txXfrm>
    </dsp:sp>
    <dsp:sp modelId="{DFB8DF6B-500B-446C-8106-3C44028E3E85}">
      <dsp:nvSpPr>
        <dsp:cNvPr id="0" name=""/>
        <dsp:cNvSpPr/>
      </dsp:nvSpPr>
      <dsp:spPr>
        <a:xfrm>
          <a:off x="1114730" y="2165606"/>
          <a:ext cx="6556851" cy="918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Совещание по подготовке к РУМО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(январь-февраль 2022)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1635" y="2192511"/>
        <a:ext cx="5364997" cy="864810"/>
      </dsp:txXfrm>
    </dsp:sp>
    <dsp:sp modelId="{46645E21-C75C-48F9-AAB9-66131A0FB411}">
      <dsp:nvSpPr>
        <dsp:cNvPr id="0" name=""/>
        <dsp:cNvSpPr/>
      </dsp:nvSpPr>
      <dsp:spPr>
        <a:xfrm>
          <a:off x="1639212" y="3256925"/>
          <a:ext cx="6556851" cy="91862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Решение РУМО об использовании продукта в ОО РСО </a:t>
          </a:r>
          <a:r>
            <a:rPr lang="ru-RU" sz="20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(февраль – март 2022)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6117" y="3283830"/>
        <a:ext cx="5356801" cy="864810"/>
      </dsp:txXfrm>
    </dsp:sp>
    <dsp:sp modelId="{9CB582A7-C73A-4B4F-8358-C54C5C4D66FF}">
      <dsp:nvSpPr>
        <dsp:cNvPr id="0" name=""/>
        <dsp:cNvSpPr/>
      </dsp:nvSpPr>
      <dsp:spPr>
        <a:xfrm>
          <a:off x="6072325" y="696085"/>
          <a:ext cx="597103" cy="59710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206673" y="696085"/>
        <a:ext cx="328407" cy="449320"/>
      </dsp:txXfrm>
    </dsp:sp>
    <dsp:sp modelId="{59A4BBA3-4869-4EA3-BC77-C561B6A5B4BD}">
      <dsp:nvSpPr>
        <dsp:cNvPr id="0" name=""/>
        <dsp:cNvSpPr/>
      </dsp:nvSpPr>
      <dsp:spPr>
        <a:xfrm>
          <a:off x="6508884" y="1789221"/>
          <a:ext cx="597103" cy="59710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43232" y="1789221"/>
        <a:ext cx="328407" cy="449320"/>
      </dsp:txXfrm>
    </dsp:sp>
    <dsp:sp modelId="{9764A028-CC84-4DCD-B704-6BC1D8D78296}">
      <dsp:nvSpPr>
        <dsp:cNvPr id="0" name=""/>
        <dsp:cNvSpPr/>
      </dsp:nvSpPr>
      <dsp:spPr>
        <a:xfrm>
          <a:off x="7049824" y="2874863"/>
          <a:ext cx="597103" cy="597103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84172" y="2874863"/>
        <a:ext cx="328407" cy="44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979D9-1565-43CB-84DC-EC92BE5341E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C99C-13B5-427E-A58E-B99FDA6C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9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5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7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3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7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4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5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3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3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3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C99C-13B5-427E-A58E-B99FDA6CBB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3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f.iro.yar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1844824"/>
            <a:ext cx="7620000" cy="295232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с руководителями </a:t>
            </a:r>
          </a:p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РИП 2019, 2020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центр</a:t>
            </a:r>
          </a:p>
          <a:p>
            <a:pPr algn="r">
              <a:spcBef>
                <a:spcPts val="0"/>
              </a:spcBef>
            </a:pPr>
            <a:r>
              <a:rPr lang="ru-RU" sz="1800" b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С.М., руководитель </a:t>
            </a:r>
          </a:p>
          <a:p>
            <a:pPr algn="r">
              <a:spcBef>
                <a:spcPts val="0"/>
              </a:spcBef>
            </a:pPr>
            <a:r>
              <a:rPr lang="ru-RU" sz="1800" b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О.Н., старший методист</a:t>
            </a:r>
          </a:p>
          <a:p>
            <a:pPr algn="r">
              <a:spcBef>
                <a:spcPts val="0"/>
              </a:spcBef>
            </a:pPr>
            <a:r>
              <a:rPr lang="ru-RU" sz="1800" b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Майорова Е.А., методист</a:t>
            </a:r>
            <a:endParaRPr lang="ru-RU" sz="2800" b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75197"/>
            <a:ext cx="1218426" cy="152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359696" y="5373216"/>
            <a:ext cx="5040560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ноября 2021 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7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7592" y="153617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Перспективы внедрения и распространения инновации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44589"/>
              </p:ext>
            </p:extLst>
          </p:nvPr>
        </p:nvGraphicFramePr>
        <p:xfrm>
          <a:off x="335360" y="2211591"/>
          <a:ext cx="7890804" cy="1230923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081346"/>
                <a:gridCol w="360040"/>
                <a:gridCol w="360040"/>
                <a:gridCol w="432048"/>
                <a:gridCol w="421703"/>
                <a:gridCol w="432048"/>
                <a:gridCol w="432048"/>
                <a:gridCol w="360040"/>
                <a:gridCol w="432048"/>
                <a:gridCol w="442393"/>
                <a:gridCol w="432048"/>
                <a:gridCol w="1705002"/>
              </a:tblGrid>
              <a:tr h="12309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Инновация не может быть внедрена в другие ОО </a:t>
                      </a:r>
                      <a:endParaRPr lang="ru-RU" sz="800" b="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Инновация полностью готова к внедрению в другие ОО</a:t>
                      </a:r>
                      <a:endParaRPr lang="ru-RU" sz="800" b="0" dirty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56522" marR="565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9376" y="3748600"/>
            <a:ext cx="789720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Предложения по внедрению инноваций и продуктов инновационной деятельности в практику образовательных организаций региона (выделите):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внедрения инноваций,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базовая площадка ИРО,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тиражирование печатной продукции,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семинары, мастер-классы и т.д.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другое: ____________________________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затрудняюсь ответить</a:t>
            </a:r>
          </a:p>
        </p:txBody>
      </p:sp>
      <p:pic>
        <p:nvPicPr>
          <p:cNvPr id="1026" name="Picture 2" descr="https://c7.uihere.com/files/851/342/411/mechanical-engineering-computer-icons-engineering-drawing-industrail-workers-and-engineers-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9C9C9"/>
              </a:clrFrom>
              <a:clrTo>
                <a:srgbClr val="C9C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38" y="3725906"/>
            <a:ext cx="3555303" cy="24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1577752" y="5557552"/>
            <a:ext cx="9090248" cy="126840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23592" y="1916832"/>
            <a:ext cx="7560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Особое мнение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заключение, напишите, пожалуйста, предложения по улучшению сопровождения РИП на региональном уровне: 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Научный руководитель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Куратор инновационной площадки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Методический центр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45535" y="548681"/>
            <a:ext cx="779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Реестры информационных образовательных ресурсов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09894"/>
            <a:ext cx="6480720" cy="426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93253" y="5517233"/>
            <a:ext cx="30614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http://inf.iro.yar.ru/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683771" y="116632"/>
            <a:ext cx="936104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620688"/>
            <a:ext cx="7893456" cy="1080120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Информация об информационно-образовательном ресурсе для внесения в реестр </a:t>
            </a:r>
            <a:br>
              <a:rPr lang="ru-RU" sz="16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«Инновации в региональной системе образования»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68585"/>
              </p:ext>
            </p:extLst>
          </p:nvPr>
        </p:nvGraphicFramePr>
        <p:xfrm>
          <a:off x="1713378" y="1556792"/>
          <a:ext cx="8424936" cy="294604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121859"/>
                <a:gridCol w="830945"/>
                <a:gridCol w="825996"/>
                <a:gridCol w="720410"/>
                <a:gridCol w="783651"/>
                <a:gridCol w="1039368"/>
                <a:gridCol w="1218096"/>
                <a:gridCol w="822696"/>
                <a:gridCol w="1061915"/>
              </a:tblGrid>
              <a:tr h="8661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Полное наименование ИОР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r>
                        <a:rPr lang="ru-RU" sz="900" b="0" dirty="0">
                          <a:effectLst/>
                        </a:rPr>
                        <a:t>название </a:t>
                      </a:r>
                      <a:r>
                        <a:rPr lang="ru-RU" sz="900" b="0" dirty="0" smtClean="0">
                          <a:effectLst/>
                        </a:rPr>
                        <a:t>продукта с указанием жанра, </a:t>
                      </a:r>
                      <a:endParaRPr lang="ru-RU" sz="9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r>
                        <a:rPr lang="ru-RU" sz="900" b="0" dirty="0">
                          <a:effectLst/>
                        </a:rPr>
                        <a:t>тема проекта,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8595" algn="l"/>
                        </a:tabLst>
                      </a:pPr>
                      <a:r>
                        <a:rPr lang="ru-RU" sz="900" b="0" dirty="0">
                          <a:effectLst/>
                        </a:rPr>
                        <a:t>наименование ОО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Краткое содержание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(аннотация к продукту РИП)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Область и назначение использования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Ключевые слова (теги) (из списка)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Авторы – разработчики (ФИО. полностью, наличие категории, кандидатской степени</a:t>
                      </a:r>
                      <a:br>
                        <a:rPr lang="ru-RU" sz="900" b="0" dirty="0">
                          <a:effectLst/>
                        </a:rPr>
                      </a:br>
                      <a:r>
                        <a:rPr lang="ru-RU" sz="900" b="0" dirty="0">
                          <a:effectLst/>
                        </a:rPr>
                        <a:t>должность,</a:t>
                      </a:r>
                      <a:br>
                        <a:rPr lang="ru-RU" sz="900" b="0" dirty="0">
                          <a:effectLst/>
                        </a:rPr>
                      </a:br>
                      <a:r>
                        <a:rPr lang="ru-RU" sz="900" b="0" dirty="0">
                          <a:effectLst/>
                        </a:rPr>
                        <a:t>место работы)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Сведения об экспертизе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(данные об экспертах: </a:t>
                      </a:r>
                      <a:br>
                        <a:rPr lang="ru-RU" sz="900" b="0">
                          <a:effectLst/>
                        </a:rPr>
                      </a:br>
                      <a:r>
                        <a:rPr lang="ru-RU" sz="900" b="0">
                          <a:effectLst/>
                        </a:rPr>
                        <a:t>ФИО полностью, наличие категории, кандидатской степени, должность, место работы)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Ссылка на интернет-ресурс, при условии размещения ИОР в сети, или указание условий доступа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Контактные данные (юридический, фактический адрес, телефоны, адрес эл. почты, ссылка на сайт организации)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Уровень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(из списка)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Тип контента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(из списка)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</a:rPr>
                        <a:t>1. Сборник </a:t>
                      </a:r>
                      <a:endParaRPr lang="ru-RU" sz="9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Пособие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Методические рекомендации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</a:rPr>
                        <a:t> </a:t>
                      </a:r>
                      <a:endParaRPr lang="ru-RU" sz="9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718" marR="53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32656"/>
            <a:ext cx="7272808" cy="1191662"/>
          </a:xfrm>
        </p:spPr>
        <p:txBody>
          <a:bodyPr>
            <a:noAutofit/>
          </a:bodyPr>
          <a:lstStyle/>
          <a:p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информационно-образовательном ресурсе для внесения в реестр «Инновации в региональной системе образования»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19536" y="1268761"/>
            <a:ext cx="7620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Краткое содержание (</a:t>
            </a:r>
            <a:r>
              <a:rPr lang="ru-RU" sz="13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аннотация к продукту РИП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 про проект и не про то, как разрабатывался продукт!!!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1.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предназначены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r>
              <a:rPr lang="ru-RU" sz="13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предназначены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педагогам и руководителям организаций, осуществляющих образовательную деятельность обучающихся с ограниченными возможностями здоровья по адаптированным основным общеобразовательным программам общего образования и реализующим требования федерального государственного образовательного стандарта обучающихся с ограниченными возможностями здоровья и федерального государственного образовательного стандарта основного общего образования.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содержит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сборнике </a:t>
            </a:r>
            <a:r>
              <a:rPr lang="ru-RU" sz="13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системы оценивания личностных, </a:t>
            </a:r>
            <a:r>
              <a:rPr lang="ru-RU" sz="1300" b="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предметных результатов обучающихся с ЗПР как начальной, так и основной школы.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 рассматривают систему оценки и определение динамики формирования и </a:t>
            </a:r>
            <a:r>
              <a:rPr lang="ru-RU" sz="1300" b="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личностных, </a:t>
            </a:r>
            <a:r>
              <a:rPr lang="ru-RU" sz="1300" b="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предметных результатов данной категории обучающихся с ограниченными возможностями здоровья рассматривается как инструмент повышения качества образования.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разработки </a:t>
            </a:r>
            <a:r>
              <a:rPr lang="ru-RU" sz="13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входят приложения</a:t>
            </a:r>
            <a:r>
              <a:rPr lang="ru-RU" sz="13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содержащее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диагностических материалов для оценки личностных и </a:t>
            </a:r>
            <a:r>
              <a:rPr lang="ru-RU" sz="1300" b="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универсальных учебных действий обучающихся с задержкой психического развития начальной и основной школы, процедур их применения, сбора,  обработки, обобщения и интерпретации полученных данных (материалы по начальной школе даны отдельно: как по варианту обучения 7.1., так и по варианту обучения 7.2.).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Мониторинговые работы по предметам начальной школы (русский язык, математика, окружающий мир) и основной школы (русский язык и математика) с рекомендациями по их оцениванию.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847528" y="188640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8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32656"/>
            <a:ext cx="7272808" cy="1191662"/>
          </a:xfrm>
        </p:spPr>
        <p:txBody>
          <a:bodyPr>
            <a:noAutofit/>
          </a:bodyPr>
          <a:lstStyle/>
          <a:p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информационно-образовательном ресурсе для внесения в реестр «Инновации в региональной системе образования»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91544" y="1400485"/>
            <a:ext cx="41044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образования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Начальное образование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общее образование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любого уровня образования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контента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Аннотированный каталог (перечень)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материалы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материалы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(регламент)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 урока (занятия)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письмо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Монография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упражнений, задачник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Сценарий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Творческие, исследовательские работы обучающихся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Учебно-методический комплекс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Другое ______________________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b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847528" y="188640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0016" y="1484785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Ключевые слова (тэги) 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Библиотечное дело</a:t>
            </a:r>
          </a:p>
          <a:p>
            <a:r>
              <a:rPr lang="ru-RU" sz="1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Валеология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Внеклассная работа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Коррекционная работа с учащимися с ОВЗ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Логопедия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r>
              <a:rPr lang="ru-RU" sz="1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Предпрофильное</a:t>
            </a:r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профильное обучение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одаренными детьми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родителями, социальными партнерами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работа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образованием</a:t>
            </a:r>
          </a:p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Другое ______________________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246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83583"/>
              </p:ext>
            </p:extLst>
          </p:nvPr>
        </p:nvGraphicFramePr>
        <p:xfrm>
          <a:off x="1919536" y="1628800"/>
          <a:ext cx="8196064" cy="417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4897"/>
            <a:ext cx="1008112" cy="12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55640" y="348048"/>
            <a:ext cx="7488832" cy="853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Логика действий по завершению проекта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321576"/>
            <a:ext cx="4248472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10 декабря 2021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847528" y="188640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 descr="https://freelance.ru/img/portfolio/pics/00/16/D1/149549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404665"/>
            <a:ext cx="2645371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zen_doc/135437/pub_5aa29fbf83090522ab17542f_5aa29ff2a936f42e420bebb2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852">
            <a:off x="8062031" y="1529755"/>
            <a:ext cx="1339369" cy="1672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063552" y="1737168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Отчеты (информация на сайте)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Проверить!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Инновационный продукт для экспертизы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бумажном и электронном виде</a:t>
            </a:r>
          </a:p>
          <a:p>
            <a:pPr marL="457200" indent="-457200">
              <a:buAutoNum type="arabicPeriod" startAt="3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Аналитическая справка о качественных изменениях      внутри образовательной организации, реализующей инновационных проект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электронном виде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карта об ИОР для внесения в  реестр «Инновационная деятельность в региональной системе образования»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электронном виде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37529" y="4581128"/>
            <a:ext cx="2808312" cy="2016224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Наумовой О.Н.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naumova@iro.yar.ru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5413" y="5036913"/>
            <a:ext cx="655930" cy="63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3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57917"/>
            <a:ext cx="811289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718"/>
            <a:ext cx="7715200" cy="11413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2490" y="1196752"/>
            <a:ext cx="7179095" cy="1656184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УСПЕХА!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3756" y="4005064"/>
            <a:ext cx="4096420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(4852) 23-07-53, (4852) 23-07-61</a:t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crii@iro.yar.ru</a:t>
            </a:r>
          </a:p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Методитеского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</a:p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Полищук Светлана Михайловна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методист</a:t>
            </a:r>
          </a:p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Наумова Ольга Николаевна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</a:p>
          <a:p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Майорова Елена Александровна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57" y="4077072"/>
            <a:ext cx="448962" cy="44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20406" y="4653136"/>
            <a:ext cx="363067" cy="34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003232" cy="54359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Итоговые продукты и материалы </a:t>
            </a:r>
            <a:r>
              <a:rPr lang="ru-RU" sz="28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РИП </a:t>
            </a:r>
            <a:endParaRPr lang="ru-RU" sz="28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1772817"/>
            <a:ext cx="7620000" cy="4373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Региональное мероприятие (информация на сайте)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Инновационный продукт для экспертизы</a:t>
            </a:r>
          </a:p>
          <a:p>
            <a:pPr marL="457200" indent="-457200">
              <a:buAutoNum type="arabicPeriod" startAt="3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Аналитическая справка 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изменениях      внутри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организации, реализующей инновационных проект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4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об ИОР для внесения 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реестр «Инновационная деятельность в региональной системе образования»</a:t>
            </a:r>
          </a:p>
          <a:p>
            <a:pPr marL="457200" indent="-457200">
              <a:buAutoNum type="arabicPeriod" startAt="4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 startAt="3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4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136904" cy="543590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8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Региональное мероприятие (информация на сайте)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196752"/>
            <a:ext cx="7836024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октября 2021 года</a:t>
            </a:r>
          </a:p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МБУДО «Центр «Молодые таланты» </a:t>
            </a:r>
            <a:endParaRPr lang="ru-RU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Семинар в формате видеоконференции «Реализация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дополнительных общеобразовательных общеразвивающих программ по формированию финансовой грамотности в условиях дополнительного образования»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ноября 2021 года </a:t>
            </a:r>
          </a:p>
          <a:p>
            <a:pPr algn="just"/>
            <a:r>
              <a:rPr lang="ru-RU" sz="21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Дмитриевская средняя школа Даниловского района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Презентационная онлайн-площадка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«Механизмы адресной поддержки обучающихся сельских школ в получении доступного дополнительного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ноября 2021 года </a:t>
            </a:r>
          </a:p>
          <a:p>
            <a:r>
              <a:rPr lang="ru-RU" sz="21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детский сад № 114 г. Рыбинска </a:t>
            </a: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Видеоконференция «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Создание Центра психолого-педагогической помощи семьям, имеющим детей от 0 до 3-х лет на базе дошкольной образовательной организации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3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st.depositphotos.com/1482677/3786/v/950/depositphotos_37860977-stock-illustration-accept-green-symbol-isolat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636912"/>
            <a:ext cx="677416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.depositphotos.com/1482677/3786/v/950/depositphotos_37860977-stock-illustration-accept-green-symbol-isolat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85" y="4149080"/>
            <a:ext cx="677416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6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003232" cy="543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Инновационный продукт. </a:t>
            </a:r>
            <a:r>
              <a:rPr lang="ru-RU" sz="28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в оформлению. </a:t>
            </a:r>
            <a:endParaRPr lang="ru-RU" sz="28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052737"/>
            <a:ext cx="8136904" cy="5453683"/>
          </a:xfrm>
        </p:spPr>
        <p:txBody>
          <a:bodyPr>
            <a:normAutofit lnSpcReduction="10000"/>
          </a:bodyPr>
          <a:lstStyle/>
          <a:p>
            <a:pPr font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продукта</a:t>
            </a:r>
            <a:endParaRPr lang="ru-RU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или практические пособия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материалы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Пакеты нормативных документов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повышения квалификации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(адаптивные, </a:t>
            </a:r>
            <a:endParaRPr lang="ru-RU" b="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др.)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методических материалов</a:t>
            </a:r>
          </a:p>
          <a:p>
            <a:pPr fontAlgn="ctr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Монография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оформлению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формате 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шрифт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размер (кегль) – 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междустрочный интервал – 1,15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выравнивание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ширине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нумерация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страниц 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обязательна</a:t>
            </a:r>
            <a:endParaRPr lang="ru-RU" b="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ru-RU" b="0" dirty="0" smtClean="0"/>
          </a:p>
          <a:p>
            <a:pPr fontAlgn="ctr"/>
            <a:endParaRPr lang="ru-RU" b="0" dirty="0"/>
          </a:p>
          <a:p>
            <a:pPr marL="457200" indent="-457200">
              <a:buAutoNum type="arabicPeriod" startAt="3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chinalogist.ru/sites/default/files/articles/6336470_preview_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980728"/>
            <a:ext cx="24482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ages.ru.prom.st/138450079_w640_h640_pruzhina-plastikovaya-dl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49" y="3284984"/>
            <a:ext cx="21602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t.depositphotos.com/1482677/3786/v/950/depositphotos_37860977-stock-illustration-accept-green-symbol-isolat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574962"/>
            <a:ext cx="965448" cy="96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t.depositphotos.com/1005920/2813/i/950/depositphotos_28133171-stock-photo-cancel-ic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90" y="1700809"/>
            <a:ext cx="916713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mospodarok.ru/upload/iblock/5f8/5f814e954bcd3aaf2222fea9dea0a30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28" y="5279024"/>
            <a:ext cx="1866900" cy="128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5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5212" y="11899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 качественных изменениях внутри ОО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14794"/>
              </p:ext>
            </p:extLst>
          </p:nvPr>
        </p:nvGraphicFramePr>
        <p:xfrm>
          <a:off x="274202" y="1817839"/>
          <a:ext cx="8352928" cy="186701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567010"/>
                <a:gridCol w="2141402"/>
                <a:gridCol w="2376264"/>
                <a:gridCol w="226825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эффективности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по состоянию на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2019(20)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(если применимо)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по состоянию на конец 2021 года (если применимо)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изменений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344" y="4077072"/>
            <a:ext cx="8518644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справка пишется  в свободной форме (не более 3 стр.) </a:t>
            </a:r>
            <a:r>
              <a:rPr lang="ru-RU" b="1" i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 изменениях,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которые произошли  в образовательной организации в период реализации проекта.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данной аналитической справке можно отразить информацию о результатах экспертных и общественных оценок инновационного опыта, представленного в рамках различных мероприятий (результаты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анкетирований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отзывы, выдержки из рецензий и т.д. Постараться доказать  востребованность продукта и/или наработанного опыта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https://icon2.cleanpng.com/20180518/tju/kisspng-presentation-computer-icons-clip-art-5aff4c854a4240.704955371526680709304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88" y="4077072"/>
            <a:ext cx="3190714" cy="17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uccessfulmeetings.com/uploadedImages/News/Research_and_White_Papers/up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374652"/>
            <a:ext cx="2851712" cy="15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5212" y="11899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 качественных изменениях внутри 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2328" y="15565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Показатель эффективности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0908" y="2636912"/>
            <a:ext cx="732311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 показателями эффективности понимаем показатели, </a:t>
            </a:r>
            <a:r>
              <a:rPr lang="ru-RU" i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подтверждающие эффекты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реализации инновационного проекта, выдвинутыми на этапе разработки проекта: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динамики образовательных результатов,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данные по уровню квалификации педагогического состава,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данные по изменению образовательной среды,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данные по оценке психологического климата со стороны детей, родителей, учителей,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данные по участию/организации мероприятий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так далее</a:t>
            </a:r>
          </a:p>
        </p:txBody>
      </p:sp>
    </p:spTree>
    <p:extLst>
      <p:ext uri="{BB962C8B-B14F-4D97-AF65-F5344CB8AC3E}">
        <p14:creationId xmlns:p14="http://schemas.microsoft.com/office/powerpoint/2010/main" val="36071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t4.depositphotos.com/1842549/21097/i/1600/depositphotos_210979446-stock-photo-percent-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/>
        </p:blipFill>
        <p:spPr bwMode="auto">
          <a:xfrm>
            <a:off x="8547228" y="2983365"/>
            <a:ext cx="1621986" cy="14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ebshark51.ru/wp-content/uploads/abou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384230"/>
            <a:ext cx="2430044" cy="17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5212" y="11899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 качественных изменениях внутри 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2328" y="1499054"/>
            <a:ext cx="626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Значение показателя по состоянию на начало реализации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2328" y="2154962"/>
            <a:ext cx="626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Значение показателя по состоянию на конец реализации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49006" y="3129088"/>
            <a:ext cx="633670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данные должны быть выражены количественно для обеспечения возможности сравнения (под количественным представлением данных имеется в виду процент, число, доля и т.д.).</a:t>
            </a:r>
          </a:p>
        </p:txBody>
      </p:sp>
    </p:spTree>
    <p:extLst>
      <p:ext uri="{BB962C8B-B14F-4D97-AF65-F5344CB8AC3E}">
        <p14:creationId xmlns:p14="http://schemas.microsoft.com/office/powerpoint/2010/main" val="12186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s.123rf.com/450wm/bearsky23/bearsky231912/bearsky23191200093/136322963-in-compliance-icon-w-paper-checks-and-list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140" y="1326667"/>
            <a:ext cx="2862740" cy="28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5212" y="118998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 качественных изменениях внутри 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2793" y="2087967"/>
            <a:ext cx="6265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столбце «Описание изменений» необходимо привести словесное описание произошедших изменений.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5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476672"/>
            <a:ext cx="7893456" cy="897981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Аналитическая справка о качественных изменениях внутри образовательной организации, реализующей инновационный проект </a:t>
            </a:r>
            <a:br>
              <a:rPr lang="ru-RU" sz="2000" b="1" cap="none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1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8"/>
          <a:stretch/>
        </p:blipFill>
        <p:spPr bwMode="auto">
          <a:xfrm>
            <a:off x="1703512" y="332656"/>
            <a:ext cx="792088" cy="10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512" y="155679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Оценка деятельности соисполнителей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41879"/>
              </p:ext>
            </p:extLst>
          </p:nvPr>
        </p:nvGraphicFramePr>
        <p:xfrm>
          <a:off x="191344" y="2141920"/>
          <a:ext cx="8352927" cy="2553452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624168"/>
                <a:gridCol w="1107387"/>
                <a:gridCol w="1033562"/>
                <a:gridCol w="1033682"/>
                <a:gridCol w="911164"/>
                <a:gridCol w="248234"/>
                <a:gridCol w="248819"/>
                <a:gridCol w="248234"/>
                <a:gridCol w="248234"/>
                <a:gridCol w="248234"/>
                <a:gridCol w="248819"/>
                <a:gridCol w="248234"/>
                <a:gridCol w="248234"/>
                <a:gridCol w="248234"/>
                <a:gridCol w="407688"/>
              </a:tblGrid>
              <a:tr h="851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Организация-соисполнитель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Сроки работы в проекте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Виды работ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Вклад соисполнителя в создание продукта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Апробация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Другое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2.</a:t>
                      </a:r>
                      <a:endParaRPr lang="ru-RU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Апробация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Разработка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Другое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…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Апробация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Разработка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Другое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70" marR="575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5360" y="5013176"/>
            <a:ext cx="979308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«Апробация» - соисполнитель на своей базе апробировал предоставленный держателем проекта РИП продукт, служил экспериментальной площадкой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«Разработка» - соисполнитель совместно с держателем проекта РИП создавал продукт, его разработки в какой-либо части вошли в итоговый продукт, представленный к экспертизе; «Другое» - другие работы (например, экспертная оценка, консультирование и т.п.). 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4312" y="1930284"/>
            <a:ext cx="2567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Оцените работу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соисполнителя, отметив цифру от 1 до 10,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соисполнитель присутствовал в проекте лишь номинально, </a:t>
            </a:r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соисполнитель внес существенный вклад в создание и/или апробацию инновационного продукта.</a:t>
            </a:r>
            <a:endParaRPr lang="ru-RU" sz="140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2734</TotalTime>
  <Words>1359</Words>
  <Application>Microsoft Office PowerPoint</Application>
  <PresentationFormat>Произвольный</PresentationFormat>
  <Paragraphs>319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Презентация PowerPoint</vt:lpstr>
      <vt:lpstr>Итоговые продукты и материалы РИП </vt:lpstr>
      <vt:lpstr>Региональное мероприятие (информация на сайте)</vt:lpstr>
      <vt:lpstr>Инновационный продукт. Требования в оформлению.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Аналитическая справка о качественных изменениях внутри образовательной организации, реализующей инновационный проект  </vt:lpstr>
      <vt:lpstr>Презентация PowerPoint</vt:lpstr>
      <vt:lpstr>Информация об информационно-образовательном ресурсе для внесения в реестр  «Инновации в региональной системе образования» </vt:lpstr>
      <vt:lpstr>Информация об информационно-образовательном ресурсе для внесения в реестр «Инновации в региональной системе образования» </vt:lpstr>
      <vt:lpstr>Информация об информационно-образовательном ресурсе для внесения в реестр «Инновации в региональной системе образования» </vt:lpstr>
      <vt:lpstr>Презентация PowerPoint</vt:lpstr>
      <vt:lpstr>К 10 декабря 2021</vt:lpstr>
      <vt:lpstr>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региональной  инновационной  площадки</dc:title>
  <dc:creator>Ольга Николаевна Наумова</dc:creator>
  <cp:lastModifiedBy>Ольга Николаевна Наумова</cp:lastModifiedBy>
  <cp:revision>299</cp:revision>
  <cp:lastPrinted>2018-03-30T11:39:22Z</cp:lastPrinted>
  <dcterms:created xsi:type="dcterms:W3CDTF">2014-05-05T05:11:34Z</dcterms:created>
  <dcterms:modified xsi:type="dcterms:W3CDTF">2021-11-24T12:38:16Z</dcterms:modified>
</cp:coreProperties>
</file>