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79" r:id="rId3"/>
    <p:sldId id="282" r:id="rId4"/>
    <p:sldId id="283" r:id="rId5"/>
    <p:sldId id="280" r:id="rId6"/>
    <p:sldId id="288" r:id="rId7"/>
    <p:sldId id="289" r:id="rId8"/>
    <p:sldId id="290" r:id="rId9"/>
    <p:sldId id="291" r:id="rId10"/>
    <p:sldId id="285" r:id="rId11"/>
    <p:sldId id="286" r:id="rId12"/>
    <p:sldId id="287" r:id="rId13"/>
    <p:sldId id="276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619E"/>
    <a:srgbClr val="33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68199" autoAdjust="0"/>
  </p:normalViewPr>
  <p:slideViewPr>
    <p:cSldViewPr>
      <p:cViewPr>
        <p:scale>
          <a:sx n="70" d="100"/>
          <a:sy n="7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BD979D9-1565-43CB-84DC-EC92BE5341E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258C99C-13B5-427E-A58E-B99FDA6CB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6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 Представляем вашему вниманию проект…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Региональное объединение </a:t>
            </a: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учителей-блогеров</a:t>
            </a:r>
            <a:r>
              <a:rPr lang="ru-RU" dirty="0" smtClean="0"/>
              <a:t>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412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представленные продукты проекта могут быть использованы в практике работы образовательных организаций но, возможны риски:    </a:t>
            </a:r>
          </a:p>
          <a:p>
            <a:endParaRPr lang="ru-RU" dirty="0" smtClean="0"/>
          </a:p>
          <a:p>
            <a:r>
              <a:rPr lang="ru-RU" dirty="0" smtClean="0"/>
              <a:t>Презентация положительного опыта деятельности регионального объединения </a:t>
            </a:r>
            <a:r>
              <a:rPr lang="ru-RU" dirty="0" err="1" smtClean="0"/>
              <a:t>учителей-блогеров</a:t>
            </a:r>
            <a:r>
              <a:rPr lang="ru-RU" dirty="0" smtClean="0"/>
              <a:t> в Совете </a:t>
            </a:r>
            <a:r>
              <a:rPr lang="ru-RU" dirty="0" err="1" smtClean="0"/>
              <a:t>учителей-блогеров</a:t>
            </a:r>
            <a:r>
              <a:rPr lang="ru-RU" dirty="0" smtClean="0"/>
              <a:t> при Министерстве Просвещения позволит другим регионам использовать опыт деятельности учителей Ярославской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сказал </a:t>
            </a:r>
            <a:r>
              <a:rPr lang="ru-RU" dirty="0" err="1" smtClean="0"/>
              <a:t>Иоган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Вольфган</a:t>
            </a:r>
            <a:r>
              <a:rPr lang="ru-RU" baseline="0" dirty="0" smtClean="0"/>
              <a:t> </a:t>
            </a:r>
            <a:r>
              <a:rPr lang="ru-RU" baseline="0" smtClean="0"/>
              <a:t>Гете: </a:t>
            </a:r>
            <a:r>
              <a:rPr lang="ru-RU" smtClean="0"/>
              <a:t>кто </a:t>
            </a:r>
            <a:r>
              <a:rPr lang="ru-RU" dirty="0" smtClean="0"/>
              <a:t>хочет многого достичь – ставит высокие цели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47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Стремительное развитие </a:t>
            </a:r>
            <a:r>
              <a:rPr lang="ru-RU" dirty="0" err="1" smtClean="0"/>
              <a:t>инфоромационно-коммуникационных</a:t>
            </a:r>
            <a:r>
              <a:rPr lang="ru-RU" dirty="0" smtClean="0"/>
              <a:t> технологий приводит к острой дискуссии о месте и роли социальных сетей в современной образовательной деятельности. Школьники, являясь представителями нового поколения, чутко реагируют на многие новинки в сфере интернет - и компьютерных технологий. С другой стороны всё еще большое количество учителей используют интернет в личных, не образовательных целях. Объединить образовательный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контент</a:t>
            </a:r>
            <a:r>
              <a:rPr lang="ru-RU" baseline="0" dirty="0" smtClean="0"/>
              <a:t>, учеников, родителей поможет учитель, использующий мощный потенциал интернета, в нашем случае – </a:t>
            </a:r>
            <a:r>
              <a:rPr lang="ru-RU" baseline="0" dirty="0" err="1" smtClean="0"/>
              <a:t>учитель-блогер</a:t>
            </a:r>
            <a:r>
              <a:rPr lang="ru-RU" baseline="0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50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134">
              <a:defRPr/>
            </a:pPr>
            <a:r>
              <a:rPr lang="ru-RU" dirty="0" smtClean="0"/>
              <a:t>Именно поэтому, Общественный совет при Министерстве просвещения Российской Федерации одобрил инициативу по созданию при ведомстве Совета </a:t>
            </a:r>
            <a:r>
              <a:rPr lang="ru-RU" dirty="0" err="1" smtClean="0"/>
              <a:t>учителей-блогеров</a:t>
            </a:r>
            <a:r>
              <a:rPr lang="ru-RU" dirty="0" smtClean="0"/>
              <a:t>, в который вошли практикующие педагоги, активно ведущие образовательные </a:t>
            </a:r>
            <a:r>
              <a:rPr lang="ru-RU" dirty="0" err="1" smtClean="0"/>
              <a:t>аккаунты</a:t>
            </a:r>
            <a:r>
              <a:rPr lang="ru-RU" dirty="0" smtClean="0"/>
              <a:t> в социальных сетях и имеющие в них обширную аудиторию, в том числе учитель экономики</a:t>
            </a:r>
            <a:r>
              <a:rPr lang="ru-RU" baseline="0" dirty="0" smtClean="0"/>
              <a:t> </a:t>
            </a:r>
            <a:r>
              <a:rPr lang="ru-RU" dirty="0" smtClean="0"/>
              <a:t>школы 70 Андрей Александрович Сметанников. Одно из направлений деятельности Совета при Министерстве Просвещения – создание в регионах региональных координационных советов </a:t>
            </a:r>
            <a:r>
              <a:rPr lang="ru-RU" dirty="0" err="1" smtClean="0"/>
              <a:t>учителей-блогеров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0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2"/>
                </a:solidFill>
              </a:rPr>
              <a:t>Дорожная карта реализации проекта схематично представлена</a:t>
            </a:r>
            <a:r>
              <a:rPr lang="ru-RU" b="0" baseline="0" dirty="0" smtClean="0">
                <a:solidFill>
                  <a:schemeClr val="tx2"/>
                </a:solidFill>
              </a:rPr>
              <a:t> на слайде, конечным продуктом станет созданный актив </a:t>
            </a:r>
            <a:r>
              <a:rPr lang="ru-RU" b="0" baseline="0" dirty="0" err="1" smtClean="0">
                <a:solidFill>
                  <a:schemeClr val="tx2"/>
                </a:solidFill>
              </a:rPr>
              <a:t>учителей-блогеров</a:t>
            </a:r>
            <a:r>
              <a:rPr lang="ru-RU" b="0" baseline="0" dirty="0" smtClean="0">
                <a:solidFill>
                  <a:schemeClr val="tx2"/>
                </a:solidFill>
              </a:rPr>
              <a:t>, который подготовит предложения по созданию </a:t>
            </a:r>
            <a:r>
              <a:rPr lang="ru-RU" dirty="0" smtClean="0"/>
              <a:t>координационного Совета </a:t>
            </a:r>
            <a:r>
              <a:rPr lang="ru-RU" dirty="0" err="1" smtClean="0"/>
              <a:t>учителей-блогеров</a:t>
            </a:r>
            <a:r>
              <a:rPr lang="ru-RU" dirty="0" smtClean="0"/>
              <a:t>  Ярославской области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46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134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будет реализовываться проект.</a:t>
            </a:r>
          </a:p>
          <a:p>
            <a:pPr defTabSz="931134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мы видим на страницах учителей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134"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По факту, мы видим различные новости, чаще не образовательного характера. Многие учителя, сейчас зарегистрированы в социальных сетях и некоторые из них ведут активно свою страницу, а именно БЛОГИ. Это новый инструмент, который можно использовать в образовательных и воспитательных целях. </a:t>
            </a:r>
          </a:p>
          <a:p>
            <a:pPr defTabSz="931134">
              <a:defRPr/>
            </a:pP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нашего проекта объединить активных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учителей-блогеров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 тех, кто хотел бы ими стать в региональное сообщество и научить основам ведения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блогов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И мы получим уникальный </a:t>
            </a:r>
            <a:r>
              <a:rPr lang="ru-RU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контент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ru-RU" dirty="0" smtClean="0"/>
              <a:t>осуществляется просветительская деятельность </a:t>
            </a:r>
            <a:r>
              <a:rPr lang="ru-RU" baseline="0" dirty="0" smtClean="0"/>
              <a:t>в социальных сетях. Поэтому существует необходимость создания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объединения учителей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блогеров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Ярославской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49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конкретно, то</a:t>
            </a:r>
            <a:r>
              <a:rPr lang="ru-RU" baseline="0" dirty="0" smtClean="0"/>
              <a:t>, необходимо выявить учителей – </a:t>
            </a:r>
            <a:r>
              <a:rPr lang="ru-RU" baseline="0" dirty="0" err="1" smtClean="0"/>
              <a:t>блогеров</a:t>
            </a:r>
            <a:r>
              <a:rPr lang="ru-RU" baseline="0" dirty="0" smtClean="0"/>
              <a:t> из образовательных организаций г.Ярославля и Муниципальных районов ЯО через анализа социальных сетей в </a:t>
            </a:r>
            <a:r>
              <a:rPr lang="en-US" baseline="0" dirty="0" smtClean="0"/>
              <a:t>VK,</a:t>
            </a:r>
            <a:r>
              <a:rPr lang="ru-RU" baseline="0" dirty="0" smtClean="0"/>
              <a:t> различными анонсами создания общественного объединения, рассылкой на почты образовательных организаций и др. Таким образом сможем охватить наибольшее количество образовательных организаций в ЯО и выявить учителей – </a:t>
            </a:r>
            <a:r>
              <a:rPr lang="ru-RU" baseline="0" dirty="0" err="1" smtClean="0"/>
              <a:t>блогеров</a:t>
            </a:r>
            <a:r>
              <a:rPr lang="ru-RU" baseline="0" dirty="0" smtClean="0"/>
              <a:t>. На данный момент времени, многие учителя используют в своей работе различные онлайн-платформы и площадки, а если создать (объединить) команду единомышленников, которые создадут уникальный образовательный и воспитательный контент, то сможем охватить наибольшее количество учеников, учителей, родителей всего региона.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43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979" indent="-290979"/>
            <a:r>
              <a:rPr lang="ru-RU" baseline="0" dirty="0" smtClean="0"/>
              <a:t>Взаимодействие с </a:t>
            </a:r>
            <a:r>
              <a:rPr lang="ru-RU" baseline="0" dirty="0" err="1" smtClean="0"/>
              <a:t>учителями-блогерами</a:t>
            </a:r>
            <a:r>
              <a:rPr lang="ru-RU" baseline="0" dirty="0" smtClean="0"/>
              <a:t> будет осуществляться через </a:t>
            </a:r>
          </a:p>
          <a:p>
            <a:pPr marL="290979" indent="-290979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группы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-канала </a:t>
            </a:r>
          </a:p>
          <a:p>
            <a:pPr marL="290979" indent="-290979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план-контента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общих публикаций на страницах социальных сетей и групп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979" indent="-290979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образовательных акций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мастер – классов и семинаров</a:t>
            </a:r>
          </a:p>
          <a:p>
            <a:pPr marL="290979" indent="-290979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личных страницах в социальных сетях</a:t>
            </a:r>
            <a:endParaRPr lang="ru-RU" baseline="0" dirty="0" smtClean="0"/>
          </a:p>
          <a:p>
            <a:pPr defTabSz="931134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образом, расширяя охваты мы сможем добиться наибольшего охвата в социальных сетях, которые непосредственно окажут влияние на учеников, учителей и родителей. </a:t>
            </a:r>
            <a:endParaRPr lang="ru-RU" baseline="0" dirty="0" smtClean="0"/>
          </a:p>
          <a:p>
            <a:pPr defTabSz="931134">
              <a:defRPr/>
            </a:pPr>
            <a:endParaRPr lang="ru-RU" baseline="0" dirty="0" smtClean="0"/>
          </a:p>
          <a:p>
            <a:pPr defTabSz="931134">
              <a:defRPr/>
            </a:pPr>
            <a:endParaRPr lang="ru-RU" i="1" baseline="0" dirty="0" smtClean="0"/>
          </a:p>
          <a:p>
            <a:pPr defTabSz="931134">
              <a:defRPr/>
            </a:pPr>
            <a:r>
              <a:rPr lang="ru-RU" i="1" baseline="0" dirty="0" smtClean="0"/>
              <a:t>Практически все учителя зарегистрированы в социальной сети </a:t>
            </a:r>
            <a:r>
              <a:rPr lang="en-US" i="1" baseline="0" dirty="0" smtClean="0"/>
              <a:t>VK,</a:t>
            </a:r>
            <a:r>
              <a:rPr lang="ru-RU" i="1" baseline="0" dirty="0" smtClean="0"/>
              <a:t> т.к. – это наиболее распространенная отечественная площадка, которую используют практически все. Для того, чтобы создать уникальный образовательный </a:t>
            </a:r>
            <a:r>
              <a:rPr lang="ru-RU" i="1" baseline="0" dirty="0" err="1" smtClean="0"/>
              <a:t>контент</a:t>
            </a:r>
            <a:r>
              <a:rPr lang="ru-RU" i="1" baseline="0" dirty="0" smtClean="0"/>
              <a:t>, необходимо осуществить взаимодействие выявленных </a:t>
            </a:r>
            <a:r>
              <a:rPr lang="ru-RU" i="1" baseline="0" dirty="0" err="1" smtClean="0"/>
              <a:t>учителей-блогеров</a:t>
            </a:r>
            <a:r>
              <a:rPr lang="ru-RU" i="1" baseline="0" dirty="0" smtClean="0"/>
              <a:t> между собой, под контролем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члена Совета учителей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блогеров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Министерстве Просвещения РФ и Директорами школ</a:t>
            </a:r>
            <a:r>
              <a:rPr lang="ru-RU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№70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№43 ЯО. </a:t>
            </a:r>
            <a:r>
              <a:rPr lang="ru-RU" i="1" dirty="0" smtClean="0"/>
              <a:t>Для</a:t>
            </a:r>
            <a:r>
              <a:rPr lang="ru-RU" i="1" baseline="0" dirty="0" smtClean="0"/>
              <a:t> осуществления просветительской деятельности в социальных сетях, целесообразно использовать Отечественные площадки для публикации образовательного </a:t>
            </a:r>
            <a:r>
              <a:rPr lang="ru-RU" i="1" baseline="0" dirty="0" err="1" smtClean="0"/>
              <a:t>контента</a:t>
            </a:r>
            <a:r>
              <a:rPr lang="ru-RU" i="1" baseline="0" dirty="0" smtClean="0"/>
              <a:t>: </a:t>
            </a:r>
            <a:r>
              <a:rPr lang="ru-RU" i="1" baseline="0" dirty="0" err="1" smtClean="0"/>
              <a:t>Вконтакте</a:t>
            </a:r>
            <a:r>
              <a:rPr lang="ru-RU" i="1" baseline="0" dirty="0" smtClean="0"/>
              <a:t>, </a:t>
            </a:r>
            <a:r>
              <a:rPr lang="ru-RU" i="1" baseline="0" dirty="0" err="1" smtClean="0"/>
              <a:t>Телеграм</a:t>
            </a:r>
            <a:r>
              <a:rPr lang="ru-RU" i="1" baseline="0" dirty="0" smtClean="0"/>
              <a:t>. В обязательном порядке, будет разработан </a:t>
            </a:r>
            <a:r>
              <a:rPr lang="ru-RU" i="1" baseline="0" dirty="0" err="1" smtClean="0"/>
              <a:t>план-контент</a:t>
            </a:r>
            <a:r>
              <a:rPr lang="ru-RU" i="1" baseline="0" dirty="0" smtClean="0"/>
              <a:t> для общих публикаций на страницах социальных сетей и групп в </a:t>
            </a:r>
            <a:r>
              <a:rPr lang="en-US" i="1" baseline="0" dirty="0" smtClean="0"/>
              <a:t>VK</a:t>
            </a:r>
            <a:r>
              <a:rPr lang="ru-RU" i="1" baseline="0" dirty="0" smtClean="0"/>
              <a:t>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образовательных акций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мастер – классов, семинаров и запуск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личных страницах в социальных сетях.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20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осуществление системной просветительской работы учителей – </a:t>
            </a:r>
            <a:r>
              <a:rPr lang="ru-RU" baseline="0" dirty="0" err="1" smtClean="0"/>
              <a:t>блогеров</a:t>
            </a:r>
            <a:r>
              <a:rPr lang="ru-RU" baseline="0" dirty="0" smtClean="0"/>
              <a:t> в социальных сетях мы сможем добиться следующих результатов:</a:t>
            </a:r>
          </a:p>
          <a:p>
            <a:pPr marL="174588" indent="-174588" defTabSz="931134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образовательных организаций в ЯО</a:t>
            </a:r>
          </a:p>
          <a:p>
            <a:pPr marL="174588" indent="-174588" defTabSz="931134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нового цифрового инструмента «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Блогинг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образовательной деятельности</a:t>
            </a:r>
          </a:p>
          <a:p>
            <a:pPr marL="174588" indent="-174588" defTabSz="931134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медиакомпетентности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педагогов </a:t>
            </a:r>
          </a:p>
          <a:p>
            <a:pPr marL="174588" indent="-174588" defTabSz="931134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имиджа профессии  - Учитель</a:t>
            </a:r>
          </a:p>
          <a:p>
            <a:pPr marL="174588" indent="-174588" defTabSz="931134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работы учителя-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блогера</a:t>
            </a:r>
            <a:endParaRPr lang="ru-RU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31134">
              <a:defRPr/>
            </a:pPr>
            <a:endParaRPr lang="ru-RU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588" indent="-174588" defTabSz="931134"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588" indent="-174588" defTabSz="931134"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588" indent="-174588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60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Соисполнителем проекта является </a:t>
            </a:r>
            <a:r>
              <a:rPr lang="ru-RU" baseline="0" dirty="0" smtClean="0"/>
              <a:t>команда педагогов средней школы № 43 г. Ярославля</a:t>
            </a:r>
          </a:p>
          <a:p>
            <a:r>
              <a:rPr lang="ru-RU" dirty="0" smtClean="0"/>
              <a:t>В настоящее время школа ведет активную образовательно-просветительскую</a:t>
            </a:r>
            <a:r>
              <a:rPr lang="ru-RU" baseline="0" dirty="0" smtClean="0"/>
              <a:t> </a:t>
            </a:r>
            <a:r>
              <a:rPr lang="ru-RU" dirty="0" smtClean="0"/>
              <a:t>деятельность в социальных сетях, обеспечена кадрами, желающими</a:t>
            </a:r>
            <a:r>
              <a:rPr lang="ru-RU" baseline="0" dirty="0" smtClean="0"/>
              <a:t> транслировать опыт работы в интернет пространстве,</a:t>
            </a:r>
            <a:r>
              <a:rPr lang="ru-RU" dirty="0" smtClean="0"/>
              <a:t> является ФИП,</a:t>
            </a:r>
            <a:r>
              <a:rPr lang="ru-RU" baseline="0" dirty="0" smtClean="0"/>
              <a:t> </a:t>
            </a:r>
            <a:r>
              <a:rPr lang="ru-RU" dirty="0" err="1" smtClean="0"/>
              <a:t>Трансфер</a:t>
            </a:r>
            <a:r>
              <a:rPr lang="ru-RU" dirty="0" smtClean="0"/>
              <a:t> технологий непрерывного профессионального развития педагогов «Школа роста»: от профессионального самоопределения школьника до педагога-исследователя», одним из результатов работы площадки должен стать </a:t>
            </a:r>
            <a:r>
              <a:rPr lang="ru-RU" dirty="0" err="1" smtClean="0"/>
              <a:t>блог</a:t>
            </a:r>
            <a:r>
              <a:rPr lang="ru-RU" dirty="0" smtClean="0"/>
              <a:t> учителя-исследователя.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arsch070@yandex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arsch043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096344" cy="25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08912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Региональное объединение </a:t>
            </a:r>
            <a:b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учителей-блогеров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7920880" cy="1296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1600" dirty="0" smtClean="0"/>
              <a:t>Муниципальное общеобразовательное учреждение </a:t>
            </a:r>
          </a:p>
          <a:p>
            <a:pPr algn="r">
              <a:lnSpc>
                <a:spcPct val="120000"/>
              </a:lnSpc>
            </a:pPr>
            <a:r>
              <a:rPr lang="ru-RU" sz="1600" dirty="0" smtClean="0"/>
              <a:t>«Средняя школа № 70»</a:t>
            </a:r>
          </a:p>
          <a:p>
            <a:pPr algn="r">
              <a:lnSpc>
                <a:spcPct val="120000"/>
              </a:lnSpc>
            </a:pPr>
            <a:r>
              <a:rPr lang="ru-RU" sz="1500" dirty="0" smtClean="0"/>
              <a:t>г. Ярославль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64272"/>
            <a:ext cx="2987824" cy="249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7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453336"/>
          </a:xfrm>
        </p:spPr>
        <p:txBody>
          <a:bodyPr>
            <a:normAutofit fontScale="77500" lnSpcReduction="20000"/>
          </a:bodyPr>
          <a:lstStyle/>
          <a:p>
            <a:r>
              <a:rPr lang="ru-RU" sz="3200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ОРГАНИЗАЦИИ – СОИСПОЛНИТЕЛИ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0" dirty="0" smtClean="0"/>
              <a:t>Муниципальное общеобразовательное                                      учреждение «Средняя школа № 43                                                              им. А.С. Пушкина с углубленным                                                                       изучением немецкого языка»</a:t>
            </a:r>
          </a:p>
          <a:p>
            <a:endParaRPr lang="ru-RU" sz="1400" b="0" dirty="0" smtClean="0"/>
          </a:p>
          <a:p>
            <a:r>
              <a:rPr lang="ru-RU" sz="2600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Опыт работы</a:t>
            </a:r>
          </a:p>
          <a:p>
            <a:r>
              <a:rPr lang="ru-RU" sz="2300" b="0" dirty="0" smtClean="0"/>
              <a:t>ФИП  «</a:t>
            </a:r>
            <a:r>
              <a:rPr lang="ru-RU" sz="2300" b="0" dirty="0" err="1" smtClean="0"/>
              <a:t>Трансфер</a:t>
            </a:r>
            <a:r>
              <a:rPr lang="ru-RU" sz="2300" b="0" dirty="0" smtClean="0"/>
              <a:t> технологий непрерывного профессионального развития педагогов «Школа роста»: от профессионального самоопределения школьника до педагога-исследователя»</a:t>
            </a:r>
          </a:p>
          <a:p>
            <a:r>
              <a:rPr lang="ru-RU" sz="2300" b="0" dirty="0" smtClean="0"/>
              <a:t>МРЦ «Сетевое взаимодействие педагогов образовательных организаций как условие формирования функциональной грамотности школьников»</a:t>
            </a:r>
          </a:p>
          <a:p>
            <a:r>
              <a:rPr lang="ru-RU" sz="2300" b="0" dirty="0" smtClean="0"/>
              <a:t>МИП «Организация деятельности муниципальной сети психолого-педагогических классов»</a:t>
            </a:r>
          </a:p>
          <a:p>
            <a:r>
              <a:rPr lang="ru-RU" sz="2300" b="0" dirty="0" smtClean="0"/>
              <a:t>МИП «Педагогические практики реализации обновленных ФГОС НОО, ФГОС ООО в общеобразовательных организациях города Ярославля» - региональный проект "Цифровая образовательная среда" (Национальный проект "Образование") </a:t>
            </a:r>
          </a:p>
          <a:p>
            <a:r>
              <a:rPr lang="ru-RU" sz="2300" b="0" dirty="0" smtClean="0"/>
              <a:t>МРЦ «Сопровождение профессионального самоопределения обучающихся» </a:t>
            </a:r>
          </a:p>
          <a:p>
            <a:r>
              <a:rPr lang="ru-RU" sz="2300" b="0" dirty="0" smtClean="0"/>
              <a:t>МИП «Совершенствование организационно - педагогических условий формирования экологической культуры средствами сетевого взаимодействия участников образовательного процесса ОО»</a:t>
            </a:r>
          </a:p>
          <a:p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808312" cy="1873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7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7931224" cy="61198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Возможные 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0420"/>
            <a:ext cx="7620000" cy="51629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0" dirty="0" smtClean="0"/>
              <a:t> Изменение в концепции развития образования: отсутствие </a:t>
            </a:r>
            <a:r>
              <a:rPr lang="ru-RU" sz="2400" b="0" dirty="0" err="1" smtClean="0"/>
              <a:t>востребованности</a:t>
            </a:r>
            <a:r>
              <a:rPr lang="ru-RU" sz="2400" b="0" dirty="0" smtClean="0"/>
              <a:t> работы совета </a:t>
            </a:r>
            <a:r>
              <a:rPr lang="ru-RU" sz="2400" b="0" dirty="0" err="1" smtClean="0"/>
              <a:t>учителей-блогеров</a:t>
            </a:r>
            <a:r>
              <a:rPr lang="ru-RU" sz="2400" b="0" dirty="0" smtClean="0"/>
              <a:t> при Министерстве Просвещения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0" dirty="0" smtClean="0"/>
              <a:t>Малое количество </a:t>
            </a:r>
            <a:r>
              <a:rPr lang="ru-RU" sz="2400" b="0" dirty="0" err="1" smtClean="0"/>
              <a:t>учителей-блогеров</a:t>
            </a:r>
            <a:r>
              <a:rPr lang="ru-RU" sz="2400" b="0" dirty="0" smtClean="0"/>
              <a:t> (не из всех муниципальных районов есть представители), откликнувшихся на участие в работе объединения </a:t>
            </a:r>
            <a:r>
              <a:rPr lang="ru-RU" sz="2400" b="0" dirty="0" err="1" smtClean="0"/>
              <a:t>учителей-блогеров</a:t>
            </a:r>
            <a:r>
              <a:rPr lang="ru-RU" sz="2400" b="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0" dirty="0" smtClean="0"/>
              <a:t> Недостаток времени – неполный объем реализации проекта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0" dirty="0" smtClean="0"/>
              <a:t> Большая учебная нагрузка – неполный объем реализации 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97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мониторинг реализации инновационного проекта </a:t>
            </a:r>
            <a:endParaRPr lang="ru-RU" sz="1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6043055"/>
              </p:ext>
            </p:extLst>
          </p:nvPr>
        </p:nvGraphicFramePr>
        <p:xfrm>
          <a:off x="179513" y="1268760"/>
          <a:ext cx="8712966" cy="54901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48271"/>
                <a:gridCol w="2145838"/>
                <a:gridCol w="1238538"/>
                <a:gridCol w="1760394"/>
                <a:gridCol w="1119925"/>
              </a:tblGrid>
              <a:tr h="565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Методы изучения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фиксации отчетности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Периодичность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  <a:tr h="969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Документация по организации и деятельности объединения </a:t>
                      </a:r>
                      <a:r>
                        <a:rPr lang="ru-RU" sz="14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учителе-блогеров</a:t>
                      </a: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ЯО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Положения  о деятельности , о мероприятиях  </a:t>
                      </a:r>
                      <a:r>
                        <a:rPr lang="ru-RU" sz="1300" dirty="0" err="1" smtClean="0">
                          <a:effectLst/>
                        </a:rPr>
                        <a:t>учителей-блогеров</a:t>
                      </a:r>
                      <a:r>
                        <a:rPr lang="ru-RU" sz="1300" smtClean="0">
                          <a:effectLst/>
                        </a:rPr>
                        <a:t>,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Осмысление, анализ, интерпретация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Информация в </a:t>
                      </a:r>
                      <a:r>
                        <a:rPr lang="ru-RU" sz="1300" dirty="0" err="1" smtClean="0">
                          <a:effectLst/>
                        </a:rPr>
                        <a:t>блоге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2 раза в год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  <a:tr h="92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Компетентность </a:t>
                      </a:r>
                      <a:r>
                        <a:rPr lang="ru-RU" sz="14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учителей-блогеров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 smtClean="0"/>
                        <a:t>Кейсы взаимодействия учителя-</a:t>
                      </a:r>
                      <a:r>
                        <a:rPr lang="ru-RU" sz="1300" kern="1200" dirty="0" err="1" smtClean="0"/>
                        <a:t>блогера</a:t>
                      </a:r>
                      <a:r>
                        <a:rPr lang="ru-RU" sz="1300" kern="1200" dirty="0" smtClean="0"/>
                        <a:t> ; Мероприятия/ образовательная акция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Обобщение независимых характеристик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 Информация в </a:t>
                      </a:r>
                      <a:r>
                        <a:rPr lang="ru-RU" sz="1300" dirty="0" err="1" smtClean="0">
                          <a:effectLst/>
                        </a:rPr>
                        <a:t>блоге</a:t>
                      </a:r>
                      <a:endParaRPr lang="ru-RU" sz="1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 раз в год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  <a:tr h="1018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Профессиональный уровень </a:t>
                      </a:r>
                      <a:r>
                        <a:rPr lang="ru-RU" sz="1400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учителей-блогеров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/>
                        <a:t>презентация деятельности объединения </a:t>
                      </a:r>
                      <a:r>
                        <a:rPr lang="ru-RU" sz="1300" kern="1200" dirty="0" err="1" smtClean="0"/>
                        <a:t>учителей-блогеров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Наблюдение,  экспертиза, изучение общественного мнения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 Информация в </a:t>
                      </a:r>
                      <a:r>
                        <a:rPr lang="ru-RU" sz="1300" dirty="0" err="1" smtClean="0">
                          <a:effectLst/>
                        </a:rPr>
                        <a:t>блоге</a:t>
                      </a: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1 раз в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  <a:tr h="163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/>
                        <a:t>Предложения по созданию координационного Совета </a:t>
                      </a:r>
                      <a:r>
                        <a:rPr lang="ru-RU" sz="1300" kern="1200" dirty="0" err="1" smtClean="0"/>
                        <a:t>учителей-блогеров</a:t>
                      </a:r>
                      <a:r>
                        <a:rPr lang="ru-RU" sz="1300" kern="1200" dirty="0" smtClean="0"/>
                        <a:t> ЯО и перспективному плану его работы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Обобщение, анализ, исследование по документам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 Информация в </a:t>
                      </a:r>
                      <a:r>
                        <a:rPr lang="ru-RU" sz="1300" dirty="0" err="1" smtClean="0">
                          <a:effectLst/>
                        </a:rPr>
                        <a:t>блоге</a:t>
                      </a:r>
                      <a:endParaRPr lang="ru-RU" sz="1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1 раз в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52" marR="56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07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7715200" cy="1141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5112568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№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Быкова Елена Михайловна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yarsch070@yandex.ru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№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имени А.С. Пушкина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Табунова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yarsch0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43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yandex.ru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8280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</a:t>
            </a: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6" name="Picture 2" descr="https://static.tildacdn.com/tild3662-3037-4236-b033-306263396665/shutterstock_4369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843860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https://zhurkamurkamagazine.ru/wp-content/uploads/2022/06/%D0%B0%D0%B0%D0%B0%D0%B0%D0%B0%D0%B0%D0%B0%D0%B0%D0%BC%D0%B0%D0%B0%D0%BC%D0%B0%D0%B0%D0%B0%D0%B0%D0%B0%D0%B0%D0%B0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664296" cy="1905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131840" y="4077072"/>
            <a:ext cx="272345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563888" y="4869160"/>
            <a:ext cx="187220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 rot="13509976">
            <a:off x="3496070" y="2839074"/>
            <a:ext cx="2044814" cy="2080772"/>
          </a:xfrm>
          <a:prstGeom prst="leftUpArrow">
            <a:avLst>
              <a:gd name="adj1" fmla="val 5814"/>
              <a:gd name="adj2" fmla="val 18701"/>
              <a:gd name="adj3" fmla="val 12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0" name="Picture 6" descr="http://www.milwaukeeindependent.com/wp-content/uploads/2020/11/112520_CARESFunding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9368" y="1052736"/>
            <a:ext cx="2698776" cy="1799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56176" y="5805264"/>
            <a:ext cx="936104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805264"/>
            <a:ext cx="432048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6093296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В </a:t>
            </a:r>
            <a:r>
              <a:rPr lang="ru-RU" sz="1100" dirty="0" err="1" smtClean="0"/>
              <a:t>соцсетях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805264"/>
            <a:ext cx="2304256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5805264"/>
            <a:ext cx="1512168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5805264"/>
            <a:ext cx="21602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67744" y="6119718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Без интернета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2040" y="6093296"/>
            <a:ext cx="1552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С образовательным </a:t>
            </a:r>
          </a:p>
          <a:p>
            <a:r>
              <a:rPr lang="ru-RU" sz="1100" dirty="0" err="1" smtClean="0"/>
              <a:t>контентом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6381328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Часто в ИНЕТЕ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524328" y="6093296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Не часто в ИНЕТЕ</a:t>
            </a:r>
            <a:endParaRPr lang="ru-RU" sz="11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99592" y="602128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771800" y="602128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652120" y="594928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732240" y="602128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956376" y="602128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8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3272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ИННОВАЦИОННЫЙ ПОТЕНЦИАЛ</a:t>
            </a: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6480720" cy="268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2107612" cy="1859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3068960"/>
            <a:ext cx="6048672" cy="2592288"/>
          </a:xfrm>
          <a:prstGeom prst="roundRect">
            <a:avLst>
              <a:gd name="adj" fmla="val 625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21297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Миссия</a:t>
            </a:r>
            <a:r>
              <a:rPr lang="ru-RU" dirty="0" smtClean="0"/>
              <a:t> </a:t>
            </a:r>
            <a:r>
              <a:rPr lang="ru-RU" b="1" dirty="0" err="1" smtClean="0"/>
              <a:t>учителей</a:t>
            </a:r>
            <a:r>
              <a:rPr lang="ru-RU" dirty="0" err="1" smtClean="0"/>
              <a:t>-</a:t>
            </a:r>
            <a:r>
              <a:rPr lang="ru-RU" b="1" dirty="0" err="1" smtClean="0"/>
              <a:t>блогеров</a:t>
            </a:r>
            <a:r>
              <a:rPr lang="ru-RU" dirty="0" smtClean="0"/>
              <a:t> – показать учителям и всему школьному сообществу, что </a:t>
            </a:r>
            <a:r>
              <a:rPr lang="ru-RU" dirty="0" err="1" smtClean="0"/>
              <a:t>медиапространство</a:t>
            </a:r>
            <a:r>
              <a:rPr lang="ru-RU" dirty="0" smtClean="0"/>
              <a:t> – это пространство, где можно обмениваться идеями, вдохновляться, повышать свои навыки, показать учителям как жить в </a:t>
            </a:r>
            <a:r>
              <a:rPr lang="ru-RU" dirty="0" err="1" smtClean="0"/>
              <a:t>медиапространстве</a:t>
            </a:r>
            <a:r>
              <a:rPr lang="ru-RU" dirty="0" smtClean="0"/>
              <a:t> и делать это качественно, с положительными результатами для себя.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5733256"/>
            <a:ext cx="5112568" cy="872480"/>
          </a:xfrm>
          <a:prstGeom prst="roundRect">
            <a:avLst>
              <a:gd name="adj" fmla="val 2372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Формирование общественного объединения </a:t>
            </a:r>
            <a:r>
              <a:rPr lang="ru-RU" dirty="0" err="1" smtClean="0">
                <a:solidFill>
                  <a:schemeClr val="tx1"/>
                </a:solidFill>
              </a:rPr>
              <a:t>учителей-блогеров</a:t>
            </a:r>
            <a:r>
              <a:rPr lang="ru-RU" dirty="0" smtClean="0">
                <a:solidFill>
                  <a:schemeClr val="tx1"/>
                </a:solidFill>
              </a:rPr>
              <a:t>, работающих в школах Ярославской области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9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проекта</a:t>
            </a: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7620000" cy="59627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3200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</a:t>
            </a:r>
            <a:r>
              <a:rPr lang="ru-RU" sz="3200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проекта</a:t>
            </a:r>
            <a:endParaRPr lang="ru-RU" sz="3200" cap="all" spc="-6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78955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836712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и развитие объединения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учителей-блогеров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Ярославской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1520" y="2884294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Разработать положение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объе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динении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учителей-блогеров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Ярославской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Провести мероприятие по выявлению и вовлечению в совместную деятельность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учителей-блогеров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Ярославской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объединение, его актив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учителей-блогеров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Ярославской области и разработать кодекс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учителя-блогера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площадку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учителей-блогеров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Ярославской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право 44"/>
          <p:cNvSpPr/>
          <p:nvPr/>
        </p:nvSpPr>
        <p:spPr>
          <a:xfrm>
            <a:off x="2123728" y="6381328"/>
            <a:ext cx="48965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Реализуемость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2996952"/>
            <a:ext cx="1448741" cy="1717678"/>
            <a:chOff x="755579" y="0"/>
            <a:chExt cx="1448741" cy="17176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5579" y="0"/>
              <a:ext cx="1448741" cy="17176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55579" y="0"/>
              <a:ext cx="1448741" cy="86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Разработка нормативной базы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23728" y="1926035"/>
            <a:ext cx="1450158" cy="1800200"/>
            <a:chOff x="2374259" y="0"/>
            <a:chExt cx="1450158" cy="8940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374259" y="0"/>
              <a:ext cx="1450158" cy="8940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374259" y="0"/>
              <a:ext cx="1450158" cy="596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Выявление </a:t>
              </a:r>
              <a:r>
                <a:rPr lang="ru-RU" sz="1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учителей-блогеров</a:t>
              </a:r>
              <a:endParaRPr lang="ru-RU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411760" y="2996953"/>
            <a:ext cx="1450158" cy="2376264"/>
            <a:chOff x="2411759" y="936104"/>
            <a:chExt cx="1450158" cy="387584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411759" y="936104"/>
              <a:ext cx="1450158" cy="38758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6"/>
            <p:cNvSpPr/>
            <p:nvPr/>
          </p:nvSpPr>
          <p:spPr>
            <a:xfrm>
              <a:off x="2454233" y="978578"/>
              <a:ext cx="1365210" cy="379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Положения о мероприятии </a:t>
              </a:r>
              <a:r>
                <a:rPr lang="ru-RU" sz="1400" kern="1200" dirty="0" err="1" smtClean="0"/>
                <a:t>учителей-блогеров</a:t>
              </a:r>
              <a:endParaRPr lang="ru-RU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PR-кампания</a:t>
              </a:r>
              <a:endParaRPr lang="ru-RU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Проведение конкурса/фестиваля </a:t>
              </a:r>
              <a:r>
                <a:rPr lang="ru-RU" sz="1400" kern="1200" dirty="0" err="1" smtClean="0"/>
                <a:t>учителей-блогеров</a:t>
              </a:r>
              <a:endParaRPr lang="ru-RU" sz="14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78607" y="1124743"/>
            <a:ext cx="1675657" cy="1872208"/>
            <a:chOff x="4680773" y="0"/>
            <a:chExt cx="1675657" cy="10349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680773" y="0"/>
              <a:ext cx="1675657" cy="10349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680773" y="0"/>
              <a:ext cx="1675657" cy="689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Создать объединение и актив </a:t>
              </a:r>
              <a:r>
                <a:rPr lang="ru-RU" sz="1400" b="1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учителей-блогеров</a:t>
              </a:r>
              <a:r>
                <a:rPr lang="ru-RU" sz="14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ru-RU" sz="14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44008" y="2060848"/>
            <a:ext cx="2114489" cy="4608512"/>
            <a:chOff x="5073054" y="1093281"/>
            <a:chExt cx="1476700" cy="387584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73054" y="1093281"/>
              <a:ext cx="1450158" cy="38758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6"/>
            <p:cNvSpPr/>
            <p:nvPr/>
          </p:nvSpPr>
          <p:spPr>
            <a:xfrm>
              <a:off x="5115527" y="1135755"/>
              <a:ext cx="1434227" cy="379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/>
                <a:t>Создание актива </a:t>
              </a:r>
              <a:r>
                <a:rPr lang="ru-RU" sz="1300" kern="1200" dirty="0" err="1" smtClean="0"/>
                <a:t>учителей-блогеров</a:t>
              </a:r>
              <a:endParaRPr lang="ru-RU" sz="13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/>
                <a:t>Разработка активом </a:t>
              </a:r>
              <a:r>
                <a:rPr lang="ru-RU" sz="1300" kern="1200" dirty="0" err="1" smtClean="0"/>
                <a:t>учителей-блогеров</a:t>
              </a:r>
              <a:r>
                <a:rPr lang="ru-RU" sz="1300" kern="1200" dirty="0" smtClean="0"/>
                <a:t> кейса взаимодействия </a:t>
              </a:r>
              <a:r>
                <a:rPr lang="ru-RU" sz="1300" kern="1200" dirty="0" err="1" smtClean="0"/>
                <a:t>учителя-блогера</a:t>
              </a:r>
              <a:r>
                <a:rPr lang="ru-RU" sz="1300" kern="1200" dirty="0" smtClean="0"/>
                <a:t> с родительской общественностью</a:t>
              </a:r>
              <a:endParaRPr lang="ru-RU" sz="13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/>
                <a:t>Разработка кейса взаимодействия </a:t>
              </a:r>
              <a:r>
                <a:rPr lang="ru-RU" sz="1300" kern="1200" dirty="0" err="1" smtClean="0"/>
                <a:t>учителя-блогера</a:t>
              </a:r>
              <a:r>
                <a:rPr lang="ru-RU" sz="1300" kern="1200" dirty="0" smtClean="0"/>
                <a:t> с педагогическим сообществом</a:t>
              </a:r>
              <a:endParaRPr lang="ru-RU" sz="13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/>
                <a:t>Разработка кейса взаимодействия </a:t>
              </a:r>
              <a:r>
                <a:rPr lang="ru-RU" sz="1300" kern="1200" dirty="0" err="1" smtClean="0"/>
                <a:t>учителя-блогера</a:t>
              </a:r>
              <a:r>
                <a:rPr lang="ru-RU" sz="1300" kern="1200" dirty="0" smtClean="0"/>
                <a:t> с ученическим сообществом</a:t>
              </a:r>
              <a:endParaRPr lang="ru-RU" sz="13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 smtClean="0"/>
                <a:t>Проведение открытой презентации деятельности объединения </a:t>
              </a:r>
              <a:r>
                <a:rPr lang="ru-RU" sz="1300" kern="1200" dirty="0" err="1" smtClean="0"/>
                <a:t>учителей-блогеров</a:t>
              </a:r>
              <a:r>
                <a:rPr lang="ru-RU" sz="1300" kern="1200" dirty="0" smtClean="0"/>
                <a:t> в рамках деятельности РИП</a:t>
              </a:r>
              <a:endParaRPr lang="ru-RU" sz="13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59804" y="428666"/>
            <a:ext cx="1656184" cy="1584176"/>
            <a:chOff x="7203505" y="0"/>
            <a:chExt cx="1450158" cy="9744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203505" y="0"/>
              <a:ext cx="1450158" cy="9744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7203505" y="0"/>
              <a:ext cx="1450158" cy="649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Создать онлайн площадку учителей-</a:t>
              </a:r>
              <a:r>
                <a:rPr lang="ru-RU" sz="1400" b="1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блогеров</a:t>
              </a:r>
              <a:r>
                <a:rPr lang="ru-RU" sz="14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Ярославской области</a:t>
              </a:r>
              <a:endParaRPr lang="ru-RU" sz="14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183824" y="1748813"/>
            <a:ext cx="1636648" cy="2976332"/>
            <a:chOff x="7402567" y="1078159"/>
            <a:chExt cx="1450158" cy="387584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402567" y="1078159"/>
              <a:ext cx="1450158" cy="38758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7445041" y="1120633"/>
              <a:ext cx="1365210" cy="3790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Ведение </a:t>
              </a:r>
              <a:r>
                <a:rPr lang="ru-RU" sz="1400" kern="1200" dirty="0" err="1" smtClean="0"/>
                <a:t>блога</a:t>
              </a:r>
              <a:r>
                <a:rPr lang="ru-RU" sz="1400" kern="1200" dirty="0" smtClean="0"/>
                <a:t> объединения </a:t>
              </a:r>
              <a:r>
                <a:rPr lang="ru-RU" sz="1400" kern="1200" dirty="0" err="1" smtClean="0"/>
                <a:t>учителей-блогеров</a:t>
              </a:r>
              <a:endParaRPr lang="ru-RU" sz="14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Подготовка предложений по созданию координационного Совета </a:t>
              </a:r>
              <a:r>
                <a:rPr lang="ru-RU" sz="1400" kern="1200" dirty="0" err="1" smtClean="0"/>
                <a:t>учителей-блогеров</a:t>
              </a:r>
              <a:r>
                <a:rPr lang="ru-RU" sz="1400" kern="1200" dirty="0" smtClean="0"/>
                <a:t> ЯО и перспективному плану его работы</a:t>
              </a:r>
              <a:endParaRPr lang="ru-RU" sz="14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39552" y="4005064"/>
            <a:ext cx="1450158" cy="1296144"/>
            <a:chOff x="2411759" y="936105"/>
            <a:chExt cx="1450158" cy="129614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411759" y="936105"/>
              <a:ext cx="1450158" cy="1296144"/>
            </a:xfrm>
            <a:prstGeom prst="roundRect">
              <a:avLst>
                <a:gd name="adj" fmla="val 1000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2454233" y="978578"/>
              <a:ext cx="1365210" cy="11816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/>
                <a:t>Положение об объединении </a:t>
              </a:r>
              <a:r>
                <a:rPr lang="ru-RU" sz="1400" dirty="0" err="1" smtClean="0"/>
                <a:t>учителей-блогеров</a:t>
              </a:r>
              <a:endParaRPr lang="ru-RU" sz="1400" kern="1200" dirty="0"/>
            </a:p>
          </p:txBody>
        </p:sp>
      </p:grpSp>
      <p:sp>
        <p:nvSpPr>
          <p:cNvPr id="5" name="Стрелка вправо 4"/>
          <p:cNvSpPr/>
          <p:nvPr/>
        </p:nvSpPr>
        <p:spPr>
          <a:xfrm rot="19874596">
            <a:off x="1139049" y="233289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9874596">
            <a:off x="3486486" y="1330211"/>
            <a:ext cx="978408" cy="484632"/>
          </a:xfrm>
          <a:prstGeom prst="rightArrow">
            <a:avLst/>
          </a:prstGeom>
          <a:solidFill>
            <a:srgbClr val="48619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874596">
            <a:off x="6068403" y="530655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95536" y="6237312"/>
            <a:ext cx="15542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2023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6237312"/>
            <a:ext cx="166128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2023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4E87DAA-519C-E1FB-0340-C306B333DB99}"/>
              </a:ext>
            </a:extLst>
          </p:cNvPr>
          <p:cNvSpPr/>
          <p:nvPr/>
        </p:nvSpPr>
        <p:spPr>
          <a:xfrm>
            <a:off x="3745797" y="2486849"/>
            <a:ext cx="2448272" cy="242711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блогеры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="" xmlns:a16="http://schemas.microsoft.com/office/drawing/2014/main" id="{8B236AFC-0724-CD9D-5F13-2AA35E84C2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19725" y="1834650"/>
            <a:ext cx="508530" cy="795867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952D37-5873-E0F0-EB0F-E2BA15DFC66A}"/>
              </a:ext>
            </a:extLst>
          </p:cNvPr>
          <p:cNvSpPr txBox="1"/>
          <p:nvPr/>
        </p:nvSpPr>
        <p:spPr>
          <a:xfrm>
            <a:off x="5076056" y="777989"/>
            <a:ext cx="246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объединение при Департаменте образования ЯО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92D1E19-A49B-1CBE-A344-0B514B4733CD}"/>
              </a:ext>
            </a:extLst>
          </p:cNvPr>
          <p:cNvSpPr txBox="1"/>
          <p:nvPr/>
        </p:nvSpPr>
        <p:spPr>
          <a:xfrm>
            <a:off x="499164" y="616756"/>
            <a:ext cx="294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объединения учителей блогеров в Ярославской области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385B34-9A88-6308-4D55-D332706949C9}"/>
              </a:ext>
            </a:extLst>
          </p:cNvPr>
          <p:cNvSpPr txBox="1"/>
          <p:nvPr/>
        </p:nvSpPr>
        <p:spPr>
          <a:xfrm>
            <a:off x="222193" y="3713631"/>
            <a:ext cx="31940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Целевая аудитория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Ученики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419024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42B3E7-0F1C-E534-3A0E-6E81FA5E9E23}"/>
              </a:ext>
            </a:extLst>
          </p:cNvPr>
          <p:cNvSpPr txBox="1"/>
          <p:nvPr/>
        </p:nvSpPr>
        <p:spPr>
          <a:xfrm>
            <a:off x="563032" y="373068"/>
            <a:ext cx="25569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Целевая аудитория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Ученики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38CA8BA-74D4-0B5E-D460-76EB2015CFC2}"/>
              </a:ext>
            </a:extLst>
          </p:cNvPr>
          <p:cNvSpPr txBox="1"/>
          <p:nvPr/>
        </p:nvSpPr>
        <p:spPr>
          <a:xfrm>
            <a:off x="563032" y="3611339"/>
            <a:ext cx="228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9840813-4CA1-658A-6525-0100D0B7A3C8}"/>
              </a:ext>
            </a:extLst>
          </p:cNvPr>
          <p:cNvSpPr txBox="1"/>
          <p:nvPr/>
        </p:nvSpPr>
        <p:spPr>
          <a:xfrm>
            <a:off x="416849" y="2503138"/>
            <a:ext cx="2581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Выявление учителей блогеров из муниципальный </a:t>
            </a:r>
            <a:r>
              <a:rPr lang="ru-RU" sz="2000" b="1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районов</a:t>
            </a:r>
          </a:p>
          <a:p>
            <a:endParaRPr lang="ru-RU" sz="2000" b="1" cap="all" spc="-6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Анонс создания общественного объединения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Рассылка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почты образовательных 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F4E87DAA-519C-E1FB-0340-C306B333DB99}"/>
              </a:ext>
            </a:extLst>
          </p:cNvPr>
          <p:cNvSpPr/>
          <p:nvPr/>
        </p:nvSpPr>
        <p:spPr>
          <a:xfrm>
            <a:off x="4430529" y="3567821"/>
            <a:ext cx="1790702" cy="163918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блогеры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952D37-5873-E0F0-EB0F-E2BA15DFC66A}"/>
              </a:ext>
            </a:extLst>
          </p:cNvPr>
          <p:cNvSpPr txBox="1"/>
          <p:nvPr/>
        </p:nvSpPr>
        <p:spPr>
          <a:xfrm>
            <a:off x="5251440" y="426151"/>
            <a:ext cx="2652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объединение при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ЯО</a:t>
            </a:r>
          </a:p>
        </p:txBody>
      </p:sp>
      <p:sp>
        <p:nvSpPr>
          <p:cNvPr id="23" name="Круг: прозрачная заливка 2">
            <a:extLst>
              <a:ext uri="{FF2B5EF4-FFF2-40B4-BE49-F238E27FC236}">
                <a16:creationId xmlns="" xmlns:a16="http://schemas.microsoft.com/office/drawing/2014/main" id="{D3DD5180-8E46-9599-3A25-6BF3067CEEE1}"/>
              </a:ext>
            </a:extLst>
          </p:cNvPr>
          <p:cNvSpPr/>
          <p:nvPr/>
        </p:nvSpPr>
        <p:spPr>
          <a:xfrm>
            <a:off x="3389836" y="2503138"/>
            <a:ext cx="3872087" cy="3768548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Соединитель: уступ 6">
            <a:extLst>
              <a:ext uri="{FF2B5EF4-FFF2-40B4-BE49-F238E27FC236}">
                <a16:creationId xmlns="" xmlns:a16="http://schemas.microsoft.com/office/drawing/2014/main" id="{850B72FF-50D4-F6E1-35A1-0EA71106F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95149" y="1827750"/>
            <a:ext cx="2070808" cy="1422046"/>
          </a:xfrm>
          <a:prstGeom prst="bentConnector3">
            <a:avLst>
              <a:gd name="adj1" fmla="val 9929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6754A9EA-FD15-840A-0361-7439580998BE}"/>
              </a:ext>
            </a:extLst>
          </p:cNvPr>
          <p:cNvSpPr/>
          <p:nvPr/>
        </p:nvSpPr>
        <p:spPr>
          <a:xfrm>
            <a:off x="3875967" y="3342043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2B252B62-65C7-CA08-DEAC-2AFF2271BE90}"/>
              </a:ext>
            </a:extLst>
          </p:cNvPr>
          <p:cNvSpPr/>
          <p:nvPr/>
        </p:nvSpPr>
        <p:spPr>
          <a:xfrm>
            <a:off x="3717213" y="4244626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1A36CA4A-92B1-719E-93B8-B60C9A6E3763}"/>
              </a:ext>
            </a:extLst>
          </p:cNvPr>
          <p:cNvSpPr/>
          <p:nvPr/>
        </p:nvSpPr>
        <p:spPr>
          <a:xfrm>
            <a:off x="4073871" y="5045429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B68A6266-9426-E8D4-063C-09B281E609A4}"/>
              </a:ext>
            </a:extLst>
          </p:cNvPr>
          <p:cNvSpPr/>
          <p:nvPr/>
        </p:nvSpPr>
        <p:spPr>
          <a:xfrm>
            <a:off x="5084933" y="5430486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E5A2A534-77B8-6CB1-FFDE-3CA502530B07}"/>
              </a:ext>
            </a:extLst>
          </p:cNvPr>
          <p:cNvSpPr/>
          <p:nvPr/>
        </p:nvSpPr>
        <p:spPr>
          <a:xfrm>
            <a:off x="6119986" y="5031848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5A5A177C-58B0-826E-E544-00B6E63E3C6A}"/>
              </a:ext>
            </a:extLst>
          </p:cNvPr>
          <p:cNvSpPr/>
          <p:nvPr/>
        </p:nvSpPr>
        <p:spPr>
          <a:xfrm>
            <a:off x="6500631" y="4201187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BD0A64F-AD50-0186-684E-7A3BCB964A5D}"/>
              </a:ext>
            </a:extLst>
          </p:cNvPr>
          <p:cNvSpPr/>
          <p:nvPr/>
        </p:nvSpPr>
        <p:spPr>
          <a:xfrm>
            <a:off x="6336940" y="3342043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7EC883EC-DF02-7876-CFC9-9C0DA2FB098D}"/>
              </a:ext>
            </a:extLst>
          </p:cNvPr>
          <p:cNvSpPr/>
          <p:nvPr/>
        </p:nvSpPr>
        <p:spPr>
          <a:xfrm>
            <a:off x="4637259" y="2846566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22BA3991-074E-08A0-F78B-955A27590DE4}"/>
              </a:ext>
            </a:extLst>
          </p:cNvPr>
          <p:cNvSpPr/>
          <p:nvPr/>
        </p:nvSpPr>
        <p:spPr>
          <a:xfrm>
            <a:off x="5566824" y="2834836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Соединитель: уступ 27">
            <a:extLst>
              <a:ext uri="{FF2B5EF4-FFF2-40B4-BE49-F238E27FC236}">
                <a16:creationId xmlns="" xmlns:a16="http://schemas.microsoft.com/office/drawing/2014/main" id="{F166948D-E18E-5B02-E355-A94D22325E65}"/>
              </a:ext>
            </a:extLst>
          </p:cNvPr>
          <p:cNvCxnSpPr>
            <a:cxnSpLocks/>
          </p:cNvCxnSpPr>
          <p:nvPr/>
        </p:nvCxnSpPr>
        <p:spPr>
          <a:xfrm flipV="1">
            <a:off x="6818831" y="2924944"/>
            <a:ext cx="1713609" cy="1502022"/>
          </a:xfrm>
          <a:prstGeom prst="bentConnector3">
            <a:avLst>
              <a:gd name="adj1" fmla="val 4317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F051F7E-FA06-858F-7707-CBE989CD3AAC}"/>
              </a:ext>
            </a:extLst>
          </p:cNvPr>
          <p:cNvSpPr txBox="1"/>
          <p:nvPr/>
        </p:nvSpPr>
        <p:spPr>
          <a:xfrm>
            <a:off x="6577885" y="1964529"/>
            <a:ext cx="2652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учителей – блогеров из муниципальных районов ЯО</a:t>
            </a:r>
          </a:p>
        </p:txBody>
      </p:sp>
    </p:spTree>
    <p:extLst>
      <p:ext uri="{BB962C8B-B14F-4D97-AF65-F5344CB8AC3E}">
        <p14:creationId xmlns:p14="http://schemas.microsoft.com/office/powerpoint/2010/main" xmlns="" val="290812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Круг: прозрачная заливка 11">
            <a:extLst>
              <a:ext uri="{FF2B5EF4-FFF2-40B4-BE49-F238E27FC236}">
                <a16:creationId xmlns="" xmlns:a16="http://schemas.microsoft.com/office/drawing/2014/main" id="{DEB1588A-3E19-67BD-861C-BB7927566F15}"/>
              </a:ext>
            </a:extLst>
          </p:cNvPr>
          <p:cNvSpPr/>
          <p:nvPr/>
        </p:nvSpPr>
        <p:spPr>
          <a:xfrm>
            <a:off x="1954212" y="1325940"/>
            <a:ext cx="4545733" cy="4458053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DCFDE9-95D9-93FF-4DDB-A49978769D04}"/>
              </a:ext>
            </a:extLst>
          </p:cNvPr>
          <p:cNvSpPr txBox="1"/>
          <p:nvPr/>
        </p:nvSpPr>
        <p:spPr>
          <a:xfrm>
            <a:off x="177466" y="254454"/>
            <a:ext cx="28506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Осуществление взаимодействия с </a:t>
            </a:r>
            <a:r>
              <a:rPr lang="ru-RU" b="1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учителями-</a:t>
            </a:r>
            <a:r>
              <a:rPr lang="ru-RU" b="1" cap="all" spc="-6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блогерами</a:t>
            </a:r>
            <a:r>
              <a:rPr lang="ru-RU" b="1" cap="all" spc="-6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муниципальных районов ЯО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группы в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-канала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план-контента для общих публикаций на страницах социальных сетей и групп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образовательных акций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мастер – классов и семинаров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личных страницах в социальных сетях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D810C52-20F2-B27E-4E37-A96A6E752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513176"/>
            <a:ext cx="1243412" cy="10669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C9F350EB-F5F1-F72D-E332-A714B6E8B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793" y="5229200"/>
            <a:ext cx="2421582" cy="1628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D8B93D4-0167-B0B9-9D50-C6A9DA0B29C0}"/>
              </a:ext>
            </a:extLst>
          </p:cNvPr>
          <p:cNvSpPr txBox="1"/>
          <p:nvPr/>
        </p:nvSpPr>
        <p:spPr>
          <a:xfrm>
            <a:off x="381684" y="5143844"/>
            <a:ext cx="216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Площадки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F4E87DAA-519C-E1FB-0340-C306B333DB99}"/>
              </a:ext>
            </a:extLst>
          </p:cNvPr>
          <p:cNvSpPr/>
          <p:nvPr/>
        </p:nvSpPr>
        <p:spPr>
          <a:xfrm>
            <a:off x="3475204" y="3010865"/>
            <a:ext cx="1420280" cy="12079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блогеры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41" name="Круг: прозрачная заливка 2">
            <a:extLst>
              <a:ext uri="{FF2B5EF4-FFF2-40B4-BE49-F238E27FC236}">
                <a16:creationId xmlns="" xmlns:a16="http://schemas.microsoft.com/office/drawing/2014/main" id="{D3DD5180-8E46-9599-3A25-6BF3067CEEE1}"/>
              </a:ext>
            </a:extLst>
          </p:cNvPr>
          <p:cNvSpPr/>
          <p:nvPr/>
        </p:nvSpPr>
        <p:spPr>
          <a:xfrm>
            <a:off x="3021184" y="2419076"/>
            <a:ext cx="2352678" cy="2342623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6754A9EA-FD15-840A-0361-7439580998BE}"/>
              </a:ext>
            </a:extLst>
          </p:cNvPr>
          <p:cNvSpPr/>
          <p:nvPr/>
        </p:nvSpPr>
        <p:spPr>
          <a:xfrm>
            <a:off x="3549477" y="2559309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2B252B62-65C7-CA08-DEAC-2AFF2271BE90}"/>
              </a:ext>
            </a:extLst>
          </p:cNvPr>
          <p:cNvSpPr/>
          <p:nvPr/>
        </p:nvSpPr>
        <p:spPr>
          <a:xfrm>
            <a:off x="3112016" y="3172240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1A36CA4A-92B1-719E-93B8-B60C9A6E3763}"/>
              </a:ext>
            </a:extLst>
          </p:cNvPr>
          <p:cNvSpPr/>
          <p:nvPr/>
        </p:nvSpPr>
        <p:spPr>
          <a:xfrm>
            <a:off x="3206204" y="3887511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B68A6266-9426-E8D4-063C-09B281E609A4}"/>
              </a:ext>
            </a:extLst>
          </p:cNvPr>
          <p:cNvSpPr/>
          <p:nvPr/>
        </p:nvSpPr>
        <p:spPr>
          <a:xfrm>
            <a:off x="3986134" y="4219802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E5A2A534-77B8-6CB1-FFDE-3CA502530B07}"/>
              </a:ext>
            </a:extLst>
          </p:cNvPr>
          <p:cNvSpPr/>
          <p:nvPr/>
        </p:nvSpPr>
        <p:spPr>
          <a:xfrm>
            <a:off x="4682593" y="3875117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5A5A177C-58B0-826E-E544-00B6E63E3C6A}"/>
              </a:ext>
            </a:extLst>
          </p:cNvPr>
          <p:cNvSpPr/>
          <p:nvPr/>
        </p:nvSpPr>
        <p:spPr>
          <a:xfrm>
            <a:off x="4803766" y="3195538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2BD0A64F-AD50-0186-684E-7A3BCB964A5D}"/>
              </a:ext>
            </a:extLst>
          </p:cNvPr>
          <p:cNvSpPr/>
          <p:nvPr/>
        </p:nvSpPr>
        <p:spPr>
          <a:xfrm>
            <a:off x="4356272" y="2573330"/>
            <a:ext cx="481891" cy="4515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F051F7E-FA06-858F-7707-CBE989CD3AAC}"/>
              </a:ext>
            </a:extLst>
          </p:cNvPr>
          <p:cNvSpPr txBox="1"/>
          <p:nvPr/>
        </p:nvSpPr>
        <p:spPr>
          <a:xfrm>
            <a:off x="6480841" y="2403296"/>
            <a:ext cx="2652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учителей – блогеров из муниципальных районов ЯО</a:t>
            </a:r>
          </a:p>
        </p:txBody>
      </p:sp>
      <p:cxnSp>
        <p:nvCxnSpPr>
          <p:cNvPr id="55" name="Соединитель: уступ 20">
            <a:extLst>
              <a:ext uri="{FF2B5EF4-FFF2-40B4-BE49-F238E27FC236}">
                <a16:creationId xmlns="" xmlns:a16="http://schemas.microsoft.com/office/drawing/2014/main" id="{0732CBDE-1235-1A2F-587D-4F3351EB2CE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31597" y="1185636"/>
            <a:ext cx="1869449" cy="1747666"/>
          </a:xfrm>
          <a:prstGeom prst="bentConnector3">
            <a:avLst>
              <a:gd name="adj1" fmla="val 10183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892CCEA-F25B-8257-A687-A3C2C9A5AF16}"/>
              </a:ext>
            </a:extLst>
          </p:cNvPr>
          <p:cNvSpPr txBox="1"/>
          <p:nvPr/>
        </p:nvSpPr>
        <p:spPr>
          <a:xfrm>
            <a:off x="3923928" y="332656"/>
            <a:ext cx="2652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объединение при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ЯО</a:t>
            </a:r>
          </a:p>
        </p:txBody>
      </p:sp>
      <p:cxnSp>
        <p:nvCxnSpPr>
          <p:cNvPr id="57" name="Соединитель: уступ 22">
            <a:extLst>
              <a:ext uri="{FF2B5EF4-FFF2-40B4-BE49-F238E27FC236}">
                <a16:creationId xmlns="" xmlns:a16="http://schemas.microsoft.com/office/drawing/2014/main" id="{4A99A01C-D55B-111D-2C16-559970A30D61}"/>
              </a:ext>
            </a:extLst>
          </p:cNvPr>
          <p:cNvCxnSpPr>
            <a:cxnSpLocks/>
          </p:cNvCxnSpPr>
          <p:nvPr/>
        </p:nvCxnSpPr>
        <p:spPr>
          <a:xfrm flipV="1">
            <a:off x="5344402" y="2328408"/>
            <a:ext cx="2729095" cy="1408050"/>
          </a:xfrm>
          <a:prstGeom prst="bentConnector3">
            <a:avLst>
              <a:gd name="adj1" fmla="val 37922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88635EC6-C02C-7CAD-B7A4-AB821F9ED6E9}"/>
              </a:ext>
            </a:extLst>
          </p:cNvPr>
          <p:cNvCxnSpPr>
            <a:cxnSpLocks/>
          </p:cNvCxnSpPr>
          <p:nvPr/>
        </p:nvCxnSpPr>
        <p:spPr>
          <a:xfrm>
            <a:off x="5580112" y="5335028"/>
            <a:ext cx="2582514" cy="2763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9436D3D-5223-E03F-B66C-F0FFABB2273F}"/>
              </a:ext>
            </a:extLst>
          </p:cNvPr>
          <p:cNvSpPr txBox="1"/>
          <p:nvPr/>
        </p:nvSpPr>
        <p:spPr>
          <a:xfrm>
            <a:off x="5611935" y="5367933"/>
            <a:ext cx="2652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взаимодействия с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учителями-блогерами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муниципальных районов ЯО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2F797AEC-8E56-B554-EC9F-90F855E8BEA9}"/>
              </a:ext>
            </a:extLst>
          </p:cNvPr>
          <p:cNvCxnSpPr>
            <a:cxnSpLocks/>
          </p:cNvCxnSpPr>
          <p:nvPr/>
        </p:nvCxnSpPr>
        <p:spPr>
          <a:xfrm flipH="1">
            <a:off x="4586453" y="1730361"/>
            <a:ext cx="2122496" cy="1434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7DD2586-D698-C4BA-3F8B-5A0E18DF2F78}"/>
              </a:ext>
            </a:extLst>
          </p:cNvPr>
          <p:cNvSpPr txBox="1"/>
          <p:nvPr/>
        </p:nvSpPr>
        <p:spPr>
          <a:xfrm>
            <a:off x="6744571" y="153673"/>
            <a:ext cx="2039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координации членом Совета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учителей-блогеров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Министерстве Просвещения РФ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директорами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школ №70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5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847C5F4-3F51-3F85-27FC-C33FAAD6E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>
                        <a14:foregroundMark x1="30000" y1="14196" x2="30000" y2="14196"/>
                        <a14:foregroundMark x1="18696" y1="38013" x2="18696" y2="38013"/>
                        <a14:foregroundMark x1="19674" y1="67981" x2="19674" y2="67981"/>
                        <a14:foregroundMark x1="35652" y1="92744" x2="35652" y2="92744"/>
                        <a14:foregroundMark x1="63913" y1="94006" x2="63913" y2="94006"/>
                        <a14:foregroundMark x1="75978" y1="78391" x2="75978" y2="78391"/>
                        <a14:foregroundMark x1="81087" y1="47950" x2="81087" y2="47950"/>
                        <a14:foregroundMark x1="72717" y1="18770" x2="72717" y2="18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556792"/>
            <a:ext cx="5224555" cy="3600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638F9AA-7CBD-FBFD-719C-C3AF2688ED23}"/>
              </a:ext>
            </a:extLst>
          </p:cNvPr>
          <p:cNvSpPr txBox="1"/>
          <p:nvPr/>
        </p:nvSpPr>
        <p:spPr>
          <a:xfrm>
            <a:off x="239715" y="170401"/>
            <a:ext cx="27045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spc="-6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просветительской деятельности в сети – Интернет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образовательных организаций в ЯО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нового цифрового инструмента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Блогинг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в образовательном процессе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медиакомпетенций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педагогов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имиджа профессии  - Учитель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работы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учителя-блогера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F4E87DAA-519C-E1FB-0340-C306B333DB99}"/>
              </a:ext>
            </a:extLst>
          </p:cNvPr>
          <p:cNvSpPr/>
          <p:nvPr/>
        </p:nvSpPr>
        <p:spPr>
          <a:xfrm>
            <a:off x="4263202" y="2815820"/>
            <a:ext cx="1045638" cy="10410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блогеры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32" name="Круг: прозрачная заливка 2">
            <a:extLst>
              <a:ext uri="{FF2B5EF4-FFF2-40B4-BE49-F238E27FC236}">
                <a16:creationId xmlns="" xmlns:a16="http://schemas.microsoft.com/office/drawing/2014/main" id="{D3DD5180-8E46-9599-3A25-6BF3067CEEE1}"/>
              </a:ext>
            </a:extLst>
          </p:cNvPr>
          <p:cNvSpPr/>
          <p:nvPr/>
        </p:nvSpPr>
        <p:spPr>
          <a:xfrm>
            <a:off x="4047185" y="2653766"/>
            <a:ext cx="1477671" cy="1369300"/>
          </a:xfrm>
          <a:prstGeom prst="don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5A5A177C-58B0-826E-E544-00B6E63E3C6A}"/>
              </a:ext>
            </a:extLst>
          </p:cNvPr>
          <p:cNvSpPr/>
          <p:nvPr/>
        </p:nvSpPr>
        <p:spPr>
          <a:xfrm>
            <a:off x="5190151" y="3139802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F051F7E-FA06-858F-7707-CBE989CD3AAC}"/>
              </a:ext>
            </a:extLst>
          </p:cNvPr>
          <p:cNvSpPr txBox="1"/>
          <p:nvPr/>
        </p:nvSpPr>
        <p:spPr>
          <a:xfrm>
            <a:off x="7216590" y="2001091"/>
            <a:ext cx="1741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учителей – блогеров из муниципальных районов ЯО</a:t>
            </a:r>
          </a:p>
        </p:txBody>
      </p:sp>
      <p:sp>
        <p:nvSpPr>
          <p:cNvPr id="35" name="Круг: прозрачная заливка 11">
            <a:extLst>
              <a:ext uri="{FF2B5EF4-FFF2-40B4-BE49-F238E27FC236}">
                <a16:creationId xmlns="" xmlns:a16="http://schemas.microsoft.com/office/drawing/2014/main" id="{DEB1588A-3E19-67BD-861C-BB7927566F15}"/>
              </a:ext>
            </a:extLst>
          </p:cNvPr>
          <p:cNvSpPr/>
          <p:nvPr/>
        </p:nvSpPr>
        <p:spPr>
          <a:xfrm>
            <a:off x="3376670" y="1964331"/>
            <a:ext cx="2799744" cy="2705970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892CCEA-F25B-8257-A687-A3C2C9A5AF16}"/>
              </a:ext>
            </a:extLst>
          </p:cNvPr>
          <p:cNvSpPr txBox="1"/>
          <p:nvPr/>
        </p:nvSpPr>
        <p:spPr>
          <a:xfrm>
            <a:off x="3783872" y="164195"/>
            <a:ext cx="345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объединение при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ЯО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9436D3D-5223-E03F-B66C-F0FFABB2273F}"/>
              </a:ext>
            </a:extLst>
          </p:cNvPr>
          <p:cNvSpPr txBox="1"/>
          <p:nvPr/>
        </p:nvSpPr>
        <p:spPr>
          <a:xfrm>
            <a:off x="6948265" y="3933056"/>
            <a:ext cx="2009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взаимодействия с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учителями-блогерами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муниципальных районов ЯО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DD2586-D698-C4BA-3F8B-5A0E18DF2F78}"/>
              </a:ext>
            </a:extLst>
          </p:cNvPr>
          <p:cNvSpPr txBox="1"/>
          <p:nvPr/>
        </p:nvSpPr>
        <p:spPr>
          <a:xfrm>
            <a:off x="6842587" y="68137"/>
            <a:ext cx="2115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координации членом Совета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учителей-блогеров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Министерстве Просвещения РФ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директорами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школ №70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№43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C9E2000D-F88E-203C-D559-C2097DE8BC54}"/>
              </a:ext>
            </a:extLst>
          </p:cNvPr>
          <p:cNvSpPr/>
          <p:nvPr/>
        </p:nvSpPr>
        <p:spPr>
          <a:xfrm>
            <a:off x="5177421" y="3462319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A7316FB2-F08B-F119-84E5-B113E8402C02}"/>
              </a:ext>
            </a:extLst>
          </p:cNvPr>
          <p:cNvSpPr/>
          <p:nvPr/>
        </p:nvSpPr>
        <p:spPr>
          <a:xfrm>
            <a:off x="4916513" y="3664813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1470C114-DBC6-70EF-8A10-05E11F7E9575}"/>
              </a:ext>
            </a:extLst>
          </p:cNvPr>
          <p:cNvSpPr/>
          <p:nvPr/>
        </p:nvSpPr>
        <p:spPr>
          <a:xfrm>
            <a:off x="4567148" y="3708825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F3A747E2-CCAB-8CBD-CCD6-88E9FE4F313C}"/>
              </a:ext>
            </a:extLst>
          </p:cNvPr>
          <p:cNvSpPr/>
          <p:nvPr/>
        </p:nvSpPr>
        <p:spPr>
          <a:xfrm>
            <a:off x="4214900" y="3580539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F0E4D762-8D4C-B11C-7D95-0680BCA07887}"/>
              </a:ext>
            </a:extLst>
          </p:cNvPr>
          <p:cNvSpPr/>
          <p:nvPr/>
        </p:nvSpPr>
        <p:spPr>
          <a:xfrm>
            <a:off x="4120902" y="3260014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82346CF5-8E17-A1AE-D0B0-3E2DC05B5A6B}"/>
              </a:ext>
            </a:extLst>
          </p:cNvPr>
          <p:cNvSpPr/>
          <p:nvPr/>
        </p:nvSpPr>
        <p:spPr>
          <a:xfrm>
            <a:off x="4212970" y="2958737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BB10F659-487D-A1E4-C996-5FEA70134DA7}"/>
              </a:ext>
            </a:extLst>
          </p:cNvPr>
          <p:cNvSpPr/>
          <p:nvPr/>
        </p:nvSpPr>
        <p:spPr>
          <a:xfrm>
            <a:off x="4476156" y="2770470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4B99F979-9EB4-2F18-7129-82B27E5E9E87}"/>
              </a:ext>
            </a:extLst>
          </p:cNvPr>
          <p:cNvSpPr/>
          <p:nvPr/>
        </p:nvSpPr>
        <p:spPr>
          <a:xfrm>
            <a:off x="4798660" y="2728415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B8F5A62D-0CA6-99BC-89F5-9941A67D37ED}"/>
              </a:ext>
            </a:extLst>
          </p:cNvPr>
          <p:cNvSpPr/>
          <p:nvPr/>
        </p:nvSpPr>
        <p:spPr>
          <a:xfrm>
            <a:off x="5072169" y="2871622"/>
            <a:ext cx="237378" cy="20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C4E2036-BD2E-CED2-9322-9F2B7211E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>
                        <a14:foregroundMark x1="30000" y1="14196" x2="30000" y2="14196"/>
                        <a14:foregroundMark x1="18696" y1="38013" x2="18696" y2="38013"/>
                        <a14:foregroundMark x1="19674" y1="67981" x2="19674" y2="67981"/>
                        <a14:foregroundMark x1="35652" y1="92744" x2="35652" y2="92744"/>
                        <a14:foregroundMark x1="63913" y1="94006" x2="63913" y2="94006"/>
                        <a14:foregroundMark x1="75978" y1="78391" x2="75978" y2="78391"/>
                        <a14:foregroundMark x1="81087" y1="47950" x2="81087" y2="47950"/>
                        <a14:foregroundMark x1="72717" y1="18770" x2="72717" y2="18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798" y="1884019"/>
            <a:ext cx="4159724" cy="286659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0847C5F4-3F51-3F85-27FC-C33FAAD6E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>
                        <a14:foregroundMark x1="30000" y1="14196" x2="30000" y2="14196"/>
                        <a14:foregroundMark x1="18696" y1="38013" x2="18696" y2="38013"/>
                        <a14:foregroundMark x1="19674" y1="67981" x2="19674" y2="67981"/>
                        <a14:foregroundMark x1="35652" y1="92744" x2="35652" y2="92744"/>
                        <a14:foregroundMark x1="63913" y1="94006" x2="63913" y2="94006"/>
                        <a14:foregroundMark x1="75978" y1="78391" x2="75978" y2="78391"/>
                        <a14:foregroundMark x1="81087" y1="47950" x2="81087" y2="47950"/>
                        <a14:foregroundMark x1="72717" y1="18770" x2="72717" y2="18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000" y="1151359"/>
            <a:ext cx="6413317" cy="4419613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AFE1E5C-3832-4BE2-3009-A50DAAEFD761}"/>
              </a:ext>
            </a:extLst>
          </p:cNvPr>
          <p:cNvCxnSpPr/>
          <p:nvPr/>
        </p:nvCxnSpPr>
        <p:spPr>
          <a:xfrm flipH="1" flipV="1">
            <a:off x="4786020" y="711495"/>
            <a:ext cx="12638" cy="23483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EB8C429F-0DDD-AA52-E5A3-EADC0CC3CE5D}"/>
              </a:ext>
            </a:extLst>
          </p:cNvPr>
          <p:cNvCxnSpPr>
            <a:cxnSpLocks/>
          </p:cNvCxnSpPr>
          <p:nvPr/>
        </p:nvCxnSpPr>
        <p:spPr>
          <a:xfrm flipV="1">
            <a:off x="4786020" y="688877"/>
            <a:ext cx="1823572" cy="22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Соединитель: уступ 45">
            <a:extLst>
              <a:ext uri="{FF2B5EF4-FFF2-40B4-BE49-F238E27FC236}">
                <a16:creationId xmlns="" xmlns:a16="http://schemas.microsoft.com/office/drawing/2014/main" id="{D1E63298-B741-7BEA-AEEE-DDDA82A0A795}"/>
              </a:ext>
            </a:extLst>
          </p:cNvPr>
          <p:cNvCxnSpPr>
            <a:cxnSpLocks/>
          </p:cNvCxnSpPr>
          <p:nvPr/>
        </p:nvCxnSpPr>
        <p:spPr>
          <a:xfrm flipV="1">
            <a:off x="5510500" y="1964331"/>
            <a:ext cx="3237964" cy="1450251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BD150FEF-AB70-F730-3469-A88BFC56FB89}"/>
              </a:ext>
            </a:extLst>
          </p:cNvPr>
          <p:cNvCxnSpPr>
            <a:cxnSpLocks/>
          </p:cNvCxnSpPr>
          <p:nvPr/>
        </p:nvCxnSpPr>
        <p:spPr>
          <a:xfrm>
            <a:off x="5527349" y="3911130"/>
            <a:ext cx="32931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098F6828-3698-894F-DB56-2FD18B2A5BCB}"/>
              </a:ext>
            </a:extLst>
          </p:cNvPr>
          <p:cNvCxnSpPr>
            <a:cxnSpLocks/>
          </p:cNvCxnSpPr>
          <p:nvPr/>
        </p:nvCxnSpPr>
        <p:spPr>
          <a:xfrm flipH="1">
            <a:off x="5004048" y="1556792"/>
            <a:ext cx="1874474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70F0B46-1C6C-BC4B-4386-DBF9F3108838}"/>
              </a:ext>
            </a:extLst>
          </p:cNvPr>
          <p:cNvSpPr txBox="1"/>
          <p:nvPr/>
        </p:nvSpPr>
        <p:spPr>
          <a:xfrm>
            <a:off x="5296110" y="5570972"/>
            <a:ext cx="3735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контента для целевой аудитории: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Ученики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</p:txBody>
      </p:sp>
      <p:cxnSp>
        <p:nvCxnSpPr>
          <p:cNvPr id="64" name="Соединитель: уступ 64">
            <a:extLst>
              <a:ext uri="{FF2B5EF4-FFF2-40B4-BE49-F238E27FC236}">
                <a16:creationId xmlns="" xmlns:a16="http://schemas.microsoft.com/office/drawing/2014/main" id="{B92DC93A-F851-2501-1030-114740F17651}"/>
              </a:ext>
            </a:extLst>
          </p:cNvPr>
          <p:cNvCxnSpPr/>
          <p:nvPr/>
        </p:nvCxnSpPr>
        <p:spPr>
          <a:xfrm>
            <a:off x="4685837" y="4670301"/>
            <a:ext cx="3621868" cy="2071067"/>
          </a:xfrm>
          <a:prstGeom prst="bentConnector3">
            <a:avLst>
              <a:gd name="adj1" fmla="val 10075"/>
            </a:avLst>
          </a:prstGeom>
          <a:ln>
            <a:solidFill>
              <a:srgbClr val="33CC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catherineasquithgallery.com/uploads/posts/2021-03/1614563233_10-p-kartinka-cheloveka-na-belom-fone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611577"/>
            <a:ext cx="1091203" cy="2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48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3077</TotalTime>
  <Words>1450</Words>
  <Application>Microsoft Office PowerPoint</Application>
  <PresentationFormat>Экран (4:3)</PresentationFormat>
  <Paragraphs>198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Региональное объединение  учителей-блогеров</vt:lpstr>
      <vt:lpstr>Актуальность</vt:lpstr>
      <vt:lpstr>ИННОВАЦИОННЫЙ ПОТЕНЦИАЛ</vt:lpstr>
      <vt:lpstr>Цель проекта</vt:lpstr>
      <vt:lpstr>Реализуемость проекта</vt:lpstr>
      <vt:lpstr>Слайд 6</vt:lpstr>
      <vt:lpstr>Слайд 7</vt:lpstr>
      <vt:lpstr>Слайд 8</vt:lpstr>
      <vt:lpstr>Слайд 9</vt:lpstr>
      <vt:lpstr>Слайд 10</vt:lpstr>
      <vt:lpstr>Возможные риски</vt:lpstr>
      <vt:lpstr>мониторинг реализации инновационного проекта </vt:lpstr>
      <vt:lpstr>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региональной  инновационной  площадки</dc:title>
  <dc:creator>Ольга Николаевна Наумова</dc:creator>
  <cp:lastModifiedBy>House</cp:lastModifiedBy>
  <cp:revision>254</cp:revision>
  <cp:lastPrinted>2018-03-30T11:39:22Z</cp:lastPrinted>
  <dcterms:created xsi:type="dcterms:W3CDTF">2014-05-05T05:11:34Z</dcterms:created>
  <dcterms:modified xsi:type="dcterms:W3CDTF">2022-11-28T18:23:00Z</dcterms:modified>
</cp:coreProperties>
</file>