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428" r:id="rId3"/>
    <p:sldId id="499" r:id="rId4"/>
    <p:sldId id="498" r:id="rId5"/>
    <p:sldId id="494" r:id="rId6"/>
    <p:sldId id="511" r:id="rId7"/>
    <p:sldId id="512" r:id="rId8"/>
    <p:sldId id="513" r:id="rId9"/>
    <p:sldId id="496" r:id="rId10"/>
    <p:sldId id="502" r:id="rId11"/>
    <p:sldId id="500" r:id="rId12"/>
    <p:sldId id="495" r:id="rId13"/>
    <p:sldId id="493" r:id="rId14"/>
    <p:sldId id="514" r:id="rId15"/>
    <p:sldId id="503" r:id="rId16"/>
    <p:sldId id="507" r:id="rId17"/>
    <p:sldId id="506" r:id="rId18"/>
    <p:sldId id="504" r:id="rId19"/>
    <p:sldId id="505" r:id="rId20"/>
    <p:sldId id="510" r:id="rId21"/>
    <p:sldId id="508" r:id="rId22"/>
    <p:sldId id="509" r:id="rId23"/>
  </p:sldIdLst>
  <p:sldSz cx="12192000" cy="6858000"/>
  <p:notesSz cx="6797675" cy="9926638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3FD"/>
    <a:srgbClr val="66CCFF"/>
    <a:srgbClr val="ADC0FD"/>
    <a:srgbClr val="CECAFC"/>
    <a:srgbClr val="6699FF"/>
    <a:srgbClr val="33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615" autoAdjust="0"/>
  </p:normalViewPr>
  <p:slideViewPr>
    <p:cSldViewPr snapToGrid="0" showGuides="1">
      <p:cViewPr varScale="1">
        <p:scale>
          <a:sx n="113" d="100"/>
          <a:sy n="113" d="100"/>
        </p:scale>
        <p:origin x="432" y="96"/>
      </p:cViewPr>
      <p:guideLst>
        <p:guide orient="horz" pos="2228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754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13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264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872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55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9" y="4511786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0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1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6" y="3228844"/>
            <a:ext cx="5632704" cy="84404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2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4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4" y="0"/>
            <a:ext cx="1295401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2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2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2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3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9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1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2" y="1600200"/>
            <a:ext cx="9982201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903" y="6356355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61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5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3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75120" y="3927078"/>
            <a:ext cx="5349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Липаева</a:t>
            </a:r>
            <a:r>
              <a:rPr lang="ru-RU" sz="2000" b="1" dirty="0" smtClean="0"/>
              <a:t> Татьяна Александровна</a:t>
            </a:r>
            <a:r>
              <a:rPr lang="ru-RU" sz="2000" dirty="0" smtClean="0"/>
              <a:t>,</a:t>
            </a:r>
          </a:p>
          <a:p>
            <a:pPr algn="ctr"/>
            <a:r>
              <a:rPr lang="ru-RU" sz="2000" dirty="0" smtClean="0"/>
              <a:t>канд. филос. наук, </a:t>
            </a:r>
          </a:p>
          <a:p>
            <a:pPr algn="ctr"/>
            <a:r>
              <a:rPr lang="ru-RU" sz="2000" dirty="0"/>
              <a:t>з</a:t>
            </a:r>
            <a:r>
              <a:rPr lang="ru-RU" sz="2000" dirty="0" smtClean="0"/>
              <a:t>аведующий кафедрой развития</a:t>
            </a:r>
          </a:p>
          <a:p>
            <a:pPr algn="ctr"/>
            <a:r>
              <a:rPr lang="ru-RU" sz="2000" dirty="0" smtClean="0"/>
              <a:t>профессионального образования</a:t>
            </a:r>
          </a:p>
          <a:p>
            <a:pPr algn="ctr"/>
            <a:r>
              <a:rPr lang="ru-RU" sz="2000" dirty="0" smtClean="0"/>
              <a:t>ОГБОУ ДПО «Костромской областной</a:t>
            </a:r>
          </a:p>
          <a:p>
            <a:pPr algn="ctr"/>
            <a:r>
              <a:rPr lang="ru-RU" sz="2000" dirty="0" smtClean="0"/>
              <a:t>институт развития образования»</a:t>
            </a:r>
            <a:endParaRPr lang="en-US" sz="2000" dirty="0" smtClean="0"/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8(4942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31-77-91,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tlipaeva@mail.ru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0080"/>
            <a:ext cx="6751320" cy="606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ОБНОВЛЕНИЕ ПОДХОДОВ К ОРГАНИЗАЦИИ ДОПОЛНИТЕЛЬНОГО ПРОФЕССИОНАЛЬНОГО ОБРАЗОВАНИЯ</a:t>
            </a:r>
          </a:p>
          <a:p>
            <a:pPr algn="ctr">
              <a:lnSpc>
                <a:spcPts val="43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РУКОВОДЯЩИХ И ПЕДАГОГИЧЕСКИХ РАБОТНИКОВ</a:t>
            </a:r>
          </a:p>
          <a:p>
            <a:pPr algn="ctr">
              <a:lnSpc>
                <a:spcPts val="43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ПРОФЕССИОНАЛЬНЫХ ОБРАЗОВАТЕЛЬНЫХ ОРГАНИЗАЦИЙ</a:t>
            </a:r>
          </a:p>
          <a:p>
            <a:pPr algn="ctr">
              <a:lnSpc>
                <a:spcPts val="43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ЦЕЛЯХ ОБЕСПЕЧЕНИЯ ПЕРСОНИФИЦИРОВАННОГО ПОХОДА</a:t>
            </a:r>
          </a:p>
          <a:p>
            <a:pPr algn="ctr">
              <a:lnSpc>
                <a:spcPts val="43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 ПОВЫШЕНИЮ КВАЛИФИКАЦИИ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ts val="43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as1.ftcdn.net/jpg/01/90/91/52/500_F_190915231_2qLXclsMTiW6u1vKABg08DBCFY2nRk8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4"/>
          <a:stretch/>
        </p:blipFill>
        <p:spPr bwMode="auto">
          <a:xfrm>
            <a:off x="6967855" y="756716"/>
            <a:ext cx="4772036" cy="2961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1684" y="1737360"/>
            <a:ext cx="2026236" cy="339852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381000" y="3032760"/>
            <a:ext cx="2013412" cy="381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698164" y="1767840"/>
            <a:ext cx="2026236" cy="333756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2697480" y="3002280"/>
            <a:ext cx="2013412" cy="381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045124" y="1783080"/>
            <a:ext cx="2026236" cy="329184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5044440" y="3002280"/>
            <a:ext cx="2013412" cy="381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437804" y="1752600"/>
            <a:ext cx="2026236" cy="330708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7437120" y="3017520"/>
            <a:ext cx="2013412" cy="381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9830484" y="1737360"/>
            <a:ext cx="2026236" cy="333756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9829800" y="3017520"/>
            <a:ext cx="2013412" cy="381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51816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ДИАГНОСТИКА УРОВНЯ ПРОФЕССИОНАЛЬНЫХ КОМПЕТЕНЦИЙ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274320" y="1798320"/>
            <a:ext cx="227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/>
              <a:t>ПРЕДВАРИТЕЛЬ-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НАЯ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ДИАГНОСТИКА</a:t>
            </a:r>
            <a:endParaRPr lang="ru-RU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590800" y="1935480"/>
            <a:ext cx="227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/>
              <a:t>ВХОДНОЕ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ОЦЕНИВАНИЕ</a:t>
            </a:r>
            <a:endParaRPr lang="ru-RU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922520" y="1920240"/>
            <a:ext cx="227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/>
              <a:t>ТЕКУЩИЙ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КОНТРОЛЬ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7376160" y="1798320"/>
            <a:ext cx="227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/>
              <a:t>ПРОМЕЖУТОЧ-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НАЯ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/>
              <a:t>АТТЕСТАЦИЯ</a:t>
            </a:r>
            <a:endParaRPr lang="ru-RU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9723120" y="1889760"/>
            <a:ext cx="2270760" cy="784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/>
              <a:t>ИТОГОВАЯ АТТЕСТАЦИЯ</a:t>
            </a:r>
          </a:p>
        </p:txBody>
      </p:sp>
      <p:sp>
        <p:nvSpPr>
          <p:cNvPr id="2049" name="TextBox 2048"/>
          <p:cNvSpPr txBox="1"/>
          <p:nvPr/>
        </p:nvSpPr>
        <p:spPr>
          <a:xfrm>
            <a:off x="304800" y="3261360"/>
            <a:ext cx="2103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Диагностическая работа</a:t>
            </a:r>
          </a:p>
          <a:p>
            <a:pPr algn="ctr"/>
            <a:r>
              <a:rPr lang="ru-RU" dirty="0" smtClean="0"/>
              <a:t> (</a:t>
            </a:r>
            <a:r>
              <a:rPr lang="ru-RU" dirty="0" err="1" smtClean="0"/>
              <a:t>демонстрацион</a:t>
            </a:r>
            <a:r>
              <a:rPr lang="ru-RU" dirty="0" smtClean="0"/>
              <a:t>-</a:t>
            </a:r>
          </a:p>
          <a:p>
            <a:pPr algn="ctr"/>
            <a:r>
              <a:rPr lang="ru-RU" dirty="0" err="1" smtClean="0"/>
              <a:t>ный</a:t>
            </a:r>
            <a:r>
              <a:rPr lang="ru-RU" dirty="0" smtClean="0"/>
              <a:t> вариант)</a:t>
            </a:r>
            <a:endParaRPr lang="ru-RU" dirty="0"/>
          </a:p>
        </p:txBody>
      </p:sp>
      <p:sp>
        <p:nvSpPr>
          <p:cNvPr id="2051" name="TextBox 2050"/>
          <p:cNvSpPr txBox="1"/>
          <p:nvPr/>
        </p:nvSpPr>
        <p:spPr>
          <a:xfrm>
            <a:off x="2712720" y="326136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КИМЫ, направленные на оценку компетенций</a:t>
            </a:r>
          </a:p>
          <a:p>
            <a:pPr algn="ctr"/>
            <a:r>
              <a:rPr lang="ru-RU" dirty="0" smtClean="0"/>
              <a:t>(2 часа)</a:t>
            </a:r>
            <a:endParaRPr lang="ru-RU" dirty="0"/>
          </a:p>
        </p:txBody>
      </p:sp>
      <p:sp>
        <p:nvSpPr>
          <p:cNvPr id="2053" name="TextBox 2052"/>
          <p:cNvSpPr txBox="1"/>
          <p:nvPr/>
        </p:nvSpPr>
        <p:spPr>
          <a:xfrm>
            <a:off x="5074920" y="3169920"/>
            <a:ext cx="2026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Конкретные формы, процедура и содержание определяются преподавателем</a:t>
            </a:r>
            <a:endParaRPr lang="ru-RU" dirty="0"/>
          </a:p>
        </p:txBody>
      </p:sp>
      <p:sp>
        <p:nvSpPr>
          <p:cNvPr id="2056" name="TextBox 2055"/>
          <p:cNvSpPr txBox="1"/>
          <p:nvPr/>
        </p:nvSpPr>
        <p:spPr>
          <a:xfrm>
            <a:off x="7452360" y="3017520"/>
            <a:ext cx="2011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Собеседование, защита творческих проектов, тестирование, </a:t>
            </a:r>
            <a:r>
              <a:rPr lang="ru-RU" sz="1400" dirty="0" smtClean="0"/>
              <a:t>открытые </a:t>
            </a:r>
            <a:r>
              <a:rPr lang="ru-RU" sz="1400" dirty="0"/>
              <a:t>уроки, мастер-классы, решение </a:t>
            </a:r>
            <a:r>
              <a:rPr lang="ru-RU" sz="1400" dirty="0" smtClean="0"/>
              <a:t>профессиональных </a:t>
            </a:r>
            <a:r>
              <a:rPr lang="ru-RU" sz="1400" dirty="0"/>
              <a:t>задач и </a:t>
            </a:r>
            <a:r>
              <a:rPr lang="ru-RU" sz="1400" dirty="0" err="1"/>
              <a:t>др</a:t>
            </a:r>
            <a:endParaRPr lang="ru-RU" sz="1400" dirty="0"/>
          </a:p>
        </p:txBody>
      </p:sp>
      <p:sp>
        <p:nvSpPr>
          <p:cNvPr id="2059" name="TextBox 2058"/>
          <p:cNvSpPr txBox="1"/>
          <p:nvPr/>
        </p:nvSpPr>
        <p:spPr>
          <a:xfrm>
            <a:off x="9845040" y="3215640"/>
            <a:ext cx="2026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Тестовые задания по всем модулям, выбранным для обучения</a:t>
            </a:r>
          </a:p>
        </p:txBody>
      </p:sp>
      <p:sp>
        <p:nvSpPr>
          <p:cNvPr id="2060" name="TextBox 2059"/>
          <p:cNvSpPr txBox="1"/>
          <p:nvPr/>
        </p:nvSpPr>
        <p:spPr>
          <a:xfrm>
            <a:off x="350520" y="5440680"/>
            <a:ext cx="1171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ОСНОВА ДЛЯ РАЗРАБОТКИ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0" name="Стрелка вниз 59"/>
          <p:cNvSpPr/>
          <p:nvPr/>
        </p:nvSpPr>
        <p:spPr>
          <a:xfrm rot="16200000">
            <a:off x="5806440" y="5303520"/>
            <a:ext cx="624840" cy="792480"/>
          </a:xfrm>
          <a:prstGeom prst="downArrow">
            <a:avLst/>
          </a:prstGeom>
          <a:solidFill>
            <a:srgbClr val="C9D3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1" name="TextBox 2060"/>
          <p:cNvSpPr txBox="1"/>
          <p:nvPr/>
        </p:nvSpPr>
        <p:spPr>
          <a:xfrm>
            <a:off x="7025640" y="5318760"/>
            <a:ext cx="583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ПРОФЕССИОНАЛЬНЫЕ СТАНДАРТЫ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" t="22500" r="58610" b="7812"/>
          <a:stretch/>
        </p:blipFill>
        <p:spPr bwMode="auto">
          <a:xfrm>
            <a:off x="137160" y="1188720"/>
            <a:ext cx="4251960" cy="50596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640080"/>
            <a:ext cx="758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Демоверсии</a:t>
            </a:r>
            <a:r>
              <a:rPr lang="ru-RU" sz="2000" dirty="0" smtClean="0">
                <a:solidFill>
                  <a:srgbClr val="002060"/>
                </a:solidFill>
              </a:rPr>
              <a:t> входного оценивания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1" t="14063" r="24700" b="13750"/>
          <a:stretch/>
        </p:blipFill>
        <p:spPr bwMode="auto">
          <a:xfrm>
            <a:off x="4480560" y="1661161"/>
            <a:ext cx="4023360" cy="45872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0080" y="1127760"/>
            <a:ext cx="473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Кодификатор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 t="13750" r="23997" b="7188"/>
          <a:stretch/>
        </p:blipFill>
        <p:spPr bwMode="auto">
          <a:xfrm>
            <a:off x="8656320" y="2103120"/>
            <a:ext cx="3337560" cy="41605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41080" y="1539240"/>
            <a:ext cx="321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Спецификация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920" y="548640"/>
            <a:ext cx="1196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ИНДИВИДУАЛЬНЫЙ УЧЕБНЫЙ ПЛАН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102" name="Picture 6" descr="https://library.kissclipart.com/20180831/tbq/kissclipart-competency-gap-clipart-competence-skill-organizati-2ef3df24e1fe68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560"/>
            <a:ext cx="1208532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561994">
            <a:off x="3368037" y="2076280"/>
            <a:ext cx="530352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dirty="0" smtClean="0"/>
              <a:t>Слушатель самостоятельно конструирует образовательный маршрут</a:t>
            </a:r>
          </a:p>
          <a:p>
            <a:pPr algn="ctr">
              <a:lnSpc>
                <a:spcPts val="2200"/>
              </a:lnSpc>
            </a:pPr>
            <a:r>
              <a:rPr lang="ru-RU" dirty="0" smtClean="0"/>
              <a:t>с </a:t>
            </a:r>
            <a:r>
              <a:rPr lang="ru-RU" dirty="0"/>
              <a:t>учетом своих профессиональных потребностей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12280" y="4343400"/>
            <a:ext cx="4541520" cy="56388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42760" y="4450080"/>
            <a:ext cx="448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ИНВАРИАНТНАЯ ЧАСТЬ</a:t>
            </a:r>
            <a:endParaRPr lang="ru-RU" sz="2000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28" y="5024543"/>
            <a:ext cx="865632" cy="40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638800" y="5547360"/>
            <a:ext cx="1325880" cy="56388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22720" y="5775960"/>
            <a:ext cx="1325880" cy="56388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11440" y="5501640"/>
            <a:ext cx="1325880" cy="56388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854440" y="5806440"/>
            <a:ext cx="1325880" cy="56388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45040" y="5516880"/>
            <a:ext cx="1325880" cy="56388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789920" y="5775960"/>
            <a:ext cx="1325880" cy="56388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654040" y="5745480"/>
            <a:ext cx="643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А Р И А Т И В Н Ы Е    М О Д У Л 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74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920" y="548640"/>
            <a:ext cx="1196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ИНДИВИДУАЛЬНЫЙ УЧЕБНЫЙ ПЛАН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4522" t="19917" r="33917" b="6133"/>
          <a:stretch/>
        </p:blipFill>
        <p:spPr>
          <a:xfrm>
            <a:off x="637540" y="1179135"/>
            <a:ext cx="3815080" cy="502830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35817" t="47233" r="33918" b="24095"/>
          <a:stretch/>
        </p:blipFill>
        <p:spPr>
          <a:xfrm>
            <a:off x="4866682" y="1879600"/>
            <a:ext cx="6768330" cy="360679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174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6680" y="548640"/>
            <a:ext cx="12085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МОДУЛИ,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востребованные преподавателями специальных дисциплин и мастерами п/О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40" y="2194560"/>
            <a:ext cx="3246120" cy="137160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0040" y="2255520"/>
            <a:ext cx="329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Современные производственные технологии в образовательном процессе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97680" y="2179320"/>
            <a:ext cx="3246120" cy="137160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60080" y="2194560"/>
            <a:ext cx="3246120" cy="137160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12920" y="2103120"/>
            <a:ext cx="3215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Актуализация образовательных программ и подготовка обучающихся в соответствии со стандартами </a:t>
            </a:r>
            <a:r>
              <a:rPr lang="ru-RU" dirty="0" err="1" smtClean="0"/>
              <a:t>Ворлдскиллс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05800" y="2362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Организация профориентационной работы со школьниками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4328160"/>
            <a:ext cx="3276600" cy="137160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43400" y="4251960"/>
            <a:ext cx="3276600" cy="137160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4800" y="452628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Организация инклюзивного образования в учреждениях СПО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4343400"/>
            <a:ext cx="326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Организационно-педагогическое сопровождение группы обучающихся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90560" y="4267200"/>
            <a:ext cx="3246120" cy="137160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275320" y="4419600"/>
            <a:ext cx="321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Деятельность педагога в условиях цифровой образовательной среды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6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5334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СЕТЕВОЙ ФОРМАТ РЕАЛИЦАЦИИ ПРОГРАММ ПК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8960" y="1371600"/>
            <a:ext cx="598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ПАРТНЕРЫ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" y="1996440"/>
            <a:ext cx="11399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РЕСУРСНЫЕ ЦЕНТРЫ </a:t>
            </a:r>
          </a:p>
          <a:p>
            <a:pPr algn="just">
              <a:buClr>
                <a:srgbClr val="002060"/>
              </a:buClr>
            </a:pPr>
            <a:endParaRPr lang="ru-RU" sz="2400" dirty="0" smtClean="0"/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СПЕЦИАЛИЗИРОВАННЫЕ ЦЕНТРЫ КОМПЕТЕНЦИЙ</a:t>
            </a:r>
          </a:p>
          <a:p>
            <a:pPr algn="just">
              <a:buClr>
                <a:srgbClr val="002060"/>
              </a:buClr>
            </a:pPr>
            <a:r>
              <a:rPr lang="ru-RU" sz="2400" dirty="0" smtClean="0"/>
              <a:t> 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БАЗОВЫЙ ЦЕНТР ПОДДЕРЖКИ ИНКЛЮЗИВНОГО ПРОФЕССИОНАЛЬНОГО ОБРАЗОВАНИЯ В КОСТРОМСКОЙ ОБЛАСТИ</a:t>
            </a:r>
          </a:p>
          <a:p>
            <a:pPr algn="just">
              <a:buClr>
                <a:srgbClr val="002060"/>
              </a:buClr>
            </a:pPr>
            <a:endParaRPr lang="ru-RU" sz="2400" dirty="0" smtClean="0"/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400" dirty="0" smtClean="0"/>
              <a:t>РЕСУРСНЫЙ УЧЕБНО-МЕТОДИЧЕСКИЙ ЦЕНТР ИНКЛЮЗИВНОГО ОБРАЗОВАНИЯ ПО НАПРАВЛЕНИЮ «ПИТАНИЕ» КОСТРОМСКОЙ ОБЛАСТИ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75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6680" y="548640"/>
            <a:ext cx="12085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МОДУЛИ,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в</a:t>
            </a:r>
            <a:r>
              <a:rPr lang="ru-RU" sz="2800" dirty="0" smtClean="0">
                <a:solidFill>
                  <a:srgbClr val="002060"/>
                </a:solidFill>
              </a:rPr>
              <a:t>остребованные руководящими работниками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560" y="1935480"/>
            <a:ext cx="3246120" cy="204216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9080" y="2011680"/>
            <a:ext cx="3291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</a:t>
            </a:r>
            <a:r>
              <a:rPr lang="ru-RU" sz="2000" dirty="0" smtClean="0"/>
              <a:t>омпетентность руководителя в области обеспечения безопасности участников образовательного процесса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12920" y="1965960"/>
            <a:ext cx="3246120" cy="198120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51520" y="1935480"/>
            <a:ext cx="3246120" cy="199644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58640" y="2392680"/>
            <a:ext cx="3154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Правовая компетентность руководителя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0" y="234696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Информационная компетентность руководителя 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09800" y="4221480"/>
            <a:ext cx="3246120" cy="198120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40280" y="4785360"/>
            <a:ext cx="318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Управление качеством образования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09360" y="4236720"/>
            <a:ext cx="3246120" cy="1981200"/>
          </a:xfrm>
          <a:prstGeom prst="rect">
            <a:avLst/>
          </a:prstGeom>
          <a:solidFill>
            <a:srgbClr val="C9D3FD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278880" y="4602480"/>
            <a:ext cx="3185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Управление</a:t>
            </a:r>
          </a:p>
          <a:p>
            <a:pPr algn="ctr"/>
            <a:r>
              <a:rPr lang="ru-RU" sz="2000" dirty="0"/>
              <a:t>и</a:t>
            </a:r>
            <a:r>
              <a:rPr lang="ru-RU" sz="2000" dirty="0" smtClean="0"/>
              <a:t>нновациями в образовании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5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7160" y="1249680"/>
            <a:ext cx="11765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МЕТОДИЧЕСКОЕ СОПРОВОЖДЕНИЕ РУКОВОДЯЩИХ И ПЕДАГОГИЧЕСКИХ РАБОТНИКОВ В МЕЖКУРСОВОЙ ПЕРИОД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" y="487680"/>
            <a:ext cx="1133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 Е П Р Е Р Ы В Н О Е   О Б Р А З О В А Н И 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" y="2468880"/>
            <a:ext cx="114147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Консультационная поддержка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Региональные инновационные площадки (РИП)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Региональные методические объединения (РМО) педагогических работников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Региональные дистанционные методические объединения (ДМО</a:t>
            </a:r>
            <a:r>
              <a:rPr lang="ru-RU" sz="2800" dirty="0"/>
              <a:t>) педагогических </a:t>
            </a:r>
            <a:r>
              <a:rPr lang="ru-RU" sz="2800" dirty="0" smtClean="0"/>
              <a:t>работников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Профессиональные конкурсы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ru-RU" sz="2800" dirty="0" smtClean="0"/>
              <a:t>Практико-ориентированные </a:t>
            </a:r>
            <a:r>
              <a:rPr lang="ru-RU" sz="2800" dirty="0" err="1" smtClean="0"/>
              <a:t>воркшопы</a:t>
            </a:r>
            <a:r>
              <a:rPr lang="ru-RU" sz="2800" dirty="0" smtClean="0"/>
              <a:t> и др.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ru-RU" sz="2800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ru-RU" sz="2800" dirty="0" smtClean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56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1960" y="426720"/>
            <a:ext cx="1133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 Е П Р Е Р Ы В Н О Е   О Б Р А З О В А Н И 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2560" y="1021080"/>
            <a:ext cx="941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«ВНУТРИФИРМЕННОЕ ОБУЧЕНИЕ»</a:t>
            </a:r>
            <a:endParaRPr lang="ru-RU" sz="2800" dirty="0">
              <a:solidFill>
                <a:srgbClr val="00206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46760" y="1600200"/>
            <a:ext cx="10561320" cy="4633684"/>
            <a:chOff x="302186" y="193204"/>
            <a:chExt cx="8611636" cy="54006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3568" y="193204"/>
              <a:ext cx="7776864" cy="648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193204"/>
              <a:ext cx="79208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ВХОДНАЯ ДИАГНОСТИКА ПРОФЕССИОНАЛЬНЫХ КОМПЕТЕНЦИЙ ПЕАДАГОГА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/Определение общих и индивидуальных профессиональных дефицитов и затруднений/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560" y="1038136"/>
              <a:ext cx="7920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ОБЩЕГО ПЛАНА /ПРОГРАММЫ МЕТОДИЧЕСКОЙ РАБОТЫ В ОРГАНИЗАЦИИ/ ЛИЧНЫХ ПЛАНОВ 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ПОВЫШЕНИЯ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КВАЛИФИКАЦИИ  ПЕДАГОГОВ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3568" y="1057300"/>
              <a:ext cx="7776864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568" y="1705372"/>
              <a:ext cx="7776864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3568" y="1829643"/>
              <a:ext cx="7776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РЕАЛИЗАЦИЯ  ПРОГРАММ  ВНУТРИФИРМЕННОГО  ОБУЧЕНИЯ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3528" y="2425453"/>
              <a:ext cx="612576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43608" y="2425453"/>
              <a:ext cx="612576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763688" y="2425453"/>
              <a:ext cx="612576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483768" y="2425453"/>
              <a:ext cx="612576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203848" y="2425453"/>
              <a:ext cx="612576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3928" y="2425453"/>
              <a:ext cx="612576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644008" y="2425453"/>
              <a:ext cx="612576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364088" y="2425453"/>
              <a:ext cx="612576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084168" y="2425453"/>
              <a:ext cx="612576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04248" y="2425453"/>
              <a:ext cx="612576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524328" y="2425453"/>
              <a:ext cx="612576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244408" y="2425453"/>
              <a:ext cx="612576" cy="1512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-119191" y="2846830"/>
              <a:ext cx="1512168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Постоянно-действующие семинары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576901" y="2943010"/>
              <a:ext cx="151216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Мастер-классы, тренинги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1270303" y="2846831"/>
              <a:ext cx="1656184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Педагогическое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консультирова</a:t>
              </a:r>
              <a:endPara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1500"/>
                </a:lnSpc>
              </a:pP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ние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026387" y="2976001"/>
              <a:ext cx="1584178" cy="483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Наставнические пары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2674459" y="2976001"/>
              <a:ext cx="1584178" cy="483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Педагогические мастерские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3430545" y="2843817"/>
              <a:ext cx="1656184" cy="675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Конкурсы педагогического мастерства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4201289" y="2939996"/>
              <a:ext cx="1512168" cy="483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Коучинг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  <a:p>
              <a:pPr algn="ctr">
                <a:lnSpc>
                  <a:spcPts val="1500"/>
                </a:lnSpc>
              </a:pP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Менторство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4918355" y="2843816"/>
              <a:ext cx="1512168" cy="675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Научно-методические конференции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5641449" y="2846830"/>
              <a:ext cx="1512168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Творческие группы педагогов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6310864" y="2943010"/>
              <a:ext cx="165618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Эксперименталь</a:t>
              </a:r>
              <a:endPara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1500"/>
                </a:lnSpc>
              </a:pP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ные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лаборатории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6994939" y="2882833"/>
              <a:ext cx="1728193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Индивид.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темы самообразования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11560" y="4153644"/>
              <a:ext cx="7776864" cy="72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11560" y="5089748"/>
              <a:ext cx="7776864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3568" y="4278496"/>
              <a:ext cx="77768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УСЛОВИЙ  И  МЕХАНИЗМОВ МОТИВАЦИИ  ПЕДАГОГОВ ДЛЯ УЧАСТИЯ </a:t>
              </a:r>
            </a:p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ПРОГРАММАХ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ВНУТРИФИРМЕННОГО ОБУЧЕНИЯ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/ТЕКУЩИЙ  КОНТРОЛЬ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1560" y="5214019"/>
              <a:ext cx="7776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ИТОГОВАЯ ДИАНОСТИКА (Оценка результатов обучения)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Стрелка вниз 42"/>
            <p:cNvSpPr/>
            <p:nvPr/>
          </p:nvSpPr>
          <p:spPr>
            <a:xfrm>
              <a:off x="1907704" y="76926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трелка вниз 43"/>
            <p:cNvSpPr/>
            <p:nvPr/>
          </p:nvSpPr>
          <p:spPr>
            <a:xfrm>
              <a:off x="4283968" y="76926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>
              <a:off x="6948264" y="76926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 вниз 45"/>
            <p:cNvSpPr/>
            <p:nvPr/>
          </p:nvSpPr>
          <p:spPr>
            <a:xfrm>
              <a:off x="1907704" y="1561356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трелка вниз 46"/>
            <p:cNvSpPr/>
            <p:nvPr/>
          </p:nvSpPr>
          <p:spPr>
            <a:xfrm>
              <a:off x="4283968" y="1561356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низ 47"/>
            <p:cNvSpPr/>
            <p:nvPr/>
          </p:nvSpPr>
          <p:spPr>
            <a:xfrm>
              <a:off x="6948264" y="1561356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трелка вниз 48"/>
            <p:cNvSpPr/>
            <p:nvPr/>
          </p:nvSpPr>
          <p:spPr>
            <a:xfrm>
              <a:off x="539552" y="22094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трелка вниз 49"/>
            <p:cNvSpPr/>
            <p:nvPr/>
          </p:nvSpPr>
          <p:spPr>
            <a:xfrm>
              <a:off x="1259632" y="22094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трелка вниз 50"/>
            <p:cNvSpPr/>
            <p:nvPr/>
          </p:nvSpPr>
          <p:spPr>
            <a:xfrm>
              <a:off x="1979712" y="22094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трелка вниз 51"/>
            <p:cNvSpPr/>
            <p:nvPr/>
          </p:nvSpPr>
          <p:spPr>
            <a:xfrm>
              <a:off x="2699792" y="22094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трелка вниз 52"/>
            <p:cNvSpPr/>
            <p:nvPr/>
          </p:nvSpPr>
          <p:spPr>
            <a:xfrm>
              <a:off x="3419872" y="22094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трелка вниз 53"/>
            <p:cNvSpPr/>
            <p:nvPr/>
          </p:nvSpPr>
          <p:spPr>
            <a:xfrm>
              <a:off x="4139952" y="22094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трелка вниз 54"/>
            <p:cNvSpPr/>
            <p:nvPr/>
          </p:nvSpPr>
          <p:spPr>
            <a:xfrm>
              <a:off x="4860032" y="22094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трелка вниз 55"/>
            <p:cNvSpPr/>
            <p:nvPr/>
          </p:nvSpPr>
          <p:spPr>
            <a:xfrm>
              <a:off x="5580112" y="22094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трелка вниз 56"/>
            <p:cNvSpPr/>
            <p:nvPr/>
          </p:nvSpPr>
          <p:spPr>
            <a:xfrm>
              <a:off x="6300192" y="22094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трелка вниз 57"/>
            <p:cNvSpPr/>
            <p:nvPr/>
          </p:nvSpPr>
          <p:spPr>
            <a:xfrm>
              <a:off x="7020272" y="22094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трелка вниз 58"/>
            <p:cNvSpPr/>
            <p:nvPr/>
          </p:nvSpPr>
          <p:spPr>
            <a:xfrm>
              <a:off x="7740352" y="22094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трелка вниз 59"/>
            <p:cNvSpPr/>
            <p:nvPr/>
          </p:nvSpPr>
          <p:spPr>
            <a:xfrm>
              <a:off x="8388424" y="22094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трелка вниз 60"/>
            <p:cNvSpPr/>
            <p:nvPr/>
          </p:nvSpPr>
          <p:spPr>
            <a:xfrm>
              <a:off x="1907704" y="40096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трелка вниз 61"/>
            <p:cNvSpPr/>
            <p:nvPr/>
          </p:nvSpPr>
          <p:spPr>
            <a:xfrm>
              <a:off x="4355976" y="40096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трелка вниз 62"/>
            <p:cNvSpPr/>
            <p:nvPr/>
          </p:nvSpPr>
          <p:spPr>
            <a:xfrm>
              <a:off x="7092280" y="4009628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Стрелка вниз 63"/>
            <p:cNvSpPr/>
            <p:nvPr/>
          </p:nvSpPr>
          <p:spPr>
            <a:xfrm>
              <a:off x="1907704" y="4873724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Стрелка вниз 64"/>
            <p:cNvSpPr/>
            <p:nvPr/>
          </p:nvSpPr>
          <p:spPr>
            <a:xfrm>
              <a:off x="4355976" y="4873724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трелка вниз 65"/>
            <p:cNvSpPr/>
            <p:nvPr/>
          </p:nvSpPr>
          <p:spPr>
            <a:xfrm>
              <a:off x="7092280" y="4873724"/>
              <a:ext cx="216024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7823031" y="2846829"/>
              <a:ext cx="1512168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Групповые и индивид. проекты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6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7160" y="609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ПАСПОРТА КОМПЕТЕНЦИЙ ПРЕПОДАВАТЕЛЯ И МАСТЕРА П/О В СООТВЕТСВИИ С ТРЕБОВАНИЯМИ ПРОФЕССИОНАЛЬНОГО СТАНДАРТА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1" t="31562" r="19605" b="20312"/>
          <a:stretch/>
        </p:blipFill>
        <p:spPr bwMode="auto">
          <a:xfrm>
            <a:off x="6385561" y="563880"/>
            <a:ext cx="5608320" cy="2773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9967" y="3495740"/>
            <a:ext cx="6126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КАРТЫ </a:t>
            </a:r>
            <a:r>
              <a:rPr lang="ru-RU" dirty="0"/>
              <a:t>САМООЦЕНКИ ГОТОВНОСТИ К РЕАЛИЗАЦИИ ТРУДОВЫХ ФУНКЦИЙ В СООТВЕТСТВИИ</a:t>
            </a:r>
          </a:p>
          <a:p>
            <a:r>
              <a:rPr lang="ru-RU" dirty="0"/>
              <a:t>С СОДЕРЖАНИЕМ ПРОФЕССИОНАЛЬНОГО СТАНДАРТА 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t="25625" r="3090" b="12500"/>
          <a:stretch/>
        </p:blipFill>
        <p:spPr bwMode="auto">
          <a:xfrm>
            <a:off x="143992" y="3473669"/>
            <a:ext cx="5699760" cy="2865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63B2571-4609-46FD-B8E1-CB18A158986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146" name="Picture 2" descr="http://www.stihi.ru/pics/2018/02/05/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944880"/>
            <a:ext cx="6521218" cy="499522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914400"/>
            <a:ext cx="513588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002060"/>
                </a:solidFill>
              </a:rPr>
              <a:t>«Настает </a:t>
            </a:r>
            <a:r>
              <a:rPr lang="ru-RU" sz="3200" b="1" i="1" dirty="0">
                <a:solidFill>
                  <a:srgbClr val="002060"/>
                </a:solidFill>
              </a:rPr>
              <a:t>время, когда нужно бежать со всех ног, чтобы только оставаться на месте, а чтобы куда-то попасть, надо бежать как минимум вдвое быстрее</a:t>
            </a:r>
            <a:r>
              <a:rPr lang="ru-RU" sz="3200" b="1" i="1" dirty="0" smtClean="0">
                <a:solidFill>
                  <a:srgbClr val="002060"/>
                </a:solidFill>
              </a:rPr>
              <a:t>»</a:t>
            </a:r>
          </a:p>
          <a:p>
            <a:pPr algn="r"/>
            <a:endParaRPr lang="ru-RU" sz="3200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sz="2800" b="1" i="1" dirty="0" smtClean="0"/>
              <a:t>Льюис </a:t>
            </a:r>
            <a:r>
              <a:rPr lang="ru-RU" sz="2800" b="1" i="1" dirty="0" err="1" smtClean="0"/>
              <a:t>Кэррол</a:t>
            </a:r>
            <a:endParaRPr lang="ru-RU" sz="2800" b="1" i="1" dirty="0"/>
          </a:p>
          <a:p>
            <a:pPr algn="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712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2" t="29063" r="24875" b="12500"/>
          <a:stretch/>
        </p:blipFill>
        <p:spPr bwMode="auto">
          <a:xfrm>
            <a:off x="6431280" y="563880"/>
            <a:ext cx="5623560" cy="28498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" y="533400"/>
            <a:ext cx="614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ПОДВЕДЕНИЯ ИТОГОВ САМООЦЕНКИ </a:t>
            </a:r>
            <a:r>
              <a:rPr lang="ru-RU" dirty="0"/>
              <a:t>ГОТОВНОСТИ К РЕАЛИЗАЦИИ ТРУДОВЫХ ФУНКЦИЙ В СООТВЕТСТВИИ</a:t>
            </a:r>
          </a:p>
          <a:p>
            <a:pPr algn="r"/>
            <a:r>
              <a:rPr lang="ru-RU" dirty="0"/>
              <a:t>С СОДЕРЖАНИЕМ ПРОФЕССИОНАЛЬНОГО СТАНДАРТА 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1" t="49053" r="43990" b="40651"/>
          <a:stretch/>
        </p:blipFill>
        <p:spPr bwMode="auto">
          <a:xfrm>
            <a:off x="8894905" y="2632841"/>
            <a:ext cx="3068496" cy="70471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3320" y="2194560"/>
            <a:ext cx="2697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ДИАГРАММЫ СФОРМИРОВАННОСТИ ПРОФЕССИОНАЛЬНЫХ КОМПЕТЕНЦИЙ)</a:t>
            </a:r>
            <a:endParaRPr lang="ru-RU" sz="1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0" t="43751" r="32079" b="14999"/>
          <a:stretch/>
        </p:blipFill>
        <p:spPr bwMode="auto">
          <a:xfrm>
            <a:off x="121921" y="2209799"/>
            <a:ext cx="3611880" cy="277831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1" t="35000" r="28741" b="15313"/>
          <a:stretch/>
        </p:blipFill>
        <p:spPr bwMode="auto">
          <a:xfrm>
            <a:off x="3230880" y="3413760"/>
            <a:ext cx="3444240" cy="288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t="45625" r="25929" b="21562"/>
          <a:stretch/>
        </p:blipFill>
        <p:spPr bwMode="auto">
          <a:xfrm>
            <a:off x="7425042" y="4053840"/>
            <a:ext cx="4629798" cy="2286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362712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МЕТОДИЧЕСКОГО ПАСПОРТА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31520" y="1082040"/>
            <a:ext cx="1063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7076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Контакты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79320" y="2799318"/>
            <a:ext cx="733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 smtClean="0"/>
              <a:t>Липаева</a:t>
            </a:r>
            <a:r>
              <a:rPr lang="ru-RU" sz="2000" b="1" dirty="0" smtClean="0"/>
              <a:t> Татьяна Александровна</a:t>
            </a:r>
            <a:r>
              <a:rPr lang="ru-RU" sz="2000" dirty="0" smtClean="0"/>
              <a:t>, канд. филос. наук, </a:t>
            </a:r>
          </a:p>
          <a:p>
            <a:pPr algn="ctr">
              <a:lnSpc>
                <a:spcPct val="150000"/>
              </a:lnSpc>
            </a:pPr>
            <a:r>
              <a:rPr lang="ru-RU" sz="2000" dirty="0"/>
              <a:t>з</a:t>
            </a:r>
            <a:r>
              <a:rPr lang="ru-RU" sz="2000" dirty="0" smtClean="0"/>
              <a:t>аведующий кафедрой развития профессионального образования ОГБОУ ДПО «Костромской областной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/>
              <a:t>институт развития образования»</a:t>
            </a:r>
            <a:endParaRPr lang="en-US" sz="2000" dirty="0" smtClean="0"/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8(4942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31-77-91,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tlipaeva@mail.ru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12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06680" y="1608771"/>
            <a:ext cx="11856720" cy="47123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Персонифицированная</a:t>
            </a:r>
            <a:r>
              <a:rPr lang="ru-RU" dirty="0" smtClean="0">
                <a:latin typeface="Calibri" panose="020F0502020204030204" pitchFamily="34" charset="0"/>
              </a:rPr>
              <a:t> – это значит адресная, ориентированная на конкретного педагога, его потребности и осознанные дефициты профессиональных компетентностей.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Персонифицированная образовательная ситуация </a:t>
            </a:r>
            <a:r>
              <a:rPr lang="ru-RU" dirty="0" smtClean="0">
                <a:latin typeface="Calibri" panose="020F0502020204030204" pitchFamily="34" charset="0"/>
              </a:rPr>
              <a:t>- это проективная ситуация, в которой каждый педагог сам определяет, что ему нужно и к чему он стремится в образовании, во что он вкладывает свои ресурсы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и время.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Персонифицированный подход </a:t>
            </a:r>
            <a:r>
              <a:rPr lang="ru-RU" dirty="0" smtClean="0">
                <a:latin typeface="Calibri" panose="020F0502020204030204" pitchFamily="34" charset="0"/>
              </a:rPr>
              <a:t>- это подход, который базируется на научном осмыслении требований государственно-общественного заказа к уровню профессиональной компетентности кадров, наиболее полно отражает требования квалификационных характеристик и специфику их функционала, обеспечивает их подготовку с учетом прикладных, опережающих, компенсирующих, развивающих и других потребностей в конкретной сфере.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Персонифицированная модель повышения квалификации </a:t>
            </a:r>
            <a:r>
              <a:rPr lang="ru-RU" dirty="0" smtClean="0">
                <a:latin typeface="Calibri" panose="020F0502020204030204" pitchFamily="34" charset="0"/>
              </a:rPr>
              <a:t>- это повышение квалификации, обеспечивающее возможность выбора педагогами индивидуальных образовательных программ.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6680" y="701040"/>
            <a:ext cx="1208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ЧТО МЫ ПОНИМАЕМ ПОД ПЕРСОНИФИКАЦИЕЙ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53340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МОДЕЛЬ ПОВЫШЕНИЯ КВАЛИФИКАЦИИ ПЕДАГОГОВ КОСТРОМСКОЙ ОБЛАСТИ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" y="2255520"/>
            <a:ext cx="1150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Создание условий </a:t>
            </a:r>
            <a:r>
              <a:rPr lang="ru-RU" sz="2000" b="1" dirty="0"/>
              <a:t>для повышения качества образования в </a:t>
            </a:r>
            <a:r>
              <a:rPr lang="ru-RU" sz="2000" b="1" dirty="0" smtClean="0"/>
              <a:t>образовательных </a:t>
            </a:r>
            <a:r>
              <a:rPr lang="ru-RU" sz="2000" b="1" dirty="0"/>
              <a:t>организациях, обеспечив адресную направленность </a:t>
            </a:r>
            <a:r>
              <a:rPr lang="ru-RU" sz="2000" b="1" dirty="0" smtClean="0"/>
              <a:t>модели повышения квалификации, </a:t>
            </a:r>
            <a:r>
              <a:rPr lang="ru-RU" sz="2000" b="1" dirty="0"/>
              <a:t>направленную на преодоление дефицитов и развитие профессиональной компетентности педагогов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715000" y="1478280"/>
            <a:ext cx="624840" cy="792480"/>
          </a:xfrm>
          <a:prstGeom prst="downArrow">
            <a:avLst/>
          </a:prstGeom>
          <a:solidFill>
            <a:srgbClr val="C9D3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910840" y="3627120"/>
            <a:ext cx="624840" cy="792480"/>
          </a:xfrm>
          <a:prstGeom prst="downArrow">
            <a:avLst/>
          </a:prstGeom>
          <a:solidFill>
            <a:srgbClr val="C9D3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610600" y="3611880"/>
            <a:ext cx="624840" cy="792480"/>
          </a:xfrm>
          <a:prstGeom prst="downArrow">
            <a:avLst/>
          </a:prstGeom>
          <a:solidFill>
            <a:srgbClr val="C9D3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4480560"/>
            <a:ext cx="5821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обеспечение адресной направленности повышения квалификации с учетом результатов оценочных процедур (образовательная деятельность по ликвидации профессиональных дефицитов педагогов)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3640" y="4556760"/>
            <a:ext cx="5669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обновление, разработка и внедрение новых ДПП, актуальных для развития профессиональных компетентностей педагогических работников системы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39244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5020" t="31103" r="26369" b="19968"/>
          <a:stretch/>
        </p:blipFill>
        <p:spPr>
          <a:xfrm>
            <a:off x="1549399" y="1041774"/>
            <a:ext cx="9118601" cy="5162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8867" y="594360"/>
            <a:ext cx="796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ЭТАПЫ РЕАЛИЗАЦИИ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38867" y="594360"/>
            <a:ext cx="796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ЭТАПЫ РЕАЛИЗАЦИИ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151" t="25803" r="26269" b="27367"/>
          <a:stretch/>
        </p:blipFill>
        <p:spPr>
          <a:xfrm>
            <a:off x="1388534" y="1131402"/>
            <a:ext cx="9296400" cy="50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38867" y="594360"/>
            <a:ext cx="796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ЭТАПЫ РЕАЛИЗАЦИИ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5271" t="30105" r="26163" b="25941"/>
          <a:stretch/>
        </p:blipFill>
        <p:spPr>
          <a:xfrm>
            <a:off x="1322917" y="1103782"/>
            <a:ext cx="9546166" cy="48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14375" r="26281" b="8437"/>
          <a:stretch/>
        </p:blipFill>
        <p:spPr bwMode="auto">
          <a:xfrm>
            <a:off x="2468880" y="502920"/>
            <a:ext cx="6934200" cy="595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" y="628740"/>
            <a:ext cx="335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МОДЕЛЬ ПК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6760" y="613500"/>
            <a:ext cx="335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МОДЕЛЬ ПК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777241" y="3336670"/>
            <a:ext cx="521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Инвариантная часть </a:t>
            </a:r>
            <a:r>
              <a:rPr lang="ru-RU" sz="2400" dirty="0" smtClean="0">
                <a:solidFill>
                  <a:srgbClr val="C00000"/>
                </a:solidFill>
              </a:rPr>
              <a:t>образовательной программы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406639" y="3428112"/>
            <a:ext cx="521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Вариативная часть </a:t>
            </a:r>
            <a:r>
              <a:rPr lang="ru-RU" sz="2400" dirty="0" smtClean="0">
                <a:solidFill>
                  <a:srgbClr val="C00000"/>
                </a:solidFill>
              </a:rPr>
              <a:t>образовательной программы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cmapspublic.ihmc.us/rid=1K1K80MCZ-16G6JXR-2T93/attractive_ppt_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090160" y="594360"/>
            <a:ext cx="1752600" cy="16611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1400" y="640080"/>
            <a:ext cx="1508760" cy="150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753543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/>
              <a:t>Развитие механизмов диагностики и профессиональной помощи на основе результатов оценки, в том числе, на основе адресного повышения квалификации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638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ПЕРСОНИФИЦИРОВАННАЯ МОДЕЛЬ ПК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79520" y="1188720"/>
            <a:ext cx="624840" cy="685800"/>
          </a:xfrm>
          <a:prstGeom prst="downArrow">
            <a:avLst/>
          </a:prstGeom>
          <a:solidFill>
            <a:srgbClr val="C9D3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47800" y="3413760"/>
            <a:ext cx="9128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развитие вариативности и дифференциации моделей и программ для педагогических работников разной квалификации и уровня профессионального развития; 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персонификация и индивидуализация образовательных маршрутов педагогических работников при повышении квалификации; 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400" dirty="0"/>
              <a:t>развитие форм электронного и дистанционного обучения.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320040" y="3032760"/>
            <a:ext cx="1173480" cy="2346960"/>
          </a:xfrm>
          <a:prstGeom prst="curvedRightArrow">
            <a:avLst/>
          </a:prstGeom>
          <a:solidFill>
            <a:srgbClr val="C9D3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flipH="1">
            <a:off x="10728960" y="3032760"/>
            <a:ext cx="1127760" cy="2438400"/>
          </a:xfrm>
          <a:prstGeom prst="curvedRightArrow">
            <a:avLst/>
          </a:prstGeom>
          <a:solidFill>
            <a:srgbClr val="C9D3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345680" y="1219200"/>
            <a:ext cx="624840" cy="685800"/>
          </a:xfrm>
          <a:prstGeom prst="downArrow">
            <a:avLst/>
          </a:prstGeom>
          <a:solidFill>
            <a:srgbClr val="C9D3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0da13773072912163779a4e73b26b64f74bf6"/>
  <p:tag name="ISPRING_UUID" val="{6C7232FA-1FFA-43F5-8A55-6E9A3EC54EA7}"/>
  <p:tag name="ISPRING_RESOURCE_FOLDER" val="G:\Ярославль\Профессиональные стандарты в сфере образования\"/>
  <p:tag name="ISPRING_PRESENTATION_PATH" val="G:\Ярославль\Профессиональные стандарты в сфере образования.pptx"/>
  <p:tag name="ISPRING_PROJECT_FOLDER_UPDATED" val="1"/>
  <p:tag name="ISPRING_RESOURCE_PATHS_HASH_2" val="94fe90af61bc97923a8a9f37c94ba699978ed084"/>
</p:tagLst>
</file>

<file path=ppt/theme/theme1.xml><?xml version="1.0" encoding="utf-8"?>
<a:theme xmlns:a="http://schemas.openxmlformats.org/drawingml/2006/main" name="Academic Literature 16x9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Академическая презентация, макет с лентами и полосками (широкоэкранный формат)</Template>
  <TotalTime>0</TotalTime>
  <Words>860</Words>
  <Application>Microsoft Office PowerPoint</Application>
  <PresentationFormat>Широкоэкранный</PresentationFormat>
  <Paragraphs>160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Euphemia</vt:lpstr>
      <vt:lpstr>Plantagenet Cherokee</vt:lpstr>
      <vt:lpstr>Times New Roman</vt:lpstr>
      <vt:lpstr>Wingdings</vt:lpstr>
      <vt:lpstr>Academic Literature 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2015-04-02T08:16:01Z</dcterms:created>
  <dcterms:modified xsi:type="dcterms:W3CDTF">2019-10-18T06:18:45Z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