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3" r:id="rId3"/>
    <p:sldId id="291" r:id="rId4"/>
    <p:sldId id="299" r:id="rId5"/>
    <p:sldId id="293" r:id="rId6"/>
    <p:sldId id="294" r:id="rId7"/>
    <p:sldId id="295" r:id="rId8"/>
    <p:sldId id="296" r:id="rId9"/>
    <p:sldId id="298" r:id="rId10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108" y="10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69266A6-1448-48D9-8EDB-58B2124F4233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79C7BC1-0C82-4CE9-BC3A-7E1642AA9C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AACA8BB-7ED3-4280-8E25-8883D9701289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77FEB6B-B3D7-491F-9270-163CF5E562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  <a:p>
            <a:pPr>
              <a:spcBef>
                <a:spcPct val="0"/>
              </a:spcBef>
            </a:pPr>
            <a:endParaRPr lang="ru-RU" smtClean="0"/>
          </a:p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6240EB-FF37-4162-BB51-0BD5E4D7CCCF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0 w 372"/>
              <a:gd name="T1" fmla="*/ 0 h 166"/>
              <a:gd name="T2" fmla="*/ 372 w 372"/>
              <a:gd name="T3" fmla="*/ 166 h 166"/>
            </a:gdLst>
            <a:ahLst/>
            <a:cxnLst>
              <a:cxn ang="0">
                <a:pos x="287" y="166"/>
              </a:cxn>
              <a:cxn ang="0">
                <a:pos x="293" y="164"/>
              </a:cxn>
              <a:cxn ang="0">
                <a:pos x="294" y="163"/>
              </a:cxn>
              <a:cxn ang="0">
                <a:pos x="370" y="87"/>
              </a:cxn>
              <a:cxn ang="0">
                <a:pos x="370" y="78"/>
              </a:cxn>
              <a:cxn ang="0">
                <a:pos x="294" y="3"/>
              </a:cxn>
              <a:cxn ang="0">
                <a:pos x="293" y="2"/>
              </a:cxn>
              <a:cxn ang="0">
                <a:pos x="287" y="0"/>
              </a:cxn>
              <a:cxn ang="0">
                <a:pos x="0" y="0"/>
              </a:cxn>
              <a:cxn ang="0">
                <a:pos x="0" y="166"/>
              </a:cxn>
              <a:cxn ang="0">
                <a:pos x="287" y="166"/>
              </a:cxn>
            </a:cxnLst>
            <a:rect l="T0" t="T1" r="T2" b="T3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149F5-384E-45C1-92D5-1F92212A1520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545E0-1F83-4D20-9823-DA215CD6A9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C9BD9-DE2D-4CF2-8E5C-EB9CB50E86B0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D85D32-6B24-4B76-9DBE-1D6A27383B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" name="TextBox 16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7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F9A08-C45F-4B4F-96A7-83FAF1BCB192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18863-9A41-4F39-8616-20762D33B2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2EC18-0AD2-4600-A4D1-2B2248625A0D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1F8CD-0FED-485F-9FE2-B547D92CC3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62435-F8D4-4B7E-8193-98EB8D66AB49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2BF4A-7D56-4C8B-BB76-4094F62889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F5030-DA55-44BF-AFD7-3862CA9C434D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DA2D1-4CD9-40C9-8CC1-BD44AFE08B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E8740-3757-4011-986D-04664408AD20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83CC3-EE0F-4354-A6C3-60A75C0EAF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C8BBD-8AA9-4BD7-9CFA-F29D1B9223B6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6ECE7-7C37-4D09-8F8F-2BF5327DC7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DE341-0074-4948-A0AD-D43400DBEE28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EB8C3-82C9-47BC-80AF-4C6C5F8A09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B4957-6A2E-4673-BB4C-6FDE02156B33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00672-93D5-4314-B62E-9BBC6E43F5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262D6-FF65-4879-8A0F-BFE6556077CC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CAFB2-1505-4C8B-A39D-31AC626777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CF7D3-1FFE-4EAB-A2A9-41C2427A3E0A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644B0-04F8-4821-B903-3013DB5013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3AC4B-20B5-4707-93D9-924775A23DE5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C1C35-910D-41C9-ADE6-A62C1B4B35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" name="TextBox 13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CA549-CBA4-4231-85D3-E970BEE08718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0631D-F80C-4F8A-AA75-95AD618563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27" name="Group 9"/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4833"/>
            <a:chExt cx="1952625" cy="5678918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D891FD-5CB1-4BB0-97B4-A9396216A20B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 smtClean="0">
                <a:solidFill>
                  <a:srgbClr val="FE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DCF92A-874E-4DE3-81B7-0E3B116FE2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  <p:sldLayoutId id="2147483843" r:id="rId13"/>
    <p:sldLayoutId id="2147483844" r:id="rId14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1000125" y="431800"/>
            <a:ext cx="11191875" cy="5480050"/>
          </a:xfrm>
        </p:spPr>
        <p:txBody>
          <a:bodyPr rtlCol="0">
            <a:normAutofit fontScale="25000" lnSpcReduction="20000"/>
          </a:bodyPr>
          <a:lstStyle/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ru-RU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ru-RU" sz="9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ru-RU" sz="9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1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1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</a:t>
            </a:r>
            <a:endParaRPr lang="ru-RU" sz="1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1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1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 базовых </a:t>
            </a:r>
            <a:r>
              <a:rPr lang="ru-RU" sz="1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площадок  </a:t>
            </a:r>
            <a:r>
              <a:rPr lang="ru-RU" sz="1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ГАУ ДПО ЯО ИРО, </a:t>
            </a:r>
            <a:endParaRPr lang="ru-RU" sz="1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1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созданных </a:t>
            </a:r>
            <a:r>
              <a:rPr lang="ru-RU" sz="1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системе среднего профессионального образования </a:t>
            </a:r>
            <a:endParaRPr lang="ru-RU" sz="1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1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Ярославской </a:t>
            </a:r>
            <a:r>
              <a:rPr lang="ru-RU" sz="1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ru-RU" sz="9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ru-RU" sz="90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ru-RU" sz="9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ru-RU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ru-RU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5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Сатарина Г.Г., старший методист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5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ЦРПО  ГАУ ДПО ЯО ИРО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5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06.02.2020</a:t>
            </a: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ru-RU" sz="56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68350" y="146050"/>
            <a:ext cx="10717213" cy="184785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7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</a:t>
            </a:r>
            <a:r>
              <a:rPr lang="ru-R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базовой площадке Государственного автономного учреждения дополнительного профессионального образования Ярославской области «Институт развития образования»,  утвержденного  приказом ректора ГАУ ДПО ЯО ИРО </a:t>
            </a:r>
            <a:r>
              <a:rPr lang="ru-R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 01-03/65 от </a:t>
            </a:r>
            <a:r>
              <a:rPr lang="ru-RU" sz="2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20.05.201</a:t>
            </a:r>
            <a:br>
              <a:rPr lang="ru-RU" sz="2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950913" y="1993900"/>
            <a:ext cx="10304462" cy="486410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 typeface="Wingdings 3" pitchFamily="18" charset="2"/>
              <a:buNone/>
            </a:pPr>
            <a:endParaRPr lang="ru-RU" sz="2000" b="1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. Общие положения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. Требования к Базовой площадке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. Порядок присвоения и прекращения действия статуса Базовой площадки Института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. Организация деятельности Базовой площадки Института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Char char="§"/>
            </a:pPr>
            <a:r>
              <a:rPr lang="ru-RU" sz="2000" i="1" smtClean="0">
                <a:latin typeface="Times New Roman" pitchFamily="18" charset="0"/>
                <a:cs typeface="Times New Roman" pitchFamily="18" charset="0"/>
              </a:rPr>
              <a:t>Приложения: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Char char="§"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Обоснование для присвоения статуса базовой площадки организации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Char char="§"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Форма плана работы в статусе базовой площадки  (с указанием перечня мероприятий ) на период _________________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Char char="§"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Карта оценки соответствия требованиям пакета документов, представляемых Заявителем на присвоение статуса базовой площадки  ГАУ ДПО ЯО ИРО </a:t>
            </a:r>
            <a:endParaRPr lang="ru-RU" sz="2000" b="1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</a:pP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</a:pPr>
            <a:endParaRPr lang="ru-RU" sz="20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/>
          </p:cNvSpPr>
          <p:nvPr>
            <p:ph type="title" idx="4294967295"/>
          </p:nvPr>
        </p:nvSpPr>
        <p:spPr>
          <a:xfrm>
            <a:off x="1041400" y="862013"/>
            <a:ext cx="10741025" cy="1254125"/>
          </a:xfrm>
        </p:spPr>
        <p:txBody>
          <a:bodyPr/>
          <a:lstStyle/>
          <a:p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Цель создания базовой площадки -    развитие региональной системы непрерывного образования,                 выявления и поддержки педагогических инициатив,                               </a:t>
            </a:r>
            <a:br>
              <a:rPr lang="ru-RU" sz="20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продвижения приоритетных направлений развития системы образования Ярославской области</a:t>
            </a:r>
            <a:r>
              <a:rPr lang="ru-RU" sz="3200" b="1" smtClean="0"/>
              <a:t> </a:t>
            </a:r>
            <a:br>
              <a:rPr lang="ru-RU" sz="3200" b="1" smtClean="0"/>
            </a:br>
            <a:endParaRPr lang="ru-RU" sz="3200" b="1" smtClean="0"/>
          </a:p>
        </p:txBody>
      </p:sp>
      <p:sp>
        <p:nvSpPr>
          <p:cNvPr id="56325" name="Rectangle 5"/>
          <p:cNvSpPr>
            <a:spLocks noGrp="1"/>
          </p:cNvSpPr>
          <p:nvPr>
            <p:ph type="body" sz="half" idx="4294967295"/>
          </p:nvPr>
        </p:nvSpPr>
        <p:spPr>
          <a:xfrm>
            <a:off x="1223963" y="2794000"/>
            <a:ext cx="4991100" cy="2760663"/>
          </a:xfrm>
        </p:spPr>
        <p:txBody>
          <a:bodyPr/>
          <a:lstStyle/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Базовая площадка  -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 это образовательная организация которая располагает информационным, материально-техническим, организационно-методическим и кадровым потенциалом для организации инновационной деятельности в рамках конкретных направлений научно-исследовательской, научно-методической и организационно-методической деятельности Института, в том числе по заданию департамента образования Ярославской области</a:t>
            </a:r>
          </a:p>
        </p:txBody>
      </p:sp>
      <p:sp>
        <p:nvSpPr>
          <p:cNvPr id="56326" name="Rectangle 6"/>
          <p:cNvSpPr>
            <a:spLocks noGrp="1"/>
          </p:cNvSpPr>
          <p:nvPr>
            <p:ph type="body" sz="half" idx="4294967295"/>
          </p:nvPr>
        </p:nvSpPr>
        <p:spPr>
          <a:xfrm>
            <a:off x="6726238" y="2849563"/>
            <a:ext cx="4778375" cy="2905125"/>
          </a:xfrm>
        </p:spPr>
        <p:txBody>
          <a:bodyPr/>
          <a:lstStyle/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Назначение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На базе данной организации осуществляется разработка и (или) внедрение инновационных проектов (программ), практическая отработка содержания образования, технологий воспитания и обучения, новых механизмов управления образованием, реализация дополнительных программ повышения квалификации педагогических и руководящих работников региональной системы образования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en-US" b="1" smtClean="0"/>
              <a:t>II</a:t>
            </a:r>
            <a:r>
              <a:rPr lang="ru-RU" b="1" smtClean="0"/>
              <a:t>.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Требования к Базовой площадке Института</a:t>
            </a:r>
          </a:p>
        </p:txBody>
      </p:sp>
      <p:sp>
        <p:nvSpPr>
          <p:cNvPr id="71683" name="Rectangle 3"/>
          <p:cNvSpPr>
            <a:spLocks noGrp="1"/>
          </p:cNvSpPr>
          <p:nvPr>
            <p:ph type="body" idx="4294967295"/>
          </p:nvPr>
        </p:nvSpPr>
        <p:spPr>
          <a:xfrm>
            <a:off x="1601788" y="2390775"/>
            <a:ext cx="9902825" cy="3648075"/>
          </a:xfrm>
        </p:spPr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Наличие статуса действующего юридического лица, лицензии, свидетельства о государственной аккредитации образовательной организации.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Наличие плана совместной деятельности с Институтом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согласованного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руководителем структурного подразделения, который будут осуществлять научное, научно-методическое сопровождение деятельности Базовой площадки Института, а также с проректором Института, курирующего данное направление.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Наличие ресурсов, обеспечивающих возможность функционирования Организации в статусе Базовой площадки Института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/>
          </p:cNvSpPr>
          <p:nvPr>
            <p:ph type="title" idx="4294967295"/>
          </p:nvPr>
        </p:nvSpPr>
        <p:spPr>
          <a:xfrm>
            <a:off x="1341438" y="511175"/>
            <a:ext cx="10375900" cy="1341438"/>
          </a:xfrm>
        </p:spPr>
        <p:txBody>
          <a:bodyPr/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. Порядок присвоения и прекращения действия статуса Базовой площадки Института</a:t>
            </a:r>
          </a:p>
        </p:txBody>
      </p:sp>
      <p:sp>
        <p:nvSpPr>
          <p:cNvPr id="61445" name="Rectangle 5"/>
          <p:cNvSpPr>
            <a:spLocks noGrp="1"/>
          </p:cNvSpPr>
          <p:nvPr>
            <p:ph type="body" sz="half" idx="4294967295"/>
          </p:nvPr>
        </p:nvSpPr>
        <p:spPr>
          <a:xfrm>
            <a:off x="541338" y="1860550"/>
            <a:ext cx="7820025" cy="41592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200" smtClean="0"/>
              <a:t>Структурное подразделение Института совместно с Претендентом не позднее пятнадцати календарных 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дней до очередного заседания Ученого совета Института подает Ученому секретарю пакет документов:</a:t>
            </a:r>
          </a:p>
          <a:p>
            <a:pPr>
              <a:lnSpc>
                <a:spcPct val="80000"/>
              </a:lnSpc>
            </a:pP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- заявление на имя ректора Института о рассмотрении вопроса о присвоении статуса Базовой площадки Института,</a:t>
            </a:r>
          </a:p>
          <a:p>
            <a:pPr>
              <a:lnSpc>
                <a:spcPct val="80000"/>
              </a:lnSpc>
            </a:pP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- обоснование ресурсного обеспечения Претендента и опыта работы по заявленному направлению, критерии и показатели достижения результатов (Приложение 1), </a:t>
            </a:r>
          </a:p>
          <a:p>
            <a:pPr>
              <a:lnSpc>
                <a:spcPct val="80000"/>
              </a:lnSpc>
            </a:pP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- план работы Базовой площадки Института на период ее деятельности (Приложение 2);</a:t>
            </a:r>
          </a:p>
          <a:p>
            <a:pPr>
              <a:lnSpc>
                <a:spcPct val="80000"/>
              </a:lnSpc>
            </a:pP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- для образовательных и иных организаций, на базе которых организуется образовательная деятельность копию лицензии, копию свидетельства о государственной аккредитации образовательной организации;</a:t>
            </a:r>
          </a:p>
          <a:p>
            <a:pPr>
              <a:lnSpc>
                <a:spcPct val="80000"/>
              </a:lnSpc>
            </a:pP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3.4. Ученый секретарь проверяет соответствие документов согласно п.3.3. Положения и готовит предложения о внесении вопроса о присвоении статуса «Базовой площадки Института» в повестку заседания Ученого совета. (Приложение 3)</a:t>
            </a:r>
          </a:p>
          <a:p>
            <a:pPr>
              <a:lnSpc>
                <a:spcPct val="80000"/>
              </a:lnSpc>
            </a:pP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3.5. В случае отсутствия или неверного оформления документов Претендент извещается об этом в письменном виде в течение 7 дней с момента поступления заявления.</a:t>
            </a:r>
          </a:p>
          <a:p>
            <a:pPr>
              <a:lnSpc>
                <a:spcPct val="80000"/>
              </a:lnSpc>
            </a:pP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3.6. Ученый совет Института выносит решение о присвоении (или отклонении) Претенденту статуса Базовой площадки Института в соответствии с критериями:</a:t>
            </a:r>
          </a:p>
          <a:p>
            <a:pPr>
              <a:lnSpc>
                <a:spcPct val="80000"/>
              </a:lnSpc>
            </a:pP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3.7. На основании положительного решения Ученого совета статус Базовой площадки Института утверждается приказом ректора.</a:t>
            </a:r>
          </a:p>
          <a:p>
            <a:pPr>
              <a:lnSpc>
                <a:spcPct val="80000"/>
              </a:lnSpc>
            </a:pP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3.8. Руководитель структурного подразделения извещает Претендента о решении Ученого совета в течение трех рабочих дней. Между Институтом и ОО заключается договор о сотрудничестве.</a:t>
            </a:r>
          </a:p>
          <a:p>
            <a:pPr>
              <a:lnSpc>
                <a:spcPct val="80000"/>
              </a:lnSpc>
            </a:pP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3.9. Статус Базовой площадки Института присваивается Претенденту сроком до 3 лет.</a:t>
            </a:r>
          </a:p>
        </p:txBody>
      </p:sp>
      <p:sp>
        <p:nvSpPr>
          <p:cNvPr id="61446" name="Rectangle 6"/>
          <p:cNvSpPr>
            <a:spLocks noGrp="1"/>
          </p:cNvSpPr>
          <p:nvPr>
            <p:ph type="body" sz="half" idx="4294967295"/>
          </p:nvPr>
        </p:nvSpPr>
        <p:spPr>
          <a:xfrm>
            <a:off x="9210675" y="2078038"/>
            <a:ext cx="2478088" cy="4110037"/>
          </a:xfrm>
        </p:spPr>
        <p:txBody>
          <a:bodyPr/>
          <a:lstStyle/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ru-RU" sz="1200" i="1" smtClean="0">
                <a:latin typeface="Times New Roman" pitchFamily="18" charset="0"/>
                <a:cs typeface="Times New Roman" pitchFamily="18" charset="0"/>
              </a:rPr>
              <a:t>Критерии присвоения статуса:</a:t>
            </a:r>
          </a:p>
          <a:p>
            <a:pPr>
              <a:lnSpc>
                <a:spcPct val="80000"/>
              </a:lnSpc>
            </a:pPr>
            <a:r>
              <a:rPr lang="ru-RU" sz="1200" i="1" smtClean="0">
                <a:latin typeface="Times New Roman" pitchFamily="18" charset="0"/>
                <a:cs typeface="Times New Roman" pitchFamily="18" charset="0"/>
              </a:rPr>
              <a:t>Соответствие направлению деятельности Базовой площадки, признанному приоритетным для системы образования Ярославской области;</a:t>
            </a:r>
          </a:p>
          <a:p>
            <a:pPr>
              <a:lnSpc>
                <a:spcPct val="80000"/>
              </a:lnSpc>
            </a:pPr>
            <a:r>
              <a:rPr lang="ru-RU" sz="1200" i="1" smtClean="0">
                <a:latin typeface="Times New Roman" pitchFamily="18" charset="0"/>
                <a:cs typeface="Times New Roman" pitchFamily="18" charset="0"/>
              </a:rPr>
              <a:t>Критерий 2. Соответствие ресурсного потенциала Базовой площадки целям и задачам продвижения приоритетного направления деятельности 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ru-RU" sz="1200" i="1" smtClean="0">
                <a:latin typeface="Times New Roman" pitchFamily="18" charset="0"/>
                <a:cs typeface="Times New Roman" pitchFamily="18" charset="0"/>
              </a:rPr>
              <a:t> Снятие статуса:</a:t>
            </a:r>
          </a:p>
          <a:p>
            <a:pPr>
              <a:lnSpc>
                <a:spcPct val="80000"/>
              </a:lnSpc>
            </a:pPr>
            <a:r>
              <a:rPr lang="ru-RU" sz="1200" i="1" smtClean="0">
                <a:latin typeface="Times New Roman" pitchFamily="18" charset="0"/>
                <a:cs typeface="Times New Roman" pitchFamily="18" charset="0"/>
              </a:rPr>
              <a:t>обоснованного отказа Организации продолжать деятельность в статусе Базовой площадки Института;</a:t>
            </a:r>
          </a:p>
          <a:p>
            <a:pPr>
              <a:lnSpc>
                <a:spcPct val="80000"/>
              </a:lnSpc>
            </a:pPr>
            <a:r>
              <a:rPr lang="ru-RU" sz="1200" i="1" smtClean="0">
                <a:latin typeface="Times New Roman" pitchFamily="18" charset="0"/>
                <a:cs typeface="Times New Roman" pitchFamily="18" charset="0"/>
              </a:rPr>
              <a:t>признания деятельности Организации в статусе Базовой площадки Института неэффективной по решению ученого совета.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/>
          </p:cNvSpPr>
          <p:nvPr>
            <p:ph type="title" idx="4294967295"/>
          </p:nvPr>
        </p:nvSpPr>
        <p:spPr>
          <a:xfrm>
            <a:off x="1903413" y="465138"/>
            <a:ext cx="8912225" cy="1281112"/>
          </a:xfrm>
        </p:spPr>
        <p:txBody>
          <a:bodyPr/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. Организация деятельности Базовой площадки Института</a:t>
            </a:r>
          </a:p>
        </p:txBody>
      </p:sp>
      <p:sp>
        <p:nvSpPr>
          <p:cNvPr id="63493" name="Rectangle 5"/>
          <p:cNvSpPr>
            <a:spLocks noGrp="1"/>
          </p:cNvSpPr>
          <p:nvPr>
            <p:ph sz="half" idx="4294967295"/>
          </p:nvPr>
        </p:nvSpPr>
        <p:spPr>
          <a:xfrm>
            <a:off x="1049338" y="1811338"/>
            <a:ext cx="5360987" cy="4189412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Научно – методическое сопровождение деятельности Базовой площадки Института осуществляется структурным подразделением Института, курирующим направление приоритетной деятельности </a:t>
            </a:r>
          </a:p>
          <a:p>
            <a:pPr>
              <a:lnSpc>
                <a:spcPct val="80000"/>
              </a:lnSpc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.Руководитель Базовой площадки Института площадки Института и выполняет следующие функции: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осуществляет общее администрирование деятельности площадки;</a:t>
            </a:r>
          </a:p>
          <a:p>
            <a:pPr>
              <a:lnSpc>
                <a:spcPct val="8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определяет состав сотрудников площадки, обеспечивает их качественную подготовку;</a:t>
            </a:r>
          </a:p>
          <a:p>
            <a:pPr>
              <a:lnSpc>
                <a:spcPct val="8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обеспечивает эффективное использование информационных, методических, кадровых ресурсов Базовой площадки Института в реализации приоритетного направления деятельности;</a:t>
            </a:r>
          </a:p>
          <a:p>
            <a:pPr>
              <a:lnSpc>
                <a:spcPct val="8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обеспечивает  реализацию плана работы Базовой площадки Института; мониторинг её деятельности; </a:t>
            </a:r>
          </a:p>
          <a:p>
            <a:pPr>
              <a:lnSpc>
                <a:spcPct val="8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готовит отчетность о результатах деятельности Базовой площадки Института.</a:t>
            </a:r>
          </a:p>
        </p:txBody>
      </p:sp>
      <p:sp>
        <p:nvSpPr>
          <p:cNvPr id="63494" name="Rectangle 6"/>
          <p:cNvSpPr>
            <a:spLocks noGrp="1"/>
          </p:cNvSpPr>
          <p:nvPr>
            <p:ph type="body" sz="half" idx="4294967295"/>
          </p:nvPr>
        </p:nvSpPr>
        <p:spPr>
          <a:xfrm>
            <a:off x="7016750" y="2227263"/>
            <a:ext cx="4487863" cy="3792537"/>
          </a:xfrm>
        </p:spPr>
        <p:txBody>
          <a:bodyPr/>
          <a:lstStyle/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ru-RU" sz="1400" b="1" smtClean="0">
                <a:latin typeface="Times New Roman" pitchFamily="18" charset="0"/>
                <a:cs typeface="Times New Roman" pitchFamily="18" charset="0"/>
              </a:rPr>
              <a:t>Работники Организации, являющейся участниками Базовой площадки Института:</a:t>
            </a:r>
          </a:p>
          <a:p>
            <a:pPr>
              <a:lnSpc>
                <a:spcPct val="80000"/>
              </a:lnSpc>
            </a:pP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- участвуют в планировании деятельности Базовой площадки Института; подготовке плановых мероприятий, проводимых структурным подразделением Института;</a:t>
            </a:r>
          </a:p>
          <a:p>
            <a:pPr>
              <a:lnSpc>
                <a:spcPct val="80000"/>
              </a:lnSpc>
            </a:pP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- обеспечивают и участвуют в исследованиях, разработке и апробации методической продукции, мониторинге результатов по теме работы Базовой площадки Института;</a:t>
            </a:r>
          </a:p>
          <a:p>
            <a:pPr>
              <a:lnSpc>
                <a:spcPct val="80000"/>
              </a:lnSpc>
            </a:pP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- оказывают содействие и непосредственно участвуют в проведении обучающих мероприятий, в том числе реализации программ дополнительного профессионального образования по теме работы Базовой площадки;</a:t>
            </a:r>
          </a:p>
          <a:p>
            <a:pPr>
              <a:lnSpc>
                <a:spcPct val="80000"/>
              </a:lnSpc>
            </a:pP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- осуществляют консультирование, привлекаются к экспертизе методических продуктов по направлению деятельности Базовой площадки.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/>
          </p:cNvSpPr>
          <p:nvPr>
            <p:ph type="title" idx="4294967295"/>
          </p:nvPr>
        </p:nvSpPr>
        <p:spPr>
          <a:xfrm>
            <a:off x="2473325" y="623888"/>
            <a:ext cx="9031288" cy="711200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Планирование деятельности базовой площадки</a:t>
            </a:r>
          </a:p>
        </p:txBody>
      </p:sp>
      <p:sp>
        <p:nvSpPr>
          <p:cNvPr id="65539" name="Rectangle 3"/>
          <p:cNvSpPr>
            <a:spLocks noGrp="1"/>
          </p:cNvSpPr>
          <p:nvPr>
            <p:ph type="body" idx="4294967295"/>
          </p:nvPr>
        </p:nvSpPr>
        <p:spPr>
          <a:xfrm>
            <a:off x="1719072" y="2121408"/>
            <a:ext cx="9785541" cy="389839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деятельности Базовой площадки Института разрабатывается совместно со структурным подразделением Института на срок деятельности Базовой площадки и включает следующие разделы: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цель, задачи; 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основные направления деятельности; 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перечень основных мероприятий; 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прогнозируемые результаты.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случае, если план деятельности Базовой площадки Института разработан более, чем на один год то, ежегодно составляется текущий план деятельности Базовой площадки Института, который   содержит следующие разделы: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мероприятий на год и формы их проведения;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ответственных за реализацию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Оценка результативности деятельности базовой площадки</a:t>
            </a:r>
          </a:p>
        </p:txBody>
      </p:sp>
      <p:sp>
        <p:nvSpPr>
          <p:cNvPr id="66564" name="Rectangle 4"/>
          <p:cNvSpPr>
            <a:spLocks noGrp="1"/>
          </p:cNvSpPr>
          <p:nvPr>
            <p:ph type="body" sz="half" idx="4294967295"/>
          </p:nvPr>
        </p:nvSpPr>
        <p:spPr>
          <a:xfrm>
            <a:off x="1200150" y="2030413"/>
            <a:ext cx="6354763" cy="3817937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Основными критериями результативности деятельности Базовой площадки являются: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Критерий 1. Соответствие фактических результатов деятельности Базовой площадки плановым;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Критерий 2. Социальный (образовательный) эффект деятельности Базовой площадки.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Показатели деятельности Базовой площадки разрабатываются в соответствии с данными  критериями  и могут уточняться Ученым советом Института по мере необходимости.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Оценка деятельности Базовой площадки Института по указанным критериям осуществляется в ходе экспертизы по итогам деятельности Базовой площадки Института </a:t>
            </a:r>
          </a:p>
        </p:txBody>
      </p:sp>
      <p:sp>
        <p:nvSpPr>
          <p:cNvPr id="66565" name="Rectangle 5"/>
          <p:cNvSpPr>
            <a:spLocks noGrp="1"/>
          </p:cNvSpPr>
          <p:nvPr>
            <p:ph type="body" sz="half" idx="4294967295"/>
          </p:nvPr>
        </p:nvSpPr>
        <p:spPr>
          <a:xfrm>
            <a:off x="8262938" y="2093913"/>
            <a:ext cx="3241675" cy="3925887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Решения о результативности деятельности </a:t>
            </a:r>
          </a:p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признать деятельность Базовой площадки эффективной и рекомендовать продолжить её работу;</a:t>
            </a:r>
          </a:p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признать деятельность Базовой площадки эффективной и считать завершившей свою деятельность в качестве базовой площадки Института; </a:t>
            </a:r>
          </a:p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признать деятельность Базовой площадки Института неэффективной и лишить Организацию статуса Базовой площадки Института.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Тиражирование результатов деятельности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0659" name="Rectangle 3"/>
          <p:cNvSpPr>
            <a:spLocks noGrp="1"/>
          </p:cNvSpPr>
          <p:nvPr>
            <p:ph type="body" idx="4294967295"/>
          </p:nvPr>
        </p:nvSpPr>
        <p:spPr>
          <a:xfrm>
            <a:off x="1573213" y="2316163"/>
            <a:ext cx="9931400" cy="3703637"/>
          </a:xfrm>
        </p:spPr>
        <p:txBody>
          <a:bodyPr/>
          <a:lstStyle/>
          <a:p>
            <a:endParaRPr lang="ru-RU" dirty="0" smtClean="0"/>
          </a:p>
          <a:p>
            <a:pPr>
              <a:buFont typeface="Wingdings 3" pitchFamily="18" charset="2"/>
              <a:buNone/>
            </a:pPr>
            <a:r>
              <a:rPr lang="ru-RU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Результаты деятельности Базовой площадки Института распространяются через семинары, круглые столы, конференции, мастер – классы, учебные издания (методические рекомендации, учебно-методическое пособие), средства массовой информации, информационные порталы.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3" pitchFamily="18" charset="2"/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создает соответствующую интернет-страницу «Базовая площадка» на своем сайте, на котором размещает различные материалы, иллюстрирующие организационные и содержательные аспекты деятельности в статусе Базовой площадки Института.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840</TotalTime>
  <Words>971</Words>
  <Application>Microsoft Office PowerPoint</Application>
  <PresentationFormat>Широкоэкранный</PresentationFormat>
  <Paragraphs>94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</vt:lpstr>
      <vt:lpstr>Wingdings 3</vt:lpstr>
      <vt:lpstr>Легкий дым</vt:lpstr>
      <vt:lpstr>Презентация PowerPoint</vt:lpstr>
      <vt:lpstr>Положение о базовой площадке Государственного автономного учреждения дополнительного профессионального образования Ярославской области «Институт развития образования»,  утвержденного  приказом ректора ГАУ ДПО ЯО ИРО №  01-03/65 от    20.05.201     </vt:lpstr>
      <vt:lpstr>Цель создания базовой площадки -    развитие региональной системы непрерывного образования,                 выявления и поддержки педагогических инициатив,                                продвижения приоритетных направлений развития системы образования Ярославской области  </vt:lpstr>
      <vt:lpstr>II. Требования к Базовой площадке Института</vt:lpstr>
      <vt:lpstr>III. Порядок присвоения и прекращения действия статуса Базовой площадки Института</vt:lpstr>
      <vt:lpstr>IV. Организация деятельности Базовой площадки Института</vt:lpstr>
      <vt:lpstr>Планирование деятельности базовой площадки</vt:lpstr>
      <vt:lpstr>Оценка результативности деятельности базовой площадки</vt:lpstr>
      <vt:lpstr>Тиражирование результатов деятельности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Галина Георгиевна Сатарина</dc:creator>
  <cp:lastModifiedBy>Галина Георгиевна Сатарина</cp:lastModifiedBy>
  <cp:revision>72</cp:revision>
  <cp:lastPrinted>2018-12-03T07:23:39Z</cp:lastPrinted>
  <dcterms:created xsi:type="dcterms:W3CDTF">2018-11-06T10:58:18Z</dcterms:created>
  <dcterms:modified xsi:type="dcterms:W3CDTF">2020-02-06T05:45:20Z</dcterms:modified>
</cp:coreProperties>
</file>