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0" r:id="rId5"/>
    <p:sldId id="262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5976" y="5085184"/>
            <a:ext cx="4536504" cy="504056"/>
          </a:xfrm>
        </p:spPr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Методист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ЦРПО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Задорожная И.В.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7" y="764704"/>
            <a:ext cx="7776864" cy="3312368"/>
          </a:xfrm>
        </p:spPr>
        <p:txBody>
          <a:bodyPr/>
          <a:lstStyle/>
          <a:p>
            <a:r>
              <a:rPr lang="ru-RU" sz="4400" dirty="0" err="1" smtClean="0"/>
              <a:t>Зачетно</a:t>
            </a:r>
            <a:r>
              <a:rPr lang="ru-RU" sz="4400" dirty="0" smtClean="0"/>
              <a:t>-накопительная система (ЗНС)</a:t>
            </a:r>
            <a:r>
              <a:rPr lang="ru-RU" sz="4400" dirty="0"/>
              <a:t/>
            </a:r>
            <a:br>
              <a:rPr lang="ru-RU" sz="4400" dirty="0"/>
            </a:br>
            <a:r>
              <a:rPr lang="ru-RU" sz="4400" dirty="0" smtClean="0"/>
              <a:t>ГАУ ДПО ЯО</a:t>
            </a:r>
            <a:br>
              <a:rPr lang="ru-RU" sz="4400" dirty="0" smtClean="0"/>
            </a:br>
            <a:r>
              <a:rPr lang="ru-RU" sz="4400" dirty="0" smtClean="0"/>
              <a:t>«Институт развития</a:t>
            </a:r>
            <a:br>
              <a:rPr lang="ru-RU" sz="4400" dirty="0" smtClean="0"/>
            </a:br>
            <a:r>
              <a:rPr lang="ru-RU" sz="4400" dirty="0" smtClean="0"/>
              <a:t>образования»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55098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260648"/>
            <a:ext cx="7992888" cy="2351338"/>
          </a:xfrm>
        </p:spPr>
        <p:txBody>
          <a:bodyPr/>
          <a:lstStyle/>
          <a:p>
            <a:pPr algn="ctr"/>
            <a:r>
              <a:rPr lang="ru-RU" dirty="0" smtClean="0"/>
              <a:t>ППК «Актуальные </a:t>
            </a:r>
            <a:r>
              <a:rPr lang="ru-RU" sz="3600" dirty="0" smtClean="0"/>
              <a:t>вопросы развития региональной системы образования»</a:t>
            </a:r>
            <a:endParaRPr lang="ru-RU" sz="36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39552" y="2564904"/>
            <a:ext cx="7669404" cy="403244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Реализуется </a:t>
            </a:r>
            <a:r>
              <a:rPr lang="ru-RU" sz="2800" dirty="0"/>
              <a:t>в течение </a:t>
            </a:r>
            <a:r>
              <a:rPr lang="ru-RU" sz="2800" dirty="0" smtClean="0"/>
              <a:t>20</a:t>
            </a:r>
            <a:r>
              <a:rPr lang="en-US" sz="2800" dirty="0" smtClean="0"/>
              <a:t>20 </a:t>
            </a:r>
            <a:r>
              <a:rPr lang="ru-RU" sz="2800" dirty="0" smtClean="0"/>
              <a:t>года        </a:t>
            </a:r>
            <a:endParaRPr lang="ru-RU" sz="2800" dirty="0"/>
          </a:p>
          <a:p>
            <a:pPr algn="l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 времени:</a:t>
            </a:r>
            <a:r>
              <a:rPr lang="ru-RU" sz="2800" dirty="0" smtClean="0"/>
              <a:t> от </a:t>
            </a:r>
            <a:r>
              <a:rPr lang="en-US" sz="2800" dirty="0" smtClean="0"/>
              <a:t>24</a:t>
            </a:r>
            <a:r>
              <a:rPr lang="ru-RU" sz="2800" dirty="0" smtClean="0"/>
              <a:t> часов  до 72 часов;</a:t>
            </a:r>
          </a:p>
          <a:p>
            <a:pPr algn="l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Два модуля: </a:t>
            </a:r>
          </a:p>
          <a:p>
            <a:pPr marL="342900" indent="-342900" algn="l">
              <a:buFontTx/>
              <a:buChar char="-"/>
            </a:pPr>
            <a:r>
              <a:rPr lang="ru-RU" sz="2800" dirty="0" smtClean="0"/>
              <a:t>Инвариантный </a:t>
            </a:r>
            <a:r>
              <a:rPr lang="en-US" sz="2800" dirty="0" smtClean="0"/>
              <a:t>10 </a:t>
            </a:r>
            <a:r>
              <a:rPr lang="ru-RU" sz="2800" dirty="0" smtClean="0"/>
              <a:t>часов;</a:t>
            </a:r>
          </a:p>
          <a:p>
            <a:pPr marL="342900" indent="-342900" algn="l">
              <a:buFontTx/>
              <a:buChar char="-"/>
            </a:pPr>
            <a:r>
              <a:rPr lang="ru-RU" sz="2800" dirty="0" smtClean="0"/>
              <a:t>Вариативный от 1</a:t>
            </a:r>
            <a:r>
              <a:rPr lang="en-US" sz="2800" dirty="0"/>
              <a:t>4</a:t>
            </a:r>
            <a:r>
              <a:rPr lang="ru-RU" sz="2800" dirty="0" smtClean="0"/>
              <a:t> часов и более;</a:t>
            </a:r>
          </a:p>
          <a:p>
            <a:pPr algn="l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Итоговая аттестация: </a:t>
            </a:r>
          </a:p>
          <a:p>
            <a:pPr marL="342900" indent="-342900" algn="l">
              <a:buFontTx/>
              <a:buChar char="-"/>
            </a:pPr>
            <a:r>
              <a:rPr lang="ru-RU" sz="2800" dirty="0" smtClean="0"/>
              <a:t>  1 модуль – тест (до 10 вопросов);</a:t>
            </a:r>
          </a:p>
          <a:p>
            <a:pPr marL="342900" indent="-342900" algn="l">
              <a:buFontTx/>
              <a:buChar char="-"/>
            </a:pPr>
            <a:r>
              <a:rPr lang="ru-RU" sz="2800" dirty="0"/>
              <a:t> </a:t>
            </a:r>
            <a:r>
              <a:rPr lang="ru-RU" sz="2800" dirty="0" smtClean="0"/>
              <a:t> 2 модуль – практический продукт.  </a:t>
            </a:r>
          </a:p>
        </p:txBody>
      </p:sp>
    </p:spTree>
    <p:extLst>
      <p:ext uri="{BB962C8B-B14F-4D97-AF65-F5344CB8AC3E}">
        <p14:creationId xmlns:p14="http://schemas.microsoft.com/office/powerpoint/2010/main" val="300734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1763688" y="260648"/>
            <a:ext cx="5894658" cy="1440160"/>
          </a:xfrm>
        </p:spPr>
        <p:txBody>
          <a:bodyPr/>
          <a:lstStyle/>
          <a:p>
            <a:pPr algn="ctr"/>
            <a:r>
              <a:rPr lang="ru-RU" dirty="0" smtClean="0"/>
              <a:t>Инвариантный модуль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>
          <a:xfrm>
            <a:off x="107504" y="1916832"/>
            <a:ext cx="8424936" cy="4392488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ru-RU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Вебинар</a:t>
            </a:r>
            <a:r>
              <a:rPr lang="ru-RU" sz="2800" dirty="0" smtClean="0"/>
              <a:t> по теме: «Модернизация системы среднего профессионального образования»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Участники</a:t>
            </a:r>
            <a:endParaRPr lang="ru-RU" sz="2800" b="1" dirty="0">
              <a:solidFill>
                <a:srgbClr val="FF0000"/>
              </a:solidFill>
            </a:endParaRPr>
          </a:p>
          <a:p>
            <a:pPr algn="ctr"/>
            <a:endParaRPr lang="ru-RU" sz="2800" dirty="0" smtClean="0"/>
          </a:p>
          <a:p>
            <a:pPr algn="l"/>
            <a:r>
              <a:rPr lang="ru-RU" sz="2800" dirty="0" smtClean="0"/>
              <a:t>Департамент ЯО    ГАУ ДПО ЯО ИРО             </a:t>
            </a:r>
            <a:r>
              <a:rPr lang="ru-RU" sz="2800" dirty="0" smtClean="0"/>
              <a:t>ЦРПО</a:t>
            </a:r>
            <a:endParaRPr lang="ru-RU" sz="2800" dirty="0" smtClean="0"/>
          </a:p>
          <a:p>
            <a:pPr algn="l"/>
            <a:endParaRPr lang="ru-RU" sz="2800" dirty="0" smtClean="0"/>
          </a:p>
          <a:p>
            <a:pPr algn="l"/>
            <a:r>
              <a:rPr lang="ru-RU" sz="2800" dirty="0" smtClean="0">
                <a:solidFill>
                  <a:srgbClr val="FF0000"/>
                </a:solidFill>
              </a:rPr>
              <a:t>2. 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Аттестация</a:t>
            </a:r>
            <a:r>
              <a:rPr lang="ru-RU" sz="2800" dirty="0" smtClean="0">
                <a:solidFill>
                  <a:schemeClr val="tx1"/>
                </a:solidFill>
              </a:rPr>
              <a:t> по модулю: тестирование по заявленной теме (не менее 10 вопросов)</a:t>
            </a:r>
            <a:endParaRPr lang="ru-RU" sz="2800" dirty="0">
              <a:solidFill>
                <a:schemeClr val="tx1"/>
              </a:solidFill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 flipH="1">
            <a:off x="1619672" y="3429000"/>
            <a:ext cx="216024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4499992" y="3429000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364088" y="3284984"/>
            <a:ext cx="2448272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53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99592" y="332656"/>
            <a:ext cx="7100269" cy="936104"/>
          </a:xfrm>
        </p:spPr>
        <p:txBody>
          <a:bodyPr/>
          <a:lstStyle/>
          <a:p>
            <a:pPr algn="l"/>
            <a:r>
              <a:rPr lang="ru-RU" dirty="0" smtClean="0"/>
              <a:t>Вариативный модуль</a:t>
            </a:r>
            <a:endParaRPr lang="ru-RU" dirty="0"/>
          </a:p>
        </p:txBody>
      </p:sp>
      <p:sp>
        <p:nvSpPr>
          <p:cNvPr id="14" name="Текст 13"/>
          <p:cNvSpPr>
            <a:spLocks noGrp="1"/>
          </p:cNvSpPr>
          <p:nvPr>
            <p:ph type="body" idx="1"/>
          </p:nvPr>
        </p:nvSpPr>
        <p:spPr>
          <a:xfrm>
            <a:off x="611560" y="1412776"/>
            <a:ext cx="7381372" cy="4968552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40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Два маршрута</a:t>
            </a:r>
          </a:p>
          <a:p>
            <a:pPr algn="ctr"/>
            <a:r>
              <a:rPr lang="ru-RU" sz="96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96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учебно-методические семинары)</a:t>
            </a:r>
          </a:p>
          <a:p>
            <a:pPr algn="ctr"/>
            <a:endParaRPr lang="ru-RU" sz="9600" dirty="0"/>
          </a:p>
          <a:p>
            <a:pPr algn="l"/>
            <a:r>
              <a:rPr lang="ru-RU" sz="9600" dirty="0" smtClean="0"/>
              <a:t>Общеобразовательные           Профессиональные </a:t>
            </a:r>
          </a:p>
          <a:p>
            <a:pPr algn="l"/>
            <a:r>
              <a:rPr lang="ru-RU" sz="9600" dirty="0" smtClean="0"/>
              <a:t> дисциплины                            </a:t>
            </a:r>
            <a:r>
              <a:rPr lang="ru-RU" sz="9600" dirty="0" err="1" smtClean="0"/>
              <a:t>дисциплины</a:t>
            </a:r>
            <a:r>
              <a:rPr lang="ru-RU" sz="9600" dirty="0" smtClean="0"/>
              <a:t> и   ПМ</a:t>
            </a:r>
          </a:p>
          <a:p>
            <a:pPr algn="l"/>
            <a:endParaRPr lang="ru-RU" sz="9600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ru-RU" sz="96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Аттестация </a:t>
            </a:r>
            <a:r>
              <a:rPr lang="ru-RU" sz="9600" dirty="0" smtClean="0">
                <a:solidFill>
                  <a:schemeClr val="tx1"/>
                </a:solidFill>
              </a:rPr>
              <a:t>по модулю:</a:t>
            </a:r>
          </a:p>
          <a:p>
            <a:pPr marL="342900" indent="-342900" algn="l">
              <a:buFontTx/>
              <a:buChar char="-"/>
            </a:pPr>
            <a:r>
              <a:rPr lang="ru-RU" sz="9600" dirty="0" smtClean="0"/>
              <a:t>выступление на МО -  оформление тезисов, статьи, презентаций,  эссе или другой продукт практической деятельности;</a:t>
            </a:r>
          </a:p>
          <a:p>
            <a:pPr marL="342900" indent="-342900" algn="l">
              <a:buFontTx/>
              <a:buChar char="-"/>
            </a:pPr>
            <a:r>
              <a:rPr lang="ru-RU" sz="9600" dirty="0"/>
              <a:t>п</a:t>
            </a:r>
            <a:r>
              <a:rPr lang="ru-RU" sz="9600" dirty="0" smtClean="0"/>
              <a:t>роведение открытого занятия, мероприятия в рамках работы учебно-методических семинаров приглашением коллег из других ОО</a:t>
            </a: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5508104" y="2204864"/>
            <a:ext cx="72008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2051720" y="2204864"/>
            <a:ext cx="64807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671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08912" cy="1008112"/>
          </a:xfrm>
        </p:spPr>
        <p:txBody>
          <a:bodyPr/>
          <a:lstStyle/>
          <a:p>
            <a:pPr algn="l"/>
            <a:r>
              <a:rPr lang="ru-RU" sz="4400" dirty="0" smtClean="0"/>
              <a:t>Сопровождающие</a:t>
            </a:r>
            <a:r>
              <a:rPr lang="ru-RU" sz="3600" dirty="0" smtClean="0"/>
              <a:t> документы: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412776"/>
            <a:ext cx="8280920" cy="4968552"/>
          </a:xfrm>
        </p:spPr>
        <p:txBody>
          <a:bodyPr>
            <a:normAutofit lnSpcReduction="10000"/>
          </a:bodyPr>
          <a:lstStyle/>
          <a:p>
            <a:pPr algn="just"/>
            <a:endParaRPr lang="ru-RU" dirty="0" smtClean="0">
              <a:solidFill>
                <a:srgbClr val="FF0000"/>
              </a:solidFill>
            </a:endParaRPr>
          </a:p>
          <a:p>
            <a:pPr algn="just"/>
            <a:r>
              <a:rPr lang="ru-RU" sz="2800" dirty="0" smtClean="0">
                <a:solidFill>
                  <a:srgbClr val="FF0000"/>
                </a:solidFill>
              </a:rPr>
              <a:t>1. </a:t>
            </a:r>
            <a:r>
              <a:rPr lang="ru-RU" sz="2800" dirty="0" smtClean="0"/>
              <a:t>Заявление на имя ректора ГАУ ДПО ЯО ИРО;</a:t>
            </a:r>
          </a:p>
          <a:p>
            <a:pPr algn="l"/>
            <a:r>
              <a:rPr lang="ru-RU" sz="2800" dirty="0" smtClean="0">
                <a:solidFill>
                  <a:srgbClr val="FF0000"/>
                </a:solidFill>
              </a:rPr>
              <a:t>2. </a:t>
            </a:r>
            <a:r>
              <a:rPr lang="ru-RU" sz="2800" dirty="0" err="1" smtClean="0"/>
              <a:t>Зачетно</a:t>
            </a:r>
            <a:r>
              <a:rPr lang="ru-RU" sz="2800" dirty="0" smtClean="0"/>
              <a:t>-накопительный лист (индивидуальный план) – передается в </a:t>
            </a:r>
            <a:r>
              <a:rPr lang="ru-RU" sz="2800" dirty="0" smtClean="0"/>
              <a:t>ЦРПО </a:t>
            </a:r>
            <a:r>
              <a:rPr lang="ru-RU" sz="2800" dirty="0" smtClean="0"/>
              <a:t>после завершения маршрута (выполнение плана от </a:t>
            </a:r>
            <a:r>
              <a:rPr lang="en-US" sz="2800" dirty="0" smtClean="0"/>
              <a:t>24</a:t>
            </a:r>
            <a:r>
              <a:rPr lang="ru-RU" sz="2800" dirty="0" smtClean="0"/>
              <a:t> часов и более);</a:t>
            </a:r>
          </a:p>
          <a:p>
            <a:pPr algn="just"/>
            <a:r>
              <a:rPr lang="ru-RU" sz="2800" dirty="0" smtClean="0">
                <a:solidFill>
                  <a:srgbClr val="FF0000"/>
                </a:solidFill>
              </a:rPr>
              <a:t>3. </a:t>
            </a:r>
            <a:r>
              <a:rPr lang="ru-RU" sz="2800" dirty="0" smtClean="0"/>
              <a:t>По окончании маршрута выдается удостоверение о повышении квалификации по программе: «Актуальные вопросы развития региональной системы  среднего профессионального образования»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5592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51520" y="2204864"/>
            <a:ext cx="8136904" cy="1368152"/>
          </a:xfrm>
        </p:spPr>
        <p:txBody>
          <a:bodyPr/>
          <a:lstStyle/>
          <a:p>
            <a:r>
              <a:rPr lang="ru-RU" sz="4800" b="0" dirty="0" smtClean="0"/>
              <a:t>Благодарим</a:t>
            </a:r>
            <a:r>
              <a:rPr lang="ru-RU" sz="4400" b="0" dirty="0" smtClean="0"/>
              <a:t> за внимание!</a:t>
            </a:r>
            <a:br>
              <a:rPr lang="ru-RU" sz="4400" b="0" dirty="0" smtClean="0"/>
            </a:br>
            <a:r>
              <a:rPr lang="ru-RU" sz="4400" b="0" dirty="0"/>
              <a:t/>
            </a:r>
            <a:br>
              <a:rPr lang="ru-RU" sz="4400" b="0" dirty="0"/>
            </a:br>
            <a:r>
              <a:rPr lang="ru-RU" sz="4400" b="0" dirty="0" smtClean="0"/>
              <a:t/>
            </a:r>
            <a:br>
              <a:rPr lang="ru-RU" sz="4400" b="0" dirty="0" smtClean="0"/>
            </a:br>
            <a:r>
              <a:rPr lang="ru-RU" sz="2800" b="0" dirty="0" smtClean="0">
                <a:effectLst/>
              </a:rPr>
              <a:t>Методист </a:t>
            </a:r>
            <a:r>
              <a:rPr lang="ru-RU" sz="2800" b="0" dirty="0" smtClean="0">
                <a:effectLst/>
              </a:rPr>
              <a:t>ЦРПО </a:t>
            </a:r>
            <a:r>
              <a:rPr lang="ru-RU" sz="2800" b="0" dirty="0">
                <a:effectLst/>
              </a:rPr>
              <a:t>Задорожная И.В.</a:t>
            </a:r>
            <a:br>
              <a:rPr lang="ru-RU" sz="2800" b="0" dirty="0">
                <a:effectLst/>
              </a:rPr>
            </a:br>
            <a:r>
              <a:rPr lang="en-US" sz="2800" b="0" dirty="0" err="1">
                <a:effectLst/>
              </a:rPr>
              <a:t>zadorozhnaya@iro</a:t>
            </a:r>
            <a:r>
              <a:rPr lang="ru-RU" sz="2800" b="0" dirty="0">
                <a:effectLst/>
              </a:rPr>
              <a:t>.</a:t>
            </a:r>
            <a:r>
              <a:rPr lang="en-US" sz="2800" b="0" dirty="0" err="1">
                <a:effectLst/>
              </a:rPr>
              <a:t>yar</a:t>
            </a:r>
            <a:r>
              <a:rPr lang="ru-RU" sz="2800" b="0" dirty="0">
                <a:effectLst/>
              </a:rPr>
              <a:t>.</a:t>
            </a:r>
            <a:r>
              <a:rPr lang="en-US" sz="2800" b="0" dirty="0" err="1">
                <a:effectLst/>
              </a:rPr>
              <a:t>ru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800" b="0" dirty="0"/>
          </a:p>
        </p:txBody>
      </p:sp>
    </p:spTree>
    <p:extLst>
      <p:ext uri="{BB962C8B-B14F-4D97-AF65-F5344CB8AC3E}">
        <p14:creationId xmlns:p14="http://schemas.microsoft.com/office/powerpoint/2010/main" val="168772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199</TotalTime>
  <Words>225</Words>
  <Application>Microsoft Office PowerPoint</Application>
  <PresentationFormat>Экран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Зачетно-накопительная система (ЗНС) ГАУ ДПО ЯО «Институт развития образования»</vt:lpstr>
      <vt:lpstr>ППК «Актуальные вопросы развития региональной системы образования»</vt:lpstr>
      <vt:lpstr>Инвариантный модуль</vt:lpstr>
      <vt:lpstr>Вариативный модуль</vt:lpstr>
      <vt:lpstr>Сопровождающие документы:</vt:lpstr>
      <vt:lpstr>Благодарим за внимание!   Методист ЦРПО Задорожная И.В. zadorozhnaya@iro.yar.ru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Зачетно-накопительная система</dc:title>
  <dc:creator>Ирина Васильевна Задорожная</dc:creator>
  <cp:lastModifiedBy>Наталья Вячеславовна Кузнецова</cp:lastModifiedBy>
  <cp:revision>21</cp:revision>
  <dcterms:created xsi:type="dcterms:W3CDTF">2017-02-08T10:19:27Z</dcterms:created>
  <dcterms:modified xsi:type="dcterms:W3CDTF">2020-02-20T13:52:14Z</dcterms:modified>
</cp:coreProperties>
</file>