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8" r:id="rId4"/>
    <p:sldId id="279" r:id="rId5"/>
    <p:sldId id="280" r:id="rId6"/>
    <p:sldId id="281" r:id="rId7"/>
    <p:sldId id="282" r:id="rId8"/>
    <p:sldId id="283" r:id="rId9"/>
    <p:sldId id="258" r:id="rId10"/>
    <p:sldId id="272" r:id="rId11"/>
    <p:sldId id="264" r:id="rId12"/>
    <p:sldId id="273" r:id="rId13"/>
    <p:sldId id="275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>
        <p:scale>
          <a:sx n="118" d="100"/>
          <a:sy n="118" d="100"/>
        </p:scale>
        <p:origin x="-91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9F916-54ED-45D5-8AD5-290B96B3541E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57A4D-4657-4657-B923-091E28A1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5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57A4D-4657-4657-B923-091E28A1327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0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7AD2-BF30-4C1C-9FB6-4BD155EFE6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0AB42-03B4-45DB-AD42-E5E3E24077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465EC-10E6-435F-9964-09CBE7E7B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6111D7-C6C1-4D35-8D4F-EA213634F3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D35C7-8804-40A7-99AC-5BC672F242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4E7FF-220B-4F35-AA6F-B0843FB96D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C3EB7-6EF1-453C-969D-CB488C590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BE59C-2494-40DD-8613-EB40BC5984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2E24-19C3-42F6-BD51-74CA382E8D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43C81-8A7A-4EC5-9FBC-C9B67D9B1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AE22C-E6CC-47BA-852A-18A735535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985C2-E7A8-4F63-AFCE-F6B7D8774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1EA0CF-9E0A-4589-94CB-C9A575BB9E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1060;&#1080;&#1079;&#1080;&#1082;&#1072;-9.%20&#1060;&#1080;&#1083;&#1100;&#1084;%20&#8470;84.%20-%20&#1051;&#1072;&#1073;&#1086;&#1088;&#1072;&#1090;&#1086;&#1088;&#1085;&#1072;&#1103;%20&#1088;&#1072;&#1073;&#1086;&#1090;&#1072;%20&#8470;1%20'&#1048;&#1089;&#1089;&#1083;&#1077;&#1076;&#1086;&#1074;&#1072;&#1085;&#1080;&#1077;%20&#1088;&#1072;&#1074;&#1085;&#1086;&#1091;&#1089;&#1082;&#1086;&#1088;&#1077;&#1085;&#1085;&#1086;&#1075;&#1086;%20&#1076;&#1074;&#1080;&#1078;&#1077;&#1085;&#1080;&#1103;'..mp4" TargetMode="External"/><Relationship Id="rId3" Type="http://schemas.openxmlformats.org/officeDocument/2006/relationships/hyperlink" Target="ultrafioletovoe_izluchenie_safonova_a.ppt" TargetMode="External"/><Relationship Id="rId7" Type="http://schemas.openxmlformats.org/officeDocument/2006/relationships/hyperlink" Target="voltmetr.exe" TargetMode="External"/><Relationship Id="rId2" Type="http://schemas.openxmlformats.org/officeDocument/2006/relationships/hyperlink" Target="izluch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if_resh.exe" TargetMode="External"/><Relationship Id="rId5" Type="http://schemas.openxmlformats.org/officeDocument/2006/relationships/hyperlink" Target="prelomlenie.exe" TargetMode="External"/><Relationship Id="rId10" Type="http://schemas.openxmlformats.org/officeDocument/2006/relationships/image" Target="../media/image9.png"/><Relationship Id="rId4" Type="http://schemas.openxmlformats.org/officeDocument/2006/relationships/hyperlink" Target="&#1090;&#1077;&#1089;&#1090;.ppt" TargetMode="Externa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40;&#1054;&#1055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000240"/>
            <a:ext cx="7924800" cy="2528907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Активизация познавательной деятельности обучающихся с нарушением слуха на уроках физики с применением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цифровых технологий»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5357826"/>
            <a:ext cx="6400800" cy="428628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Новикова С.Г.</a:t>
            </a:r>
          </a:p>
          <a:p>
            <a:pPr algn="r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реподаватель физики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71604" y="428604"/>
            <a:ext cx="64008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ГПОАУ ЯО Заволжский политехнический колледж</a:t>
            </a:r>
            <a:endParaRPr kumimoji="0" lang="ru-RU" sz="28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57290" y="6072206"/>
            <a:ext cx="64008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2020 г.</a:t>
            </a:r>
            <a:endParaRPr kumimoji="0" lang="ru-RU" sz="1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571"/>
            <a:ext cx="1231499" cy="1444877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5757874" cy="179704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своих уроках я использую следующие формы контроля: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оздание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презентаций.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pres?slideindex=1&amp;slidetitle=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pres?slideindex=1&amp;slidetitle="/>
              </a:rPr>
              <a:t>омпьютерные тесты.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file"/>
              </a:rPr>
              <a:t>иртуальные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file"/>
              </a:rPr>
              <a:t>лабораторные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file"/>
              </a:rPr>
              <a:t>работы.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file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file"/>
              </a:rPr>
              <a:t>идео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file"/>
              </a:rPr>
              <a:t>л.р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02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642918"/>
            <a:ext cx="262731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0112" y="3363382"/>
            <a:ext cx="3334801" cy="3334801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Достоинствами такой формы контроля являются: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828800"/>
            <a:ext cx="7715304" cy="4525963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 учащегося.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 навыки защиты своих работ, умение выражать свою мысль используя научную терминологию.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 навыки работы на компьютере.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более объективно может оценить, насколько учащийся усвоил тему.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автором презентации тему повторяют весь класс.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 интерес учащихся к предмету.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тесты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14356"/>
            <a:ext cx="8572560" cy="5929354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тесты - это тесты, которые создаются с помощью специальных программ.  Такие программы можно приобрести или бесплатно скачать из интернета.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использовать готовые тесты, используя ресурсы Интернета.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Тесты могут создаваться учителем. Можно создать разные варианты тестов.  В одних и тех же тестах можно использовать различные типы  (выбор  варианта, продолжить формулировку, соответствие, последовательность)   и сложность  вопросов  (очень легкий, легкий, нормальный, сложный, очень сложный).  При необходимости  вопрос можно дополнить рисунком (фото). </a:t>
            </a:r>
          </a:p>
          <a:p>
            <a:pPr lvl="2" indent="342900"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Недостатком  такой формы контроля знаний является  то, что создание тестов требует много времени. Если тесты создаются учащимися, то они должны обладать соответствующими навыками.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5-tub-ru.yandex.net/i?id=380910029-31-72&amp;n=21"/>
          <p:cNvPicPr>
            <a:picLocks noChangeAspect="1" noChangeArrowheads="1"/>
          </p:cNvPicPr>
          <p:nvPr/>
        </p:nvPicPr>
        <p:blipFill>
          <a:blip r:embed="rId3"/>
          <a:srcRect b="9615"/>
          <a:stretch>
            <a:fillRect/>
          </a:stretch>
        </p:blipFill>
        <p:spPr bwMode="auto">
          <a:xfrm>
            <a:off x="4143372" y="2643182"/>
            <a:ext cx="4572508" cy="387456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1510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Использование ИКТ на уроке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обучении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слабослышащих,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тот импульс, который сможет перевести их с позиции стороннего наблюдателя в позицию активного деятеля.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8625" y="428625"/>
            <a:ext cx="557213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54895"/>
            <a:ext cx="8640960" cy="6372708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7286676" cy="186847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 не можете научить человека чему-нибудь. Вы можете только помочь ему понять это самому»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(Галилео Галилей)</a:t>
            </a:r>
            <a:endParaRPr lang="ru-RU" sz="4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285992"/>
            <a:ext cx="8715436" cy="435771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мир с большой скоростью идет по пути научно-технического прогресса, и уже никого не удивишь наличием компьютера – самого мощного и эффективного из всех существовавших до сих пор технических средств, которыми располагает педагог.</a:t>
            </a:r>
          </a:p>
          <a:p>
            <a:pPr lvl="2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считаю, что современный учебный процесс немыслим без применения информационных и коммуникационных технологий, без сочетания традиционных средств и методов обучения со средствами ИКТ.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im7-tub-ru.yandex.net/i?id=16252509-4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28604"/>
            <a:ext cx="124777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Дети с ОВЗ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Дети </a:t>
            </a:r>
            <a:r>
              <a:rPr lang="ru-RU" dirty="0"/>
              <a:t>с ограниченными возможностями здоровья (ОВЗ) – дети, состояние здоровья которых препятствует освоению образовательных программ вне специальных условий обучения и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97643420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Существующие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барьеры: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д</a:t>
            </a:r>
            <a:r>
              <a:rPr lang="ru-RU" sz="2400" dirty="0" smtClean="0"/>
              <a:t>ети </a:t>
            </a:r>
            <a:r>
              <a:rPr lang="ru-RU" sz="2400" dirty="0"/>
              <a:t>с особыми образовательными</a:t>
            </a:r>
          </a:p>
          <a:p>
            <a:pPr marL="0" indent="0" algn="just">
              <a:buNone/>
            </a:pPr>
            <a:r>
              <a:rPr lang="ru-RU" sz="2400" dirty="0" smtClean="0"/>
              <a:t>     потребностями </a:t>
            </a:r>
            <a:r>
              <a:rPr lang="ru-RU" sz="2400" dirty="0"/>
              <a:t>часто признаются необучаемыми;</a:t>
            </a:r>
          </a:p>
          <a:p>
            <a:pPr algn="just"/>
            <a:r>
              <a:rPr lang="ru-RU" sz="2400" dirty="0"/>
              <a:t>б</a:t>
            </a:r>
            <a:r>
              <a:rPr lang="ru-RU" sz="2400" dirty="0" smtClean="0"/>
              <a:t>ольшинство преподавателей недостаточно </a:t>
            </a:r>
            <a:r>
              <a:rPr lang="ru-RU" sz="2400" dirty="0"/>
              <a:t>знают о </a:t>
            </a:r>
            <a:r>
              <a:rPr lang="ru-RU" sz="2400" dirty="0" smtClean="0"/>
              <a:t>проблемах инвалидности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FF0000"/>
                </a:solidFill>
                <a:hlinkClick r:id="rId2" action="ppaction://hlinkfile"/>
              </a:rPr>
              <a:t>не готовы </a:t>
            </a:r>
            <a:r>
              <a:rPr lang="ru-RU" sz="2400" dirty="0"/>
              <a:t>к </a:t>
            </a:r>
            <a:r>
              <a:rPr lang="ru-RU" sz="2400" dirty="0" smtClean="0"/>
              <a:t>включению детей инвалидов в </a:t>
            </a:r>
            <a:r>
              <a:rPr lang="ru-RU" sz="2400" dirty="0"/>
              <a:t>процесс </a:t>
            </a:r>
            <a:r>
              <a:rPr lang="ru-RU" sz="2400" dirty="0" smtClean="0"/>
              <a:t>обучения;</a:t>
            </a:r>
            <a:endParaRPr lang="ru-RU" sz="2400" dirty="0"/>
          </a:p>
          <a:p>
            <a:pPr algn="just"/>
            <a:r>
              <a:rPr lang="ru-RU" sz="2400" dirty="0"/>
              <a:t>р</a:t>
            </a:r>
            <a:r>
              <a:rPr lang="ru-RU" sz="2400" dirty="0" smtClean="0"/>
              <a:t>одители </a:t>
            </a:r>
            <a:r>
              <a:rPr lang="ru-RU" sz="2400" dirty="0"/>
              <a:t>детей инвалидов не знают, </a:t>
            </a:r>
            <a:r>
              <a:rPr lang="ru-RU" sz="2400" dirty="0" smtClean="0"/>
              <a:t>как отстаивать </a:t>
            </a:r>
            <a:r>
              <a:rPr lang="ru-RU" sz="2400" dirty="0"/>
              <a:t>права детей на образование </a:t>
            </a:r>
            <a:r>
              <a:rPr lang="ru-RU" sz="2400" dirty="0" smtClean="0"/>
              <a:t>и испытывают </a:t>
            </a:r>
            <a:r>
              <a:rPr lang="ru-RU" sz="2400" dirty="0"/>
              <a:t>страх перед системой </a:t>
            </a:r>
            <a:r>
              <a:rPr lang="ru-RU" sz="2400" dirty="0" smtClean="0"/>
              <a:t>образования  и </a:t>
            </a:r>
            <a:r>
              <a:rPr lang="ru-RU" sz="2400" dirty="0"/>
              <a:t>социальной поддержки;</a:t>
            </a:r>
          </a:p>
          <a:p>
            <a:pPr algn="just"/>
            <a:r>
              <a:rPr lang="ru-RU" sz="2400" dirty="0"/>
              <a:t>а</a:t>
            </a:r>
            <a:r>
              <a:rPr lang="ru-RU" sz="2400" dirty="0" smtClean="0"/>
              <a:t>рхитектурная </a:t>
            </a:r>
            <a:r>
              <a:rPr lang="ru-RU" sz="2400" dirty="0"/>
              <a:t>недоступность </a:t>
            </a:r>
            <a:r>
              <a:rPr lang="ru-RU" sz="2400" dirty="0" smtClean="0"/>
              <a:t>учреждений.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07917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sz="2000" b="1" kern="1200" dirty="0" smtClean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000" b="1" kern="1200" dirty="0" smtClean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2000" b="1" kern="1200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000" b="1" kern="1200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в образовательном процессе информационно -  коммуникационных технологий  позволит достичь ожидаемых результатов:</a:t>
            </a:r>
            <a:r>
              <a:rPr lang="ru-RU" sz="2000" b="1" kern="1200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000" b="1" kern="1200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3760" y="4941168"/>
            <a:ext cx="2213040" cy="1475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2060848"/>
            <a:ext cx="69847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овысить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обучения за счет новизны деятельности, интереса работы с новыми источниками информации;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ерейти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вербальных методов обучения истории на методы поисковой, творческой, проектной деятельности;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мотивации учебной  деятельности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428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использования ИКТ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учебного времени (до 30%);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обеспечить аудио –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восприятие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pPr lvl="0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активную деятельность;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умений на уроке;</a:t>
            </a:r>
          </a:p>
          <a:p>
            <a:pPr lvl="0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дифференцированного и индивидуального подхода в обучении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различных форм, методов и приемов работы;</a:t>
            </a:r>
          </a:p>
          <a:p>
            <a:pPr lvl="0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 эмоционального фона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054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ИКТ:</a:t>
            </a:r>
            <a:b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037" y="1124744"/>
            <a:ext cx="8229600" cy="4525963"/>
          </a:xfrm>
        </p:spPr>
        <p:txBody>
          <a:bodyPr/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более эффективную доступность информации;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приближает урок к мировосприятию современного ребенка;</a:t>
            </a: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 работать в своем темпе;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мышление;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способность принимать решения;</a:t>
            </a: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возможностях, способностях.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7745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13890" y="2538023"/>
            <a:ext cx="2376264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2564904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ИКТ при </a:t>
            </a:r>
          </a:p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</a:p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бучающегося</a:t>
            </a:r>
          </a:p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ОВЗ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536" y="404664"/>
            <a:ext cx="237626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085184"/>
            <a:ext cx="2402032" cy="1469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564904"/>
            <a:ext cx="2402032" cy="14692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2641612"/>
            <a:ext cx="2402032" cy="14692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17" y="4742203"/>
            <a:ext cx="2402032" cy="14692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941168"/>
            <a:ext cx="2402032" cy="14692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8" y="474647"/>
            <a:ext cx="2402032" cy="14692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38411"/>
            <a:ext cx="2402032" cy="1469263"/>
          </a:xfrm>
          <a:prstGeom prst="rect">
            <a:avLst/>
          </a:prstGeom>
        </p:spPr>
      </p:pic>
      <p:sp>
        <p:nvSpPr>
          <p:cNvPr id="17" name="Стрелка вверх 16"/>
          <p:cNvSpPr/>
          <p:nvPr/>
        </p:nvSpPr>
        <p:spPr>
          <a:xfrm>
            <a:off x="4303294" y="1938912"/>
            <a:ext cx="34715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5918" y="3017743"/>
            <a:ext cx="408467" cy="4633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42293">
            <a:off x="5727740" y="1598390"/>
            <a:ext cx="662027" cy="10106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50983">
            <a:off x="5747460" y="4029330"/>
            <a:ext cx="650295" cy="12768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346880" y="4235885"/>
            <a:ext cx="408467" cy="4633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04828">
            <a:off x="2464794" y="4104812"/>
            <a:ext cx="620109" cy="12186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42067" y="3155098"/>
            <a:ext cx="408467" cy="4633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1324">
            <a:off x="2475606" y="1705988"/>
            <a:ext cx="643922" cy="9856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59759" y="52457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информационная культура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83972" y="663079"/>
            <a:ext cx="176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6315" y="2779985"/>
            <a:ext cx="182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активность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2926" y="5085184"/>
            <a:ext cx="1841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сточник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дополнительной информации по предмету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586913" y="4867752"/>
            <a:ext cx="188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4943" y="5345300"/>
            <a:ext cx="187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правильность знаний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2247" y="3024051"/>
            <a:ext cx="176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новых знаний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248" y="663079"/>
            <a:ext cx="191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участие </a:t>
            </a:r>
          </a:p>
        </p:txBody>
      </p:sp>
    </p:spTree>
    <p:extLst>
      <p:ext uri="{BB962C8B-B14F-4D97-AF65-F5344CB8AC3E}">
        <p14:creationId xmlns:p14="http://schemas.microsoft.com/office/powerpoint/2010/main" val="37257017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24000" y="39624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solidFill>
                  <a:schemeClr val="accent2"/>
                </a:solidFill>
                <a:latin typeface="Bookman Old Style" pitchFamily="18" charset="0"/>
              </a:rPr>
              <a:t> 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5362" name="Picture 2" descr="http://im0-tub-ru.yandex.net/i?id=48472486-6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57166"/>
            <a:ext cx="1162050" cy="14287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285728"/>
            <a:ext cx="7786742" cy="6286544"/>
          </a:xfrm>
        </p:spPr>
        <p:txBody>
          <a:bodyPr/>
          <a:lstStyle/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- наука экспериментальная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её всегда преподают, сопровождая демонстрационным экспериментом. Использование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компьютеров в обучении физики изменяет методику её преподавания как в сторону повышения эффективности обучения, так и в сторону облегчения работы учителя.</a:t>
            </a:r>
          </a:p>
          <a:p>
            <a:pPr lvl="2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Преподавание физики, в силу особенностей самого предмета, представляет собой благоприятную сферу для применения ИКТ. На сегодня являются использование компьютерных демонстраций отдельных физических явлений и применение мультимедийных сценариев уроков.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Вклад отечественной физики в Победу">
  <a:themeElements>
    <a:clrScheme name="Вклад отечественных физиков в Побед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клад отечественных физиков в Победу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клад отечественных физиков в Побед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клад отечественных физиков в Победу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Вклад отечественной физики в Победу</Template>
  <TotalTime>691</TotalTime>
  <Words>551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Вклад отечественной физики в Победу</vt:lpstr>
      <vt:lpstr>Активизация познавательной деятельности обучающихся с нарушением слуха на уроках физики с применением цифровых технологий» </vt:lpstr>
      <vt:lpstr>«Вы не можете научить человека чему-нибудь. Вы можете только помочь ему понять это самому» (Галилео Галилей)</vt:lpstr>
      <vt:lpstr>Дети с ОВЗ </vt:lpstr>
      <vt:lpstr> Существующие барьеры: </vt:lpstr>
      <vt:lpstr>  Использование в образовательном процессе информационно -  коммуникационных технологий  позволит достичь ожидаемых результатов: </vt:lpstr>
      <vt:lpstr>Преимущества использования ИКТ :</vt:lpstr>
      <vt:lpstr>Для обучающихся ИКТ: </vt:lpstr>
      <vt:lpstr>Презентация PowerPoint</vt:lpstr>
      <vt:lpstr>Презентация PowerPoint</vt:lpstr>
      <vt:lpstr>На своих уроках я использую следующие формы контроля:</vt:lpstr>
      <vt:lpstr> Достоинствами такой формы контроля являются:</vt:lpstr>
      <vt:lpstr>Компьютерные тесты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ИКТ на уроках физики</dc:title>
  <dc:creator>Распопова Т.Н.</dc:creator>
  <cp:lastModifiedBy>Наталья Вячеславовна Кузнецова</cp:lastModifiedBy>
  <cp:revision>47</cp:revision>
  <cp:lastPrinted>1601-01-01T00:00:00Z</cp:lastPrinted>
  <dcterms:created xsi:type="dcterms:W3CDTF">2013-10-27T09:40:04Z</dcterms:created>
  <dcterms:modified xsi:type="dcterms:W3CDTF">2020-03-13T11:13:46Z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