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ABEFF5-BA1C-4FD7-B66D-6177FB635AD6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59CB6BE-66D7-4AE7-83AC-1FED3453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istolymp2.spbu.ru/www/lab_dhtml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ru/" TargetMode="External"/><Relationship Id="rId2" Type="http://schemas.openxmlformats.org/officeDocument/2006/relationships/hyperlink" Target="http://www.physicon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so.ru/scmedia/publications.html" TargetMode="External"/><Relationship Id="rId2" Type="http://schemas.openxmlformats.org/officeDocument/2006/relationships/hyperlink" Target="http://infourok.ru/site/go?href=http://archive.ntf.rusobr.ru/DswMedia/4787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shkola/fizika/library/2013/09/28/virtualnyy-eksperiment-na-urokakh-fiziki" TargetMode="External"/><Relationship Id="rId5" Type="http://schemas.openxmlformats.org/officeDocument/2006/relationships/hyperlink" Target="http://www.scienceforum.ru/2013/200/3221" TargetMode="External"/><Relationship Id="rId4" Type="http://schemas.openxmlformats.org/officeDocument/2006/relationships/hyperlink" Target="https://infourok.ru/statya_virtualnyy_eksperiment_v_processe_prepodavanii_fiziki-191432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виртуальный эксперимент, как полноценная замена реальным лабораторным работам по дисциплине физика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Преподаватель ГПОУ ЯО «Ярославского автомеханического колледжа»</a:t>
            </a:r>
          </a:p>
          <a:p>
            <a:pPr algn="r"/>
            <a:r>
              <a:rPr lang="ru-RU" dirty="0" smtClean="0"/>
              <a:t>Толмачева Виктория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t="3429" b="3830"/>
          <a:stretch>
            <a:fillRect/>
          </a:stretch>
        </p:blipFill>
        <p:spPr bwMode="auto">
          <a:xfrm>
            <a:off x="119028" y="142852"/>
            <a:ext cx="866781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>http://distolymp2.spbu.ru/www/lab_dhtml/index.html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115328" cy="5545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Особенность использования этих работ в том, что необходим доступ в интернет и работы могут выполняться только непосредственно из браузера MS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Explorer</a:t>
            </a:r>
            <a:r>
              <a:rPr lang="ru-RU" dirty="0" smtClean="0"/>
              <a:t> . Для входа и выполнения лабораторных работ необходимо разрешить браузеру выполнять сценарии </a:t>
            </a:r>
            <a:r>
              <a:rPr lang="ru-RU" dirty="0" err="1" smtClean="0"/>
              <a:t>JavaScript</a:t>
            </a:r>
            <a:r>
              <a:rPr lang="ru-RU" dirty="0" smtClean="0"/>
              <a:t>. В отличии от предыдущего практикума в этих работах отсутствует теоретическая часть и контроль представлен только в виде контрольных вопросов, когда как в первом практикуме небольшие задачки и даже опыты. Но здесь больший акцент делается на определение погрешности измерения, что приближает эти опыты к реальности.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477304" cy="664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t="9732" r="36735" b="40719"/>
          <a:stretch>
            <a:fillRect/>
          </a:stretch>
        </p:blipFill>
        <p:spPr bwMode="auto">
          <a:xfrm>
            <a:off x="214282" y="214290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2688"/>
            <a:ext cx="9048808" cy="664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22" y="357166"/>
            <a:ext cx="8905996" cy="63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684" y="214290"/>
            <a:ext cx="9191684" cy="6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8" cy="691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37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txBody>
          <a:bodyPr>
            <a:normAutofit fontScale="92500" lnSpcReduction="10000"/>
          </a:bodyPr>
          <a:lstStyle/>
          <a:p>
            <a:pPr marL="0" indent="450850">
              <a:buNone/>
            </a:pPr>
            <a:r>
              <a:rPr lang="ru-RU" dirty="0" smtClean="0"/>
              <a:t>Физический эксперимент всегда был значимым в учебном процессе. Физический практикум – важное средство не только развития экспериментальных умений и навыков обучающихся, но и повторения материала, систематизации и обобщения знаний по курсу физики, выявления связи теории с практикой.</a:t>
            </a:r>
          </a:p>
          <a:p>
            <a:pPr marL="0" indent="450850">
              <a:buNone/>
            </a:pPr>
            <a:r>
              <a:rPr lang="ru-RU" dirty="0" smtClean="0"/>
              <a:t>Современное преподавание требует внедрение в образовательный процесс компьютерных технологий.</a:t>
            </a:r>
          </a:p>
          <a:p>
            <a:pPr marL="0" indent="450850">
              <a:buNone/>
            </a:pPr>
            <a:r>
              <a:rPr lang="ru-RU" dirty="0" smtClean="0"/>
              <a:t>Использование компьютера в качестве эффективного средства обучения существенно расширяет возможности педагогических технологий: физические компьютерные энциклопедии, интерактивные курсы, всевозможные программы, виртуальные опыты и лабораторные работы позволяют повысить мотивацию учащихся к изучению физики. Преподавание физики, в силу особенностей самого предмета, представляет собой благоприятную сферу для применения современных информационных технологий.</a:t>
            </a:r>
          </a:p>
          <a:p>
            <a:pPr marL="0" indent="450850">
              <a:buNone/>
            </a:pPr>
            <a:r>
              <a:rPr lang="ru-RU" dirty="0" smtClean="0"/>
              <a:t>Одно из направлений ИКТ в физике - компьютерные лабораторные работы и демонстрации.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ОБЗОР ЭЛЕКТРОННЫХ УЧЕБНЫХ ИЗДАНИЙ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5616720"/>
          </a:xfrm>
        </p:spPr>
        <p:txBody>
          <a:bodyPr>
            <a:normAutofit fontScale="92500"/>
          </a:bodyPr>
          <a:lstStyle/>
          <a:p>
            <a:pPr lvl="1"/>
            <a:r>
              <a:rPr lang="ru-RU" sz="2400" dirty="0" smtClean="0"/>
              <a:t> «Открытая физика». В 2-х ч.  ООО «</a:t>
            </a:r>
            <a:r>
              <a:rPr lang="ru-RU" sz="2400" dirty="0" err="1" smtClean="0"/>
              <a:t>Физикон</a:t>
            </a:r>
            <a:r>
              <a:rPr lang="ru-RU" sz="2400" dirty="0" smtClean="0"/>
              <a:t>» (</a:t>
            </a:r>
            <a:r>
              <a:rPr lang="ru-RU" sz="2400" u="sng" dirty="0" smtClean="0">
                <a:hlinkClick r:id="rId2"/>
              </a:rPr>
              <a:t>http://www.physicon.ru/</a:t>
            </a:r>
            <a:r>
              <a:rPr lang="ru-RU" sz="2400" dirty="0" smtClean="0"/>
              <a:t>).</a:t>
            </a:r>
            <a:endParaRPr lang="ru-RU" sz="1800" dirty="0" smtClean="0"/>
          </a:p>
          <a:p>
            <a:pPr lvl="1"/>
            <a:r>
              <a:rPr lang="ru-RU" sz="2400" dirty="0" smtClean="0"/>
              <a:t>«</a:t>
            </a:r>
            <a:r>
              <a:rPr lang="ru-RU" sz="2400" dirty="0" err="1" smtClean="0"/>
              <a:t>Оn-line</a:t>
            </a:r>
            <a:r>
              <a:rPr lang="ru-RU" sz="2400" dirty="0" smtClean="0"/>
              <a:t> лаборатория по физике» образовательного портала «Открытый Колледж», размещенная в Интернет в свободном бесплатном доступе.</a:t>
            </a:r>
            <a:endParaRPr lang="ru-RU" sz="1800" dirty="0" smtClean="0"/>
          </a:p>
          <a:p>
            <a:pPr lvl="1"/>
            <a:r>
              <a:rPr lang="ru-RU" sz="2400" dirty="0" smtClean="0"/>
              <a:t>Виртуальная интерактивная лаборатория “Живая физика”.</a:t>
            </a:r>
            <a:endParaRPr lang="ru-RU" sz="1800" dirty="0" smtClean="0"/>
          </a:p>
          <a:p>
            <a:pPr lvl="1"/>
            <a:r>
              <a:rPr lang="ru-RU" sz="2400" dirty="0" smtClean="0"/>
              <a:t>Виртуальная школа «Кирилла  и </a:t>
            </a:r>
            <a:r>
              <a:rPr lang="ru-RU" sz="2400" dirty="0" err="1" smtClean="0"/>
              <a:t>Мефодия</a:t>
            </a:r>
            <a:r>
              <a:rPr lang="ru-RU" sz="2400" dirty="0" smtClean="0"/>
              <a:t>». Уроки физики Кирилла  и </a:t>
            </a:r>
            <a:r>
              <a:rPr lang="ru-RU" sz="2400" dirty="0" err="1" smtClean="0"/>
              <a:t>Мефодия</a:t>
            </a:r>
            <a:r>
              <a:rPr lang="ru-RU" sz="2400" dirty="0" smtClean="0"/>
              <a:t>. (</a:t>
            </a:r>
            <a:r>
              <a:rPr lang="ru-RU" sz="2400" u="sng" dirty="0" smtClean="0">
                <a:hlinkClick r:id="rId3"/>
              </a:rPr>
              <a:t>http://www.km.ru/</a:t>
            </a:r>
            <a:r>
              <a:rPr lang="ru-RU" sz="2400" dirty="0" smtClean="0"/>
              <a:t>).</a:t>
            </a:r>
            <a:endParaRPr lang="ru-RU" sz="1800" dirty="0" smtClean="0"/>
          </a:p>
          <a:p>
            <a:pPr lvl="1"/>
            <a:r>
              <a:rPr lang="ru-RU" sz="2400" dirty="0" smtClean="0"/>
              <a:t>«1С: Образование 3.0. Образовательный комплекс: Библиотека электронных  наглядных пособий «Физика (7 – 11 классы)». «1С: Репетитор Физика».</a:t>
            </a:r>
            <a:endParaRPr lang="ru-RU" sz="1800" dirty="0" smtClean="0"/>
          </a:p>
          <a:p>
            <a:pPr lvl="1"/>
            <a:r>
              <a:rPr lang="ru-RU" sz="2400" dirty="0" smtClean="0"/>
              <a:t>«Виртуальная физика». «STRATUM 2000». Д.В. </a:t>
            </a:r>
            <a:r>
              <a:rPr lang="ru-RU" sz="2400" dirty="0" err="1" smtClean="0"/>
              <a:t>Баяндин</a:t>
            </a:r>
            <a:r>
              <a:rPr lang="ru-RU" sz="2400" dirty="0" smtClean="0"/>
              <a:t>, О.И. Мухин. -  РЦИ ПГТУ г. Пермь (http://www.stratum.ac.ru/).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ИСПОЛЬЗУЕМЫХ ИСТОЧНИКОВ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29684" cy="5473844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ru-RU" sz="2400" dirty="0" smtClean="0"/>
              <a:t>Вопросы компьютеризации учебного процесса. Составитель И. В. </a:t>
            </a:r>
            <a:r>
              <a:rPr lang="ru-RU" sz="2400" dirty="0" err="1" smtClean="0"/>
              <a:t>Угринович</a:t>
            </a:r>
            <a:r>
              <a:rPr lang="ru-RU" sz="2400" dirty="0" smtClean="0"/>
              <a:t>. Москва. «Просвещение», 2006г.</a:t>
            </a:r>
            <a:endParaRPr lang="ru-RU" sz="2000" dirty="0" smtClean="0"/>
          </a:p>
          <a:p>
            <a:pPr lvl="1"/>
            <a:r>
              <a:rPr lang="ru-RU" sz="2400" dirty="0" smtClean="0"/>
              <a:t>Сборник «Опыт лучших учителей Челябинской области, победителей конкурса приоритетного национального проекта «Образование», 2008г. (</a:t>
            </a:r>
            <a:r>
              <a:rPr lang="ru-RU" sz="2400" dirty="0" err="1" smtClean="0"/>
              <a:t>Басарыгина</a:t>
            </a:r>
            <a:r>
              <a:rPr lang="ru-RU" sz="2400" dirty="0" smtClean="0"/>
              <a:t> О. А. Использование ИКТ в преподавании физики в целях повышения качества и эффективности обучения. Новикова В.П. Формирование ИКТ компетентности учащихся в процессе обучения физике.)</a:t>
            </a:r>
            <a:endParaRPr lang="ru-RU" sz="2000" dirty="0" smtClean="0"/>
          </a:p>
          <a:p>
            <a:pPr lvl="1"/>
            <a:r>
              <a:rPr lang="ru-RU" sz="2400" dirty="0" smtClean="0"/>
              <a:t>Фестиваль методических идей, 2007 г.</a:t>
            </a:r>
            <a:r>
              <a:rPr lang="ru-RU" sz="2400" i="1" dirty="0" smtClean="0"/>
              <a:t> «</a:t>
            </a:r>
            <a:r>
              <a:rPr lang="ru-RU" sz="2400" dirty="0" smtClean="0"/>
              <a:t>Компьютер на уроке - техническое средство».</a:t>
            </a:r>
            <a:endParaRPr lang="ru-RU" sz="2000" dirty="0" smtClean="0"/>
          </a:p>
          <a:p>
            <a:pPr lvl="1"/>
            <a:r>
              <a:rPr lang="ru-RU" sz="2400" dirty="0" smtClean="0"/>
              <a:t>Фестиваль методических идей, 2009 г.</a:t>
            </a:r>
            <a:r>
              <a:rPr lang="ru-RU" sz="2400" i="1" dirty="0" smtClean="0"/>
              <a:t> «</a:t>
            </a:r>
            <a:r>
              <a:rPr lang="ru-RU" sz="2400" dirty="0" smtClean="0"/>
              <a:t>Использование ИКТ в преподавании физики».</a:t>
            </a:r>
            <a:endParaRPr lang="ru-RU" sz="2000" dirty="0" smtClean="0"/>
          </a:p>
          <a:p>
            <a:pPr lvl="1"/>
            <a:r>
              <a:rPr lang="ru-RU" sz="2400" u="sng" dirty="0" smtClean="0">
                <a:hlinkClick r:id="rId2"/>
              </a:rPr>
              <a:t>http://archive.ntf.rusobr.ru/DswMedia/47870.pdf</a:t>
            </a:r>
            <a:endParaRPr lang="ru-RU" sz="2000" dirty="0" smtClean="0"/>
          </a:p>
          <a:p>
            <a:pPr lvl="1"/>
            <a:r>
              <a:rPr lang="ru-RU" sz="2400" u="sng" dirty="0" smtClean="0">
                <a:hlinkClick r:id="rId3"/>
              </a:rPr>
              <a:t>http://www.ioso.ru/scmedia/publications.htm</a:t>
            </a:r>
            <a:r>
              <a:rPr lang="en-US" sz="2400" u="sng" dirty="0" smtClean="0">
                <a:hlinkClick r:id="rId3"/>
              </a:rPr>
              <a:t>l</a:t>
            </a:r>
            <a:endParaRPr lang="ru-RU" sz="2000" dirty="0" smtClean="0"/>
          </a:p>
          <a:p>
            <a:pPr lvl="1"/>
            <a:r>
              <a:rPr lang="ru-RU" sz="2400" u="sng" dirty="0" smtClean="0">
                <a:hlinkClick r:id="rId4"/>
              </a:rPr>
              <a:t>https://infourok.ru/statya_virtualnyy_eksperiment_v_processe_prepodavanii_fiziki-191432.htm</a:t>
            </a:r>
            <a:endParaRPr lang="ru-RU" sz="2000" dirty="0" smtClean="0"/>
          </a:p>
          <a:p>
            <a:pPr lvl="1"/>
            <a:r>
              <a:rPr lang="ru-RU" sz="2400" u="sng" dirty="0" smtClean="0">
                <a:hlinkClick r:id="rId5"/>
              </a:rPr>
              <a:t>http://www.scienceforum.ru/2013/200/3221</a:t>
            </a:r>
            <a:endParaRPr lang="ru-RU" sz="2000" dirty="0" smtClean="0"/>
          </a:p>
          <a:p>
            <a:pPr lvl="1"/>
            <a:r>
              <a:rPr lang="ru-RU" sz="2400" u="sng" dirty="0" smtClean="0">
                <a:hlinkClick r:id="rId6"/>
              </a:rPr>
              <a:t>https://nsportal.ru/shkola/fizika/library/2013/09/28/virtualnyy-eksperiment-na-urokakh-fiziki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txBody>
          <a:bodyPr>
            <a:normAutofit fontScale="85000" lnSpcReduction="10000"/>
          </a:bodyPr>
          <a:lstStyle/>
          <a:p>
            <a:pPr marL="0" indent="450850">
              <a:buNone/>
            </a:pPr>
            <a:r>
              <a:rPr lang="ru-RU" dirty="0" smtClean="0"/>
              <a:t>Одним из таких современных </a:t>
            </a:r>
            <a:r>
              <a:rPr lang="ru-RU" dirty="0" err="1" smtClean="0"/>
              <a:t>мультимедийных</a:t>
            </a:r>
            <a:r>
              <a:rPr lang="ru-RU" dirty="0" smtClean="0"/>
              <a:t> средств обучения является виртуальный демонстрационный эксперимент, который открывает совершенно новые возможности в системе получения физических знаний.</a:t>
            </a:r>
          </a:p>
          <a:p>
            <a:pPr marL="0" indent="450850">
              <a:buNone/>
            </a:pPr>
            <a:r>
              <a:rPr lang="ru-RU" dirty="0" smtClean="0"/>
              <a:t>К программно-педагогическим средствам обучения, основанным на технологии виртуальной реальности, относятся виртуальные лаборатории и лабораторные работы по физике, компьютерные модели и анимации физических явлений и процессов. Поэтому учебный физический эксперимент, организованный с использованием реального физического оборудования и приборов можно гармонично дополнить виртуальным физическим экспериментом (физическими компьютерными </a:t>
            </a:r>
            <a:r>
              <a:rPr lang="ru-RU" dirty="0" err="1" smtClean="0"/>
              <a:t>анимациями</a:t>
            </a:r>
            <a:r>
              <a:rPr lang="ru-RU" dirty="0" smtClean="0"/>
              <a:t> и моделями).</a:t>
            </a:r>
          </a:p>
          <a:p>
            <a:pPr marL="0" indent="450850">
              <a:buNone/>
            </a:pPr>
            <a:r>
              <a:rPr lang="ru-RU" dirty="0" smtClean="0"/>
              <a:t>При необходимости он может быть использован: а) для многократного повторения наблюдаемого явления в замедленном или ускоренном (уменьшенном, увеличенном) режимах; б) для демонстрации только тех свойств изучаемого явления (процесса), которые невозможно было продемонстрировать и изучить в условиях реальной действительности; в) для анализа и обобщения результатов реального и демонстрационного эксперимента.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258204" cy="6188224"/>
          </a:xfrm>
        </p:spPr>
        <p:txBody>
          <a:bodyPr>
            <a:normAutofit fontScale="92500"/>
          </a:bodyPr>
          <a:lstStyle/>
          <a:p>
            <a:pPr marL="0" indent="450850">
              <a:buNone/>
            </a:pPr>
            <a:r>
              <a:rPr lang="ru-RU" dirty="0" smtClean="0"/>
              <a:t>Виртуальный физический эксперимент также может предшествовать реальному демонстрационному эксперименту, то есть показ может быть организован на этапе актуализации, систематизации, обобщения знаний у учащихся и подготовке их к восприятию реального демонстрационного эксперимента.</a:t>
            </a:r>
          </a:p>
          <a:p>
            <a:pPr marL="0" indent="450850">
              <a:buNone/>
            </a:pPr>
            <a:r>
              <a:rPr lang="ru-RU" dirty="0" smtClean="0"/>
              <a:t>Описанные подходы к организации демонстрационного эксперимента позволяют расширять представления учащихся об экспериментальном методе познания, позволяют осуществить экспериментальное исследование явления или процесса в различных видоизменённых условиях, развивают самостоятельность студентов в постановке и решении практической задачи, реализуют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связи физики и информатики, активизируют познавательную деятельность учащихся, повышают внимание учащихся путем работы с ними одновременно в двух средах: виртуальной и реальной.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АНАЛИЗ ПРЕИМУЩЕСТВА ВИРТУАЛЬНОГО ЭКСПЕРИМЕНТА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043890" cy="5402406"/>
          </a:xfrm>
        </p:spPr>
        <p:txBody>
          <a:bodyPr>
            <a:normAutofit/>
          </a:bodyPr>
          <a:lstStyle/>
          <a:p>
            <a:pPr marL="0" indent="450850">
              <a:buNone/>
            </a:pPr>
            <a:r>
              <a:rPr lang="ru-RU" dirty="0" smtClean="0"/>
              <a:t>Основными аргументами противников компьютеризации являются следующие предположения:</a:t>
            </a:r>
          </a:p>
          <a:p>
            <a:pPr lvl="0"/>
            <a:r>
              <a:rPr lang="ru-RU" dirty="0" smtClean="0"/>
              <a:t>увеличение времени, проведенного за компьютером,</a:t>
            </a:r>
          </a:p>
          <a:p>
            <a:pPr lvl="0"/>
            <a:r>
              <a:rPr lang="ru-RU" dirty="0" smtClean="0"/>
              <a:t>уменьшение времени общения "преподаватель - студент",</a:t>
            </a:r>
          </a:p>
          <a:p>
            <a:pPr lvl="0"/>
            <a:r>
              <a:rPr lang="ru-RU" dirty="0" smtClean="0"/>
              <a:t>уменьшение практического навыка работы с реальными приборами,</a:t>
            </a:r>
          </a:p>
          <a:p>
            <a:pPr lvl="0"/>
            <a:r>
              <a:rPr lang="ru-RU" dirty="0" smtClean="0"/>
              <a:t>необходимость высокого уровня владения компьютером преподавателем и студентом,</a:t>
            </a:r>
          </a:p>
          <a:p>
            <a:pPr lvl="0"/>
            <a:r>
              <a:rPr lang="ru-RU" dirty="0" smtClean="0"/>
              <a:t>отсутствие единой независимой платформы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АНАЛИЗ ПРЕИМУЩЕСТВА ВИРТУАЛЬНОГО ЭКСПЕРИМЕНТА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60"/>
            <a:ext cx="8715436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Положительные стороны, отмечаемые сторонниками ИКТ:</a:t>
            </a:r>
          </a:p>
          <a:p>
            <a:pPr lvl="0"/>
            <a:r>
              <a:rPr lang="ru-RU" dirty="0" smtClean="0"/>
              <a:t>демонстрация экспериментов, которые невозможно поставить в реальной жизни,</a:t>
            </a:r>
          </a:p>
          <a:p>
            <a:pPr lvl="0"/>
            <a:r>
              <a:rPr lang="ru-RU" dirty="0" smtClean="0"/>
              <a:t>реализация индивидуального подхода к студенту,</a:t>
            </a:r>
          </a:p>
          <a:p>
            <a:pPr lvl="0"/>
            <a:r>
              <a:rPr lang="ru-RU" dirty="0" smtClean="0"/>
              <a:t>реализация программы при обучении дистанционно, заочно, на дому и т.д.</a:t>
            </a:r>
          </a:p>
          <a:p>
            <a:pPr lvl="0"/>
            <a:r>
              <a:rPr lang="ru-RU" dirty="0" smtClean="0"/>
              <a:t>снижение временных затрат преподавателя как на подготовку к уроку, так и на проверку студенческих работ.</a:t>
            </a:r>
          </a:p>
          <a:p>
            <a:pPr marL="0" indent="0">
              <a:buNone/>
            </a:pPr>
            <a:r>
              <a:rPr lang="ru-RU" dirty="0" smtClean="0"/>
              <a:t>Одним из наиболее перспективных направлений использования информационных технологий в физическом образовании является компьютерное моделирование физических процессов и явлений. Виртуальные эксперименты обладают рядом преимуществ, в числе которых:</a:t>
            </a:r>
          </a:p>
          <a:p>
            <a:pPr lvl="0"/>
            <a:r>
              <a:rPr lang="ru-RU" dirty="0" smtClean="0"/>
              <a:t>Наглядность, запоминаемость,</a:t>
            </a:r>
          </a:p>
          <a:p>
            <a:pPr lvl="0"/>
            <a:r>
              <a:rPr lang="ru-RU" dirty="0" smtClean="0"/>
              <a:t>Воспроизведение тонких деталей, которые могут ускользать при наблюдении реальных экспериментов,</a:t>
            </a:r>
          </a:p>
          <a:p>
            <a:pPr lvl="0"/>
            <a:r>
              <a:rPr lang="ru-RU" dirty="0" smtClean="0"/>
              <a:t>Изменение временного масштаба,</a:t>
            </a:r>
          </a:p>
          <a:p>
            <a:pPr lvl="0"/>
            <a:r>
              <a:rPr lang="ru-RU" dirty="0" smtClean="0"/>
              <a:t>Изменение в широких пределах параметров и условий экспериментов,</a:t>
            </a:r>
          </a:p>
          <a:p>
            <a:pPr lvl="0"/>
            <a:r>
              <a:rPr lang="ru-RU" dirty="0" smtClean="0"/>
              <a:t>Моделирование ситуаций, недоступных в реальных экспериментах,</a:t>
            </a:r>
          </a:p>
          <a:p>
            <a:pPr lvl="0"/>
            <a:r>
              <a:rPr lang="ru-RU" dirty="0" smtClean="0"/>
              <a:t>Одновременный вывод на экран графиков временной зависимости величин, описывающих эксперименты,</a:t>
            </a:r>
          </a:p>
          <a:p>
            <a:pPr lvl="0"/>
            <a:r>
              <a:rPr lang="ru-RU" dirty="0" smtClean="0"/>
              <a:t>Компенсация недостатка оборудования в физической лаборатории 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t="3483"/>
          <a:stretch>
            <a:fillRect/>
          </a:stretch>
        </p:blipFill>
        <p:spPr bwMode="auto">
          <a:xfrm>
            <a:off x="428596" y="214290"/>
            <a:ext cx="8286808" cy="650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t="3328" b="17168"/>
          <a:stretch>
            <a:fillRect/>
          </a:stretch>
        </p:blipFill>
        <p:spPr bwMode="auto">
          <a:xfrm>
            <a:off x="285720" y="142852"/>
            <a:ext cx="8429684" cy="621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 t="3617" b="6361"/>
          <a:stretch>
            <a:fillRect/>
          </a:stretch>
        </p:blipFill>
        <p:spPr bwMode="auto">
          <a:xfrm>
            <a:off x="285720" y="212688"/>
            <a:ext cx="8572560" cy="664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711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виртуальный эксперимент, как полноценная замена реальным лабораторным работам по дисциплине физика</vt:lpstr>
      <vt:lpstr>Презентация PowerPoint</vt:lpstr>
      <vt:lpstr>Презентация PowerPoint</vt:lpstr>
      <vt:lpstr>Презентация PowerPoint</vt:lpstr>
      <vt:lpstr>АНАЛИЗ ПРЕИМУЩЕСТВА ВИРТУАЛЬНОГО ЭКСПЕРИМЕНТА </vt:lpstr>
      <vt:lpstr>АНАЛИЗ ПРЕИМУЩЕСТВА ВИРТУАЛЬНОГО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http://distolymp2.spbu.ru/www/lab_dhtml/index.html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 ЭЛЕКТРОННЫХ УЧЕБНЫХ ИЗДАНИЙ </vt:lpstr>
      <vt:lpstr>СПИСОК ИСПОЛЬЗУЕМЫХ ИСТОЧНИКОВ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виртуальный эксперимент, как полноценная замена реальным лабораторным работам по дисциплине физика</dc:title>
  <dc:creator>teacher</dc:creator>
  <cp:lastModifiedBy>Наталья Вячеславовна Кузнецова</cp:lastModifiedBy>
  <cp:revision>4</cp:revision>
  <dcterms:created xsi:type="dcterms:W3CDTF">2020-03-05T09:42:47Z</dcterms:created>
  <dcterms:modified xsi:type="dcterms:W3CDTF">2020-03-13T11:18:39Z</dcterms:modified>
</cp:coreProperties>
</file>