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4" r:id="rId2"/>
    <p:sldId id="261" r:id="rId3"/>
    <p:sldId id="266" r:id="rId4"/>
    <p:sldId id="287" r:id="rId5"/>
    <p:sldId id="288" r:id="rId6"/>
    <p:sldId id="289" r:id="rId7"/>
    <p:sldId id="257" r:id="rId8"/>
    <p:sldId id="260" r:id="rId9"/>
    <p:sldId id="267" r:id="rId10"/>
    <p:sldId id="268" r:id="rId11"/>
    <p:sldId id="276" r:id="rId12"/>
    <p:sldId id="270" r:id="rId13"/>
    <p:sldId id="274" r:id="rId14"/>
    <p:sldId id="281" r:id="rId15"/>
    <p:sldId id="286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984" cy="496653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70" y="0"/>
            <a:ext cx="2945984" cy="496653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r">
              <a:defRPr sz="1200"/>
            </a:lvl1pPr>
          </a:lstStyle>
          <a:p>
            <a:fld id="{26499639-2BC2-4257-B9ED-F596EDEBE25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959"/>
            <a:ext cx="2945984" cy="496653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70" y="9429959"/>
            <a:ext cx="2945984" cy="496653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r">
              <a:defRPr sz="1200"/>
            </a:lvl1pPr>
          </a:lstStyle>
          <a:p>
            <a:fld id="{857C290D-4B74-439C-8443-EE3631A79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2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ulanova@iro.yar.ru" TargetMode="External"/><Relationship Id="rId2" Type="http://schemas.openxmlformats.org/officeDocument/2006/relationships/hyperlink" Target="mailto:rcnit@iro.ya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503" y="2132856"/>
            <a:ext cx="8549767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«От формирования информационной грамотности педагога к формированию информационной грамотности обучающихся»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7315" y="4592753"/>
            <a:ext cx="2502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Валисава</a:t>
            </a:r>
            <a:r>
              <a:rPr lang="ru-RU" sz="1400" b="1" dirty="0" smtClean="0">
                <a:solidFill>
                  <a:srgbClr val="002060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Юлия Юрьевна</a:t>
            </a:r>
            <a:r>
              <a:rPr lang="ru-RU" sz="1400" dirty="0" smtClean="0">
                <a:solidFill>
                  <a:srgbClr val="002060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,</a:t>
            </a:r>
            <a:r>
              <a:rPr lang="ru-RU" sz="1400" dirty="0">
                <a:solidFill>
                  <a:srgbClr val="002060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 </a:t>
            </a:r>
            <a:endParaRPr lang="ru-RU" sz="1400" dirty="0" smtClean="0">
              <a:solidFill>
                <a:srgbClr val="002060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методист ЦРПО ИРО, </a:t>
            </a:r>
            <a:endParaRPr lang="ru-RU" sz="1400" dirty="0">
              <a:solidFill>
                <a:srgbClr val="002060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5401"/>
            <a:ext cx="8319868" cy="9475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37890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Уланова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Галина Александровна,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проректор ИРО по образовательной деятельности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59492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Ярославль, 11.03.2020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иро ярославль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00950"/>
            <a:ext cx="805663" cy="8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64274"/>
              </p:ext>
            </p:extLst>
          </p:nvPr>
        </p:nvGraphicFramePr>
        <p:xfrm>
          <a:off x="264408" y="2371675"/>
          <a:ext cx="4263676" cy="32341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39340">
                  <a:extLst>
                    <a:ext uri="{9D8B030D-6E8A-4147-A177-3AD203B41FA5}">
                      <a16:colId xmlns="" xmlns:a16="http://schemas.microsoft.com/office/drawing/2014/main" val="4515351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216746214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3706857378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ПРЕПОДАВАНИЕ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4783945"/>
                  </a:ext>
                </a:extLst>
              </a:tr>
              <a:tr h="88604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 </a:t>
                      </a:r>
                      <a:r>
                        <a:rPr lang="ru-RU" sz="1600" b="1" dirty="0" smtClean="0"/>
                        <a:t>мышление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</a:t>
                      </a:r>
                    </a:p>
                    <a:p>
                      <a:pPr algn="ctr"/>
                      <a:r>
                        <a:rPr lang="ru-RU" sz="1600" b="1" dirty="0" smtClean="0"/>
                        <a:t>проекты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3</a:t>
                      </a:r>
                    </a:p>
                    <a:p>
                      <a:pPr algn="ctr"/>
                      <a:r>
                        <a:rPr lang="ru-RU" sz="1600" b="1" dirty="0" smtClean="0"/>
                        <a:t>инновации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0638559"/>
                  </a:ext>
                </a:extLst>
              </a:tr>
              <a:tr h="88604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4</a:t>
                      </a:r>
                    </a:p>
                    <a:p>
                      <a:pPr algn="ctr"/>
                      <a:r>
                        <a:rPr lang="ru-RU" sz="1600" b="1" dirty="0" smtClean="0"/>
                        <a:t>общение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r>
                        <a:rPr lang="ru-RU" sz="1600" b="1" dirty="0" smtClean="0"/>
                        <a:t>креативность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6</a:t>
                      </a:r>
                    </a:p>
                    <a:p>
                      <a:pPr algn="ctr"/>
                      <a:r>
                        <a:rPr lang="ru-RU" sz="1600" b="1" dirty="0" smtClean="0"/>
                        <a:t>навыки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3225540"/>
                  </a:ext>
                </a:extLst>
              </a:tr>
              <a:tr h="88604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7</a:t>
                      </a:r>
                    </a:p>
                    <a:p>
                      <a:pPr algn="ctr"/>
                      <a:r>
                        <a:rPr lang="ru-RU" sz="1600" b="1" dirty="0" smtClean="0"/>
                        <a:t>школа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8</a:t>
                      </a:r>
                    </a:p>
                    <a:p>
                      <a:pPr algn="ctr"/>
                      <a:r>
                        <a:rPr lang="ru-RU" sz="1600" b="1" dirty="0" smtClean="0"/>
                        <a:t>вдохновение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9</a:t>
                      </a:r>
                    </a:p>
                    <a:p>
                      <a:pPr algn="ctr"/>
                      <a:r>
                        <a:rPr lang="ru-RU" sz="1600" b="1" dirty="0" smtClean="0"/>
                        <a:t>знания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8794969"/>
                  </a:ext>
                </a:extLst>
              </a:tr>
            </a:tbl>
          </a:graphicData>
        </a:graphic>
      </p:graphicFrame>
      <p:sp>
        <p:nvSpPr>
          <p:cNvPr id="9" name="Двойная стрелка вверх/вниз 8"/>
          <p:cNvSpPr/>
          <p:nvPr/>
        </p:nvSpPr>
        <p:spPr>
          <a:xfrm rot="18280046">
            <a:off x="2046720" y="2918853"/>
            <a:ext cx="484632" cy="2803193"/>
          </a:xfrm>
          <a:prstGeom prst="upDownArrow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000"/>
                </a:schemeClr>
              </a:gs>
              <a:gs pos="71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82524" y="1913631"/>
            <a:ext cx="320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преподавании в </a:t>
            </a:r>
            <a:r>
              <a:rPr lang="en-US" sz="2000" dirty="0" smtClean="0"/>
              <a:t>XXI </a:t>
            </a:r>
            <a:r>
              <a:rPr lang="ru-RU" sz="2000" dirty="0" smtClean="0"/>
              <a:t>веке важны знания, </a:t>
            </a:r>
            <a:r>
              <a:rPr lang="ru-RU" sz="2000" dirty="0"/>
              <a:t>креативность </a:t>
            </a:r>
            <a:r>
              <a:rPr lang="ru-RU" sz="2000" dirty="0" smtClean="0"/>
              <a:t> и мышление.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3604945"/>
            <a:ext cx="3384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</a:t>
            </a:r>
            <a:r>
              <a:rPr lang="en-US" sz="2000" dirty="0" smtClean="0"/>
              <a:t>XXI </a:t>
            </a:r>
            <a:r>
              <a:rPr lang="ru-RU" sz="2000" dirty="0" smtClean="0"/>
              <a:t>веке ученикам недостаточно обладать не только академическими знаниями, задача учителя развивать навыки креативного и критического мышления.</a:t>
            </a:r>
            <a:endParaRPr lang="ru-RU" sz="2000" dirty="0"/>
          </a:p>
        </p:txBody>
      </p:sp>
      <p:pic>
        <p:nvPicPr>
          <p:cNvPr id="1026" name="Picture 2" descr="Картинки по запросу знак верно и невер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4401" r="4242" b="51919"/>
          <a:stretch/>
        </p:blipFill>
        <p:spPr bwMode="auto">
          <a:xfrm>
            <a:off x="4657771" y="1959952"/>
            <a:ext cx="904962" cy="8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знак верно и невер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011" r="48897" b="-7810"/>
          <a:stretch/>
        </p:blipFill>
        <p:spPr bwMode="auto">
          <a:xfrm>
            <a:off x="4717295" y="3598374"/>
            <a:ext cx="961174" cy="11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87624" y="306338"/>
            <a:ext cx="7499176" cy="113117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ТИК – ТЭК - ТОУ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en-US" sz="3400" dirty="0">
                <a:solidFill>
                  <a:srgbClr val="C00000"/>
                </a:solidFill>
              </a:rPr>
              <a:t>T</a:t>
            </a:r>
            <a:r>
              <a:rPr lang="en-US" sz="3400" dirty="0" smtClean="0">
                <a:solidFill>
                  <a:srgbClr val="C00000"/>
                </a:solidFill>
              </a:rPr>
              <a:t>ic- tac-toe</a:t>
            </a:r>
            <a:r>
              <a:rPr lang="ru-RU" sz="3400" dirty="0" smtClean="0">
                <a:solidFill>
                  <a:srgbClr val="C00000"/>
                </a:solidFill>
              </a:rPr>
              <a:t> или «крестики – нолики»</a:t>
            </a:r>
            <a:endParaRPr lang="ru-RU" sz="3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иро ярославль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00950"/>
            <a:ext cx="805663" cy="8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51620" y="244115"/>
            <a:ext cx="7499176" cy="113117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ТИК – ТЭК - ТОУ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en-US" sz="3400" dirty="0" smtClean="0">
                <a:solidFill>
                  <a:srgbClr val="C00000"/>
                </a:solidFill>
              </a:rPr>
              <a:t>Tic- tac-toe</a:t>
            </a:r>
            <a:r>
              <a:rPr lang="ru-RU" sz="3400" dirty="0" smtClean="0">
                <a:solidFill>
                  <a:srgbClr val="C00000"/>
                </a:solidFill>
              </a:rPr>
              <a:t> или «крестики – нолики»</a:t>
            </a:r>
            <a:endParaRPr lang="ru-RU" sz="3400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3781"/>
              </p:ext>
            </p:extLst>
          </p:nvPr>
        </p:nvGraphicFramePr>
        <p:xfrm>
          <a:off x="107504" y="2681998"/>
          <a:ext cx="3325944" cy="290724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66766">
                  <a:extLst>
                    <a:ext uri="{9D8B030D-6E8A-4147-A177-3AD203B41FA5}">
                      <a16:colId xmlns="" xmlns:a16="http://schemas.microsoft.com/office/drawing/2014/main" val="45153512"/>
                    </a:ext>
                  </a:extLst>
                </a:gridCol>
                <a:gridCol w="1235760">
                  <a:extLst>
                    <a:ext uri="{9D8B030D-6E8A-4147-A177-3AD203B41FA5}">
                      <a16:colId xmlns="" xmlns:a16="http://schemas.microsoft.com/office/drawing/2014/main" val="2216746214"/>
                    </a:ext>
                  </a:extLst>
                </a:gridCol>
                <a:gridCol w="1123418">
                  <a:extLst>
                    <a:ext uri="{9D8B030D-6E8A-4147-A177-3AD203B41FA5}">
                      <a16:colId xmlns="" xmlns:a16="http://schemas.microsoft.com/office/drawing/2014/main" val="3706857378"/>
                    </a:ext>
                  </a:extLst>
                </a:gridCol>
              </a:tblGrid>
              <a:tr h="5178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ПРЕПОДАВАНИЕ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4783945"/>
                  </a:ext>
                </a:extLst>
              </a:tr>
              <a:tr h="796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 </a:t>
                      </a:r>
                      <a:r>
                        <a:rPr lang="ru-RU" sz="1300" b="0" dirty="0" smtClean="0"/>
                        <a:t>мышление</a:t>
                      </a:r>
                      <a:endParaRPr lang="ru-RU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</a:t>
                      </a:r>
                    </a:p>
                    <a:p>
                      <a:pPr algn="ctr"/>
                      <a:r>
                        <a:rPr lang="ru-RU" sz="1400" b="0" dirty="0" smtClean="0"/>
                        <a:t>проекты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3</a:t>
                      </a:r>
                    </a:p>
                    <a:p>
                      <a:pPr algn="ctr"/>
                      <a:r>
                        <a:rPr lang="ru-RU" sz="1400" b="0" dirty="0" smtClean="0"/>
                        <a:t>инновации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0638559"/>
                  </a:ext>
                </a:extLst>
              </a:tr>
              <a:tr h="796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4</a:t>
                      </a:r>
                    </a:p>
                    <a:p>
                      <a:pPr algn="ctr"/>
                      <a:r>
                        <a:rPr lang="ru-RU" sz="1400" b="0" dirty="0" smtClean="0"/>
                        <a:t>общение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r>
                        <a:rPr lang="ru-RU" sz="1400" b="0" dirty="0" smtClean="0"/>
                        <a:t>креативность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6</a:t>
                      </a:r>
                    </a:p>
                    <a:p>
                      <a:pPr algn="ctr"/>
                      <a:r>
                        <a:rPr lang="ru-RU" sz="1400" b="0" dirty="0" smtClean="0"/>
                        <a:t>навыки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3225540"/>
                  </a:ext>
                </a:extLst>
              </a:tr>
              <a:tr h="796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7</a:t>
                      </a:r>
                    </a:p>
                    <a:p>
                      <a:pPr algn="ctr"/>
                      <a:r>
                        <a:rPr lang="ru-RU" sz="1400" b="0" dirty="0" smtClean="0"/>
                        <a:t>школа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8</a:t>
                      </a:r>
                    </a:p>
                    <a:p>
                      <a:pPr algn="ctr"/>
                      <a:r>
                        <a:rPr lang="ru-RU" sz="1400" b="0" dirty="0" smtClean="0"/>
                        <a:t>вдохновение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9</a:t>
                      </a:r>
                    </a:p>
                    <a:p>
                      <a:pPr algn="ctr"/>
                      <a:r>
                        <a:rPr lang="ru-RU" sz="1400" b="0" dirty="0" smtClean="0"/>
                        <a:t>знания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8794969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7524" y="1866511"/>
            <a:ext cx="2965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Пронумеруйте ячейки и прочитайте идеи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33448" y="1866511"/>
            <a:ext cx="3311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Создайте 1 предложение, </a:t>
            </a:r>
          </a:p>
          <a:p>
            <a:pPr algn="ctr"/>
            <a:r>
              <a:rPr lang="ru-RU" sz="1600" dirty="0" smtClean="0"/>
              <a:t>используя все слова по диагонали</a:t>
            </a:r>
            <a:endParaRPr lang="ru-RU" sz="1600" dirty="0"/>
          </a:p>
        </p:txBody>
      </p:sp>
      <p:sp>
        <p:nvSpPr>
          <p:cNvPr id="15" name="Овал 14"/>
          <p:cNvSpPr/>
          <p:nvPr/>
        </p:nvSpPr>
        <p:spPr>
          <a:xfrm>
            <a:off x="63847" y="2537857"/>
            <a:ext cx="529208" cy="45202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153079"/>
              </p:ext>
            </p:extLst>
          </p:nvPr>
        </p:nvGraphicFramePr>
        <p:xfrm>
          <a:off x="3563888" y="2679399"/>
          <a:ext cx="3325944" cy="290724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66766">
                  <a:extLst>
                    <a:ext uri="{9D8B030D-6E8A-4147-A177-3AD203B41FA5}">
                      <a16:colId xmlns="" xmlns:a16="http://schemas.microsoft.com/office/drawing/2014/main" val="45153512"/>
                    </a:ext>
                  </a:extLst>
                </a:gridCol>
                <a:gridCol w="1235760">
                  <a:extLst>
                    <a:ext uri="{9D8B030D-6E8A-4147-A177-3AD203B41FA5}">
                      <a16:colId xmlns="" xmlns:a16="http://schemas.microsoft.com/office/drawing/2014/main" val="2216746214"/>
                    </a:ext>
                  </a:extLst>
                </a:gridCol>
                <a:gridCol w="1123418">
                  <a:extLst>
                    <a:ext uri="{9D8B030D-6E8A-4147-A177-3AD203B41FA5}">
                      <a16:colId xmlns="" xmlns:a16="http://schemas.microsoft.com/office/drawing/2014/main" val="3706857378"/>
                    </a:ext>
                  </a:extLst>
                </a:gridCol>
              </a:tblGrid>
              <a:tr h="5178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ПРЕПОДАВАНИЕ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4783945"/>
                  </a:ext>
                </a:extLst>
              </a:tr>
              <a:tr h="796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 </a:t>
                      </a:r>
                      <a:r>
                        <a:rPr lang="ru-RU" sz="1300" b="0" dirty="0" smtClean="0"/>
                        <a:t>мышление</a:t>
                      </a:r>
                      <a:endParaRPr lang="ru-RU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</a:t>
                      </a:r>
                    </a:p>
                    <a:p>
                      <a:pPr algn="ctr"/>
                      <a:r>
                        <a:rPr lang="ru-RU" sz="1400" b="0" dirty="0" smtClean="0"/>
                        <a:t>проекты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3</a:t>
                      </a:r>
                    </a:p>
                    <a:p>
                      <a:pPr algn="ctr"/>
                      <a:r>
                        <a:rPr lang="ru-RU" sz="1400" b="0" dirty="0" smtClean="0"/>
                        <a:t>инновации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0638559"/>
                  </a:ext>
                </a:extLst>
              </a:tr>
              <a:tr h="796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4</a:t>
                      </a:r>
                    </a:p>
                    <a:p>
                      <a:pPr algn="ctr"/>
                      <a:r>
                        <a:rPr lang="ru-RU" sz="1400" b="0" dirty="0" smtClean="0"/>
                        <a:t>общение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r>
                        <a:rPr lang="ru-RU" sz="1400" b="0" dirty="0" smtClean="0"/>
                        <a:t>креативность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6</a:t>
                      </a:r>
                    </a:p>
                    <a:p>
                      <a:pPr algn="ctr"/>
                      <a:r>
                        <a:rPr lang="ru-RU" sz="1400" b="0" dirty="0" smtClean="0"/>
                        <a:t>навыки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3225540"/>
                  </a:ext>
                </a:extLst>
              </a:tr>
              <a:tr h="796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7</a:t>
                      </a:r>
                    </a:p>
                    <a:p>
                      <a:pPr algn="ctr"/>
                      <a:r>
                        <a:rPr lang="ru-RU" sz="1400" b="0" dirty="0" smtClean="0"/>
                        <a:t>школа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8</a:t>
                      </a:r>
                    </a:p>
                    <a:p>
                      <a:pPr algn="ctr"/>
                      <a:r>
                        <a:rPr lang="ru-RU" sz="1400" b="0" dirty="0" smtClean="0"/>
                        <a:t>вдохновение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9</a:t>
                      </a:r>
                    </a:p>
                    <a:p>
                      <a:pPr algn="ctr"/>
                      <a:r>
                        <a:rPr lang="ru-RU" sz="1400" b="0" dirty="0" smtClean="0"/>
                        <a:t>знания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8794969"/>
                  </a:ext>
                </a:extLst>
              </a:tr>
            </a:tbl>
          </a:graphicData>
        </a:graphic>
      </p:graphicFrame>
      <p:sp>
        <p:nvSpPr>
          <p:cNvPr id="16" name="Овал 15"/>
          <p:cNvSpPr/>
          <p:nvPr/>
        </p:nvSpPr>
        <p:spPr>
          <a:xfrm>
            <a:off x="3546753" y="2492896"/>
            <a:ext cx="529208" cy="45202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 rot="14301645">
            <a:off x="4998872" y="2667912"/>
            <a:ext cx="628940" cy="3349610"/>
          </a:xfrm>
          <a:prstGeom prst="upDownArrow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000"/>
                </a:schemeClr>
              </a:gs>
              <a:gs pos="71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85301" y="2641703"/>
            <a:ext cx="2081131" cy="29449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985301" y="2578574"/>
            <a:ext cx="529208" cy="42718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78992" y="2874521"/>
            <a:ext cx="2087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СИНГЛ РАУНД РОБИН </a:t>
            </a:r>
          </a:p>
          <a:p>
            <a:pPr algn="ctr"/>
            <a:r>
              <a:rPr lang="en-US" sz="1600" dirty="0" smtClean="0"/>
              <a:t>Single</a:t>
            </a:r>
            <a:r>
              <a:rPr lang="en-US" sz="1600" dirty="0"/>
              <a:t> Round </a:t>
            </a:r>
            <a:r>
              <a:rPr lang="en-US" sz="1600" dirty="0" smtClean="0"/>
              <a:t>Robin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или </a:t>
            </a:r>
          </a:p>
          <a:p>
            <a:pPr algn="ctr"/>
            <a:r>
              <a:rPr lang="ru-RU" sz="1600" dirty="0" smtClean="0"/>
              <a:t>однократный раунд</a:t>
            </a:r>
            <a:r>
              <a:rPr lang="ru-RU" sz="1600" dirty="0" smtClean="0">
                <a:latin typeface="+mj-lt"/>
              </a:rPr>
              <a:t> </a:t>
            </a:r>
          </a:p>
          <a:p>
            <a:pPr algn="ctr"/>
            <a:endParaRPr lang="ru-RU" sz="1600" dirty="0" smtClean="0">
              <a:latin typeface="+mj-lt"/>
            </a:endParaRPr>
          </a:p>
          <a:p>
            <a:pPr algn="ctr"/>
            <a:r>
              <a:rPr lang="ru-RU" sz="1600" dirty="0" smtClean="0">
                <a:latin typeface="+mj-lt"/>
              </a:rPr>
              <a:t>Участники </a:t>
            </a:r>
          </a:p>
          <a:p>
            <a:pPr algn="ctr"/>
            <a:r>
              <a:rPr lang="ru-RU" sz="1600" dirty="0" smtClean="0">
                <a:latin typeface="+mj-lt"/>
              </a:rPr>
              <a:t>по очереди, </a:t>
            </a:r>
            <a:r>
              <a:rPr lang="ru-RU" sz="1600" dirty="0"/>
              <a:t>по кругу</a:t>
            </a:r>
          </a:p>
          <a:p>
            <a:pPr algn="ctr"/>
            <a:r>
              <a:rPr lang="ru-RU" sz="1600" dirty="0" smtClean="0">
                <a:latin typeface="+mj-lt"/>
              </a:rPr>
              <a:t>представляют ответ на вопрос</a:t>
            </a:r>
            <a:endParaRPr lang="ru-RU" sz="160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1709408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Выполните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СИНГЛ </a:t>
            </a:r>
            <a:r>
              <a:rPr lang="ru-RU" sz="1600" b="1" dirty="0">
                <a:solidFill>
                  <a:srgbClr val="C00000"/>
                </a:solidFill>
              </a:rPr>
              <a:t>РАУНД </a:t>
            </a:r>
            <a:r>
              <a:rPr lang="ru-RU" sz="1600" b="1" dirty="0" smtClean="0">
                <a:solidFill>
                  <a:srgbClr val="C00000"/>
                </a:solidFill>
              </a:rPr>
              <a:t>РОБИН,</a:t>
            </a:r>
            <a:r>
              <a:rPr lang="ru-RU" sz="1600" dirty="0" smtClean="0"/>
              <a:t> </a:t>
            </a:r>
            <a:r>
              <a:rPr lang="ru-RU" sz="1600" dirty="0"/>
              <a:t>начиная с участника №</a:t>
            </a:r>
            <a:r>
              <a:rPr lang="ru-RU" sz="1600" dirty="0" smtClean="0"/>
              <a:t>3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808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244" t="38188" r="36523" b="23422"/>
          <a:stretch/>
        </p:blipFill>
        <p:spPr>
          <a:xfrm>
            <a:off x="251520" y="1088051"/>
            <a:ext cx="8187791" cy="439248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40135" y="169152"/>
            <a:ext cx="7499176" cy="879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МОДЕЛЬ ФРЕЙЕР</a:t>
            </a:r>
          </a:p>
        </p:txBody>
      </p:sp>
      <p:pic>
        <p:nvPicPr>
          <p:cNvPr id="6" name="Picture 2" descr="Картинки по запросу &quot;иро ярославль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217"/>
            <a:ext cx="805663" cy="8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0" y="5644273"/>
            <a:ext cx="8850072" cy="71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+mn-lt"/>
              </a:rPr>
              <a:t>Прием направлен на глубокое понимание и осознание новых понятий.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Работа </a:t>
            </a:r>
            <a:r>
              <a:rPr lang="ru-RU" sz="2000" dirty="0"/>
              <a:t>может выполняться как индивидуально, так и командой.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5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396123" y="5115976"/>
            <a:ext cx="5976664" cy="71841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момент, который у Вас побуждает (вызывает желание) задать вопрос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Картинки по запросу &quot;иро ярославль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830"/>
            <a:ext cx="805663" cy="8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62905" y="206234"/>
            <a:ext cx="7499176" cy="1131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3 – 2 – 1</a:t>
            </a:r>
          </a:p>
          <a:p>
            <a:r>
              <a:rPr lang="ru-RU" sz="3400" dirty="0" smtClean="0">
                <a:solidFill>
                  <a:srgbClr val="C00000"/>
                </a:solidFill>
              </a:rPr>
              <a:t>получение обратной связи, рефлексия</a:t>
            </a:r>
            <a:endParaRPr lang="ru-RU" sz="34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Картинки по запросу циф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1" b="66079"/>
          <a:stretch/>
        </p:blipFill>
        <p:spPr bwMode="auto">
          <a:xfrm>
            <a:off x="588789" y="4806332"/>
            <a:ext cx="1460199" cy="14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циф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0" b="66079"/>
          <a:stretch/>
        </p:blipFill>
        <p:spPr bwMode="auto">
          <a:xfrm>
            <a:off x="480345" y="2010259"/>
            <a:ext cx="1704043" cy="17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784354"/>
            <a:ext cx="2432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НАЗОВИТЕ: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4788" y="2658933"/>
            <a:ext cx="6035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самых важных/интересных момента, которые понравились </a:t>
            </a:r>
            <a:r>
              <a:rPr lang="ru-RU" sz="2000" dirty="0" smtClean="0">
                <a:solidFill>
                  <a:srgbClr val="002060"/>
                </a:solidFill>
              </a:rPr>
              <a:t> Вам больше </a:t>
            </a:r>
            <a:r>
              <a:rPr lang="ru-RU" sz="2000" dirty="0">
                <a:solidFill>
                  <a:srgbClr val="002060"/>
                </a:solidFill>
              </a:rPr>
              <a:t>всего</a:t>
            </a:r>
          </a:p>
        </p:txBody>
      </p:sp>
      <p:pic>
        <p:nvPicPr>
          <p:cNvPr id="12" name="Picture 2" descr="Картинки по запросу циф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0" r="31193" b="70253"/>
          <a:stretch/>
        </p:blipFill>
        <p:spPr bwMode="auto">
          <a:xfrm>
            <a:off x="609080" y="3522126"/>
            <a:ext cx="1512168" cy="127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54560" y="3918232"/>
            <a:ext cx="6035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элемента, </a:t>
            </a:r>
            <a:r>
              <a:rPr lang="ru-RU" dirty="0">
                <a:solidFill>
                  <a:srgbClr val="002060"/>
                </a:solidFill>
              </a:rPr>
              <a:t>которые </a:t>
            </a:r>
            <a:r>
              <a:rPr lang="ru-RU" dirty="0" smtClean="0">
                <a:solidFill>
                  <a:srgbClr val="002060"/>
                </a:solidFill>
              </a:rPr>
              <a:t>Вы </a:t>
            </a:r>
            <a:r>
              <a:rPr lang="ru-RU" dirty="0">
                <a:solidFill>
                  <a:srgbClr val="002060"/>
                </a:solidFill>
              </a:rPr>
              <a:t>планируете использовать в своей </a:t>
            </a:r>
            <a:r>
              <a:rPr lang="ru-RU" dirty="0" smtClean="0">
                <a:solidFill>
                  <a:srgbClr val="002060"/>
                </a:solidFill>
              </a:rPr>
              <a:t>работе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851">
            <a:off x="4964862" y="2589339"/>
            <a:ext cx="3896602" cy="38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Картинки по запросу надпись у тебя все получитс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6" r="7210" b="8478"/>
          <a:stretch/>
        </p:blipFill>
        <p:spPr bwMode="auto">
          <a:xfrm rot="20938540">
            <a:off x="487675" y="852497"/>
            <a:ext cx="4464496" cy="55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&quot;иро ярославль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830"/>
            <a:ext cx="805663" cy="8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3921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Благодарим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2000" b="1" dirty="0"/>
              <a:t>Контактная информация:</a:t>
            </a:r>
          </a:p>
          <a:p>
            <a:pPr marL="0" indent="0" algn="ctr">
              <a:buNone/>
            </a:pPr>
            <a:r>
              <a:rPr lang="ru-RU" sz="2000" b="1" dirty="0"/>
              <a:t>Россия г. Ярославль, ул. Богдановича, 16 </a:t>
            </a:r>
          </a:p>
          <a:p>
            <a:pPr marL="0" indent="0" algn="ctr">
              <a:buNone/>
            </a:pPr>
            <a:r>
              <a:rPr lang="ru-RU" sz="2000" b="1" dirty="0"/>
              <a:t>Тел.: +7 (4852) </a:t>
            </a:r>
            <a:r>
              <a:rPr lang="ru-RU" sz="2000" b="1" dirty="0" smtClean="0"/>
              <a:t>23-06-53 </a:t>
            </a:r>
            <a:endParaRPr lang="ru-RU" sz="2000" b="1" dirty="0"/>
          </a:p>
          <a:p>
            <a:pPr marL="0" indent="0" algn="ctr">
              <a:buNone/>
            </a:pPr>
            <a:r>
              <a:rPr lang="ru-RU" sz="2000" b="1" dirty="0"/>
              <a:t>Сайт: www.iro.yar.ru</a:t>
            </a:r>
          </a:p>
          <a:p>
            <a:pPr marL="0" indent="0" algn="ctr">
              <a:buNone/>
            </a:pPr>
            <a:r>
              <a:rPr lang="ru-RU" sz="2000" b="1" dirty="0" err="1"/>
              <a:t>E-mail</a:t>
            </a:r>
            <a:r>
              <a:rPr lang="ru-RU" sz="2000" b="1" dirty="0"/>
              <a:t>: </a:t>
            </a:r>
            <a:r>
              <a:rPr lang="ru-RU" sz="2000" b="1" dirty="0" smtClean="0">
                <a:hlinkClick r:id="rId2"/>
              </a:rPr>
              <a:t>rcnit@iro.yar.ru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>
                <a:hlinkClick r:id="rId3"/>
              </a:rPr>
              <a:t>ulanova@iro.yar.ru</a:t>
            </a:r>
            <a:endParaRPr lang="ru-RU" sz="2000" b="1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pic>
        <p:nvPicPr>
          <p:cNvPr id="4" name="Picture 2" descr="Картинки по запросу &quot;иро ярославль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830"/>
            <a:ext cx="805663" cy="8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89" y="1171143"/>
            <a:ext cx="3266226" cy="4535885"/>
          </a:xfrm>
          <a:prstGeom prst="rect">
            <a:avLst/>
          </a:prstGeom>
        </p:spPr>
      </p:pic>
      <p:sp>
        <p:nvSpPr>
          <p:cNvPr id="5" name="Лента лицом вверх 10"/>
          <p:cNvSpPr>
            <a:spLocks noChangeArrowheads="1"/>
          </p:cNvSpPr>
          <p:nvPr/>
        </p:nvSpPr>
        <p:spPr bwMode="auto">
          <a:xfrm>
            <a:off x="854466" y="1460417"/>
            <a:ext cx="2853438" cy="558053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ситуации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05971" y="2376768"/>
            <a:ext cx="2064124" cy="1169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796988" y="2396939"/>
            <a:ext cx="1701053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674159" y="4635874"/>
            <a:ext cx="2252382" cy="47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ятно 1 11"/>
          <p:cNvSpPr/>
          <p:nvPr/>
        </p:nvSpPr>
        <p:spPr>
          <a:xfrm>
            <a:off x="268941" y="3439086"/>
            <a:ext cx="1882589" cy="19968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7-конечная звезда 13"/>
          <p:cNvSpPr/>
          <p:nvPr/>
        </p:nvSpPr>
        <p:spPr>
          <a:xfrm>
            <a:off x="3281083" y="3257551"/>
            <a:ext cx="2111189" cy="192965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1008529" y="4245910"/>
            <a:ext cx="3697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</a:t>
            </a:r>
            <a:endParaRPr lang="ru-RU" sz="27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4071097"/>
            <a:ext cx="47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</a:t>
            </a:r>
            <a:endParaRPr lang="ru-RU" sz="2400" baseline="-250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077571" y="4420720"/>
            <a:ext cx="1223683" cy="20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024" y="2753285"/>
            <a:ext cx="874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прошлое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90465" y="2766732"/>
            <a:ext cx="860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будущее</a:t>
            </a:r>
          </a:p>
        </p:txBody>
      </p:sp>
      <p:sp>
        <p:nvSpPr>
          <p:cNvPr id="22" name="Выгнутая вверх стрелка 21"/>
          <p:cNvSpPr/>
          <p:nvPr/>
        </p:nvSpPr>
        <p:spPr>
          <a:xfrm>
            <a:off x="881204" y="2865064"/>
            <a:ext cx="3307556" cy="6572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pic>
        <p:nvPicPr>
          <p:cNvPr id="17" name="Picture 2" descr="Картинки по запросу &quot;иро ярославль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00950"/>
            <a:ext cx="805663" cy="8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1340768"/>
            <a:ext cx="12961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smtClean="0"/>
              <a:t>настоящее</a:t>
            </a:r>
            <a:endParaRPr lang="ru-RU" sz="1350" dirty="0"/>
          </a:p>
        </p:txBody>
      </p:sp>
      <p:sp>
        <p:nvSpPr>
          <p:cNvPr id="3" name="Овал 2"/>
          <p:cNvSpPr/>
          <p:nvPr/>
        </p:nvSpPr>
        <p:spPr>
          <a:xfrm>
            <a:off x="2534982" y="2136822"/>
            <a:ext cx="372985" cy="215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2459049" y="2376768"/>
            <a:ext cx="524850" cy="4986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равила работы по сингарупским техника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3009"/>
          <a:stretch/>
        </p:blipFill>
        <p:spPr bwMode="auto">
          <a:xfrm>
            <a:off x="674502" y="709736"/>
            <a:ext cx="8273639" cy="596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иро ярославль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498"/>
            <a:ext cx="805663" cy="8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92557" y="1224160"/>
            <a:ext cx="2179443" cy="75207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Партнер по лицу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Дальше от учителя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494219" y="1608449"/>
            <a:ext cx="251556" cy="2073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2178153" y="1603212"/>
            <a:ext cx="253774" cy="2126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0800000">
            <a:off x="2365835" y="5991803"/>
            <a:ext cx="2179443" cy="75207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Партнер по лицу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Ближе к учителю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446222" y="6227958"/>
            <a:ext cx="251556" cy="2073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2178153" y="6236564"/>
            <a:ext cx="253774" cy="2126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5400000">
            <a:off x="-142718" y="3542307"/>
            <a:ext cx="2179443" cy="75207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Партнер по плечу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 flipH="1">
            <a:off x="916496" y="2668694"/>
            <a:ext cx="267616" cy="2219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6200000">
            <a:off x="4961125" y="3487141"/>
            <a:ext cx="2179443" cy="75207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Партнер по плечу</a:t>
            </a:r>
          </a:p>
        </p:txBody>
      </p:sp>
      <p:sp>
        <p:nvSpPr>
          <p:cNvPr id="19" name="Стрелка вправо 18"/>
          <p:cNvSpPr/>
          <p:nvPr/>
        </p:nvSpPr>
        <p:spPr>
          <a:xfrm rot="5400000" flipH="1">
            <a:off x="5736891" y="2589085"/>
            <a:ext cx="273868" cy="2052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 flipH="1">
            <a:off x="899028" y="4977721"/>
            <a:ext cx="302552" cy="2052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 flipH="1">
            <a:off x="5724766" y="4919939"/>
            <a:ext cx="298117" cy="2052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976021" y="-12578"/>
            <a:ext cx="7499176" cy="113117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МЭНЭДЖ МЭТ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Manage </a:t>
            </a:r>
            <a:r>
              <a:rPr lang="en-US" sz="2000" dirty="0" smtClean="0">
                <a:solidFill>
                  <a:srgbClr val="C00000"/>
                </a:solidFill>
              </a:rPr>
              <a:t>Mat</a:t>
            </a:r>
            <a:r>
              <a:rPr lang="ru-RU" sz="2000" dirty="0" smtClean="0">
                <a:solidFill>
                  <a:srgbClr val="C00000"/>
                </a:solidFill>
              </a:rPr>
              <a:t> или «инструмент управления группой»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71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«У меня есть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…»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(те ресурсы, которые человек черпает извне – люди, опыт отношений)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«Я есть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…»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(внутренние источники личности человека, включающие убеждения, установки, отношения, чувства –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Я-концепция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1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«Я могу, я способен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…»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(это навыки, приобретенные в процессе социализации, коммуникации)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«Я принадлежу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…»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(принадлежность к организации)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0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Определить самостоятельно свои ресурсы (1-2 по каждому направлению),</a:t>
            </a:r>
          </a:p>
          <a:p>
            <a:r>
              <a:rPr lang="ru-RU" dirty="0" smtClean="0"/>
              <a:t>Обсудить в паре с соседом по плечу полученные результаты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2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3068960"/>
            <a:ext cx="4680520" cy="252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95536" y="1700808"/>
            <a:ext cx="3456384" cy="345638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dirty="0" smtClean="0"/>
              <a:t>Запишите </a:t>
            </a:r>
            <a:r>
              <a:rPr lang="ru-RU" sz="1600" dirty="0"/>
              <a:t>максимальное кол-во идей в своем квадрате по заданной </a:t>
            </a:r>
            <a:r>
              <a:rPr lang="ru-RU" sz="1600" dirty="0" smtClean="0"/>
              <a:t>преподавателем </a:t>
            </a:r>
            <a:r>
              <a:rPr lang="ru-RU" sz="1600" dirty="0"/>
              <a:t>теме.</a:t>
            </a:r>
          </a:p>
          <a:p>
            <a:pPr lvl="0"/>
            <a:r>
              <a:rPr lang="ru-RU" sz="1600" dirty="0"/>
              <a:t>Затем по очереди </a:t>
            </a:r>
            <a:r>
              <a:rPr lang="ru-RU" sz="1600" dirty="0" smtClean="0"/>
              <a:t>обменяйтесь </a:t>
            </a:r>
            <a:r>
              <a:rPr lang="ru-RU" sz="1600" dirty="0"/>
              <a:t>своими идеями.</a:t>
            </a:r>
          </a:p>
          <a:p>
            <a:pPr lvl="0"/>
            <a:r>
              <a:rPr lang="ru-RU" sz="1600" dirty="0"/>
              <a:t>Если вся команда приходит к </a:t>
            </a:r>
            <a:r>
              <a:rPr lang="ru-RU" sz="1600" dirty="0" smtClean="0"/>
              <a:t>согласию, </a:t>
            </a:r>
            <a:r>
              <a:rPr lang="ru-RU" sz="1600" dirty="0"/>
              <a:t>то мысль записывается в центральном квадрате.</a:t>
            </a:r>
          </a:p>
          <a:p>
            <a:pPr lvl="0"/>
            <a:r>
              <a:rPr lang="ru-RU" sz="1600" dirty="0" smtClean="0"/>
              <a:t>Продолжайте </a:t>
            </a:r>
            <a:r>
              <a:rPr lang="ru-RU" sz="1600" dirty="0"/>
              <a:t>все до тех пор, пока каждый не поделится своими идеями.</a:t>
            </a:r>
          </a:p>
          <a:p>
            <a:r>
              <a:rPr lang="ru-RU" sz="1600" dirty="0" smtClean="0"/>
              <a:t>Преподаватель </a:t>
            </a:r>
            <a:r>
              <a:rPr lang="ru-RU" sz="1600" dirty="0"/>
              <a:t>предлагает командам зачитать </a:t>
            </a:r>
            <a:r>
              <a:rPr lang="ru-RU" sz="1600" dirty="0" smtClean="0"/>
              <a:t>идеи.</a:t>
            </a:r>
            <a:endParaRPr lang="ru-RU" sz="1600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259632" y="260648"/>
            <a:ext cx="6603504" cy="122413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ПЛЭЙСМЭТ КОНСЕНСУС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«КАРТА СОГЛАСИЯ»</a:t>
            </a: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3851920" y="1844824"/>
            <a:ext cx="4752528" cy="875928"/>
          </a:xfrm>
          <a:prstGeom prst="rect">
            <a:avLst/>
          </a:prstGeom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"/>
            </a:pPr>
            <a:r>
              <a:rPr lang="ru-RU" sz="1600" dirty="0" smtClean="0">
                <a:solidFill>
                  <a:srgbClr val="FF0000"/>
                </a:solidFill>
              </a:rPr>
              <a:t>Генерирование идей</a:t>
            </a:r>
          </a:p>
          <a:p>
            <a:pPr>
              <a:buFont typeface="Wingdings" panose="05000000000000000000" pitchFamily="2" charset="2"/>
              <a:buChar char=""/>
            </a:pPr>
            <a:r>
              <a:rPr lang="ru-RU" sz="1600" dirty="0" smtClean="0">
                <a:solidFill>
                  <a:srgbClr val="FF0000"/>
                </a:solidFill>
              </a:rPr>
              <a:t>Принятие командного решения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021288"/>
            <a:ext cx="851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Задание: Используя «Карту согласия», определите общие ресурсы </a:t>
            </a:r>
            <a:r>
              <a:rPr lang="ru-RU" b="1" i="1" dirty="0" smtClean="0"/>
              <a:t>«У меня есть…»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672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44115"/>
            <a:ext cx="7499176" cy="113117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БРЕЙНРАЙТИНГ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400" dirty="0" smtClean="0">
                <a:solidFill>
                  <a:srgbClr val="C00000"/>
                </a:solidFill>
              </a:rPr>
              <a:t>Bra</a:t>
            </a:r>
            <a:r>
              <a:rPr lang="en-US" sz="3100" dirty="0" smtClean="0">
                <a:solidFill>
                  <a:srgbClr val="C00000"/>
                </a:solidFill>
              </a:rPr>
              <a:t>inwriting</a:t>
            </a:r>
            <a:r>
              <a:rPr lang="ru-RU" sz="3100" dirty="0" smtClean="0">
                <a:solidFill>
                  <a:srgbClr val="C00000"/>
                </a:solidFill>
              </a:rPr>
              <a:t> или «перекрестная наметка идей» </a:t>
            </a: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и по запросу &quot;иро ярославль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00950"/>
            <a:ext cx="805663" cy="8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9512" y="1646308"/>
            <a:ext cx="1944216" cy="47458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9752" y="1665731"/>
            <a:ext cx="2016224" cy="472643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1709562"/>
            <a:ext cx="1944216" cy="46826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76256" y="1646309"/>
            <a:ext cx="2040894" cy="47458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034707"/>
            <a:ext cx="151216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39752" y="4517504"/>
            <a:ext cx="1961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Согните верхнюю часть листа на 2 см.</a:t>
            </a:r>
            <a:endParaRPr lang="ru-RU" sz="16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64650" y="2043829"/>
            <a:ext cx="151216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64650" y="2276872"/>
            <a:ext cx="1512168" cy="0"/>
          </a:xfrm>
          <a:prstGeom prst="line">
            <a:avLst/>
          </a:prstGeom>
          <a:ln w="38100" cmpd="sng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860032" y="2043829"/>
            <a:ext cx="151216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860032" y="2291418"/>
            <a:ext cx="1512168" cy="0"/>
          </a:xfrm>
          <a:prstGeom prst="line">
            <a:avLst/>
          </a:prstGeom>
          <a:ln w="38100" cmpd="sng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20072" y="2293891"/>
            <a:ext cx="0" cy="163916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012160" y="2293891"/>
            <a:ext cx="0" cy="163916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872487" y="2645852"/>
            <a:ext cx="1487258" cy="87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847577" y="3573016"/>
            <a:ext cx="151216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79512" y="4517504"/>
            <a:ext cx="1961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Возьмите лист бумаги формата  A4.</a:t>
            </a:r>
          </a:p>
          <a:p>
            <a:pPr algn="ctr"/>
            <a:r>
              <a:rPr lang="ru-RU" sz="1600" dirty="0" smtClean="0">
                <a:latin typeface="+mj-lt"/>
              </a:rPr>
              <a:t>У каждого участника группы должен быть свой лист.</a:t>
            </a:r>
            <a:endParaRPr lang="ru-RU" sz="16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7589" y="4509120"/>
            <a:ext cx="1961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Согните оставшуюся часть листа так, чтобы получилось </a:t>
            </a:r>
          </a:p>
          <a:p>
            <a:pPr algn="ctr"/>
            <a:r>
              <a:rPr lang="ru-RU" sz="1600" dirty="0" smtClean="0">
                <a:latin typeface="+mj-lt"/>
              </a:rPr>
              <a:t>16 ячеек, </a:t>
            </a:r>
          </a:p>
          <a:p>
            <a:pPr algn="ctr"/>
            <a:r>
              <a:rPr lang="ru-RU" sz="1600" dirty="0" smtClean="0">
                <a:latin typeface="+mj-lt"/>
              </a:rPr>
              <a:t>и прочертите линии сгиба ручкой</a:t>
            </a:r>
            <a:endParaRPr lang="ru-RU" sz="1600" dirty="0"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24607" y="4567725"/>
            <a:ext cx="1961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На верхней части листа напишите раздражитель «Наставничество – это…»</a:t>
            </a:r>
            <a:endParaRPr lang="ru-RU" sz="1600" dirty="0"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49505" y="2054924"/>
            <a:ext cx="151216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452320" y="2312597"/>
            <a:ext cx="0" cy="163916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316416" y="2285659"/>
            <a:ext cx="0" cy="163916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152484" y="2654639"/>
            <a:ext cx="1487258" cy="87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174415" y="3553286"/>
            <a:ext cx="1487258" cy="87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143596" y="2276872"/>
            <a:ext cx="1487258" cy="87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43596" y="2034707"/>
            <a:ext cx="1518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C00000"/>
                </a:solidFill>
              </a:rPr>
              <a:t>Наставничество– это…</a:t>
            </a:r>
            <a:endParaRPr lang="ru-RU" sz="800" b="1" dirty="0">
              <a:solidFill>
                <a:srgbClr val="C00000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3995936" y="2034707"/>
            <a:ext cx="0" cy="24655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491880" y="2030651"/>
            <a:ext cx="463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2 см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1907704" y="5780130"/>
            <a:ext cx="557814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6452598" y="5818926"/>
            <a:ext cx="549440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4210239" y="5793877"/>
            <a:ext cx="503572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4543" y="1464805"/>
            <a:ext cx="529208" cy="45202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233703" y="1464805"/>
            <a:ext cx="529208" cy="45202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4499992" y="1484784"/>
            <a:ext cx="529208" cy="42718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6694034" y="1484784"/>
            <a:ext cx="529208" cy="42718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4860032" y="3132181"/>
            <a:ext cx="1487258" cy="87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612669" y="2293891"/>
            <a:ext cx="0" cy="163916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896113" y="2312598"/>
            <a:ext cx="0" cy="163916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169253" y="3080303"/>
            <a:ext cx="1487258" cy="87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иро ярославль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00950"/>
            <a:ext cx="805663" cy="8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9512" y="1646308"/>
            <a:ext cx="1944216" cy="47458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27406" y="1634417"/>
            <a:ext cx="2016224" cy="472643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37795" y="1634417"/>
            <a:ext cx="2040894" cy="47458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79512" y="4513723"/>
            <a:ext cx="1961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Зарисуйте и запишите любые </a:t>
            </a:r>
          </a:p>
          <a:p>
            <a:pPr algn="ctr"/>
            <a:r>
              <a:rPr lang="ru-RU" sz="1600" dirty="0" smtClean="0">
                <a:latin typeface="+mj-lt"/>
              </a:rPr>
              <a:t>2 идеи о наставничестве </a:t>
            </a:r>
          </a:p>
          <a:p>
            <a:pPr algn="ctr"/>
            <a:r>
              <a:rPr lang="ru-RU" sz="1600" dirty="0" smtClean="0">
                <a:latin typeface="+mj-lt"/>
              </a:rPr>
              <a:t>в любых 2 ячейках</a:t>
            </a:r>
          </a:p>
          <a:p>
            <a:pPr algn="ctr"/>
            <a:r>
              <a:rPr lang="ru-RU" sz="1600" dirty="0" smtClean="0">
                <a:latin typeface="+mj-lt"/>
              </a:rPr>
              <a:t> (1 мин)</a:t>
            </a:r>
            <a:endParaRPr lang="ru-RU" sz="1600" dirty="0"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96454" y="4455122"/>
            <a:ext cx="1961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Участник №1 собирает все работы. </a:t>
            </a:r>
          </a:p>
          <a:p>
            <a:pPr algn="ctr"/>
            <a:r>
              <a:rPr lang="ru-RU" sz="1600" dirty="0" smtClean="0">
                <a:latin typeface="+mj-lt"/>
              </a:rPr>
              <a:t>Четные и нечетные столы меняются  работами. </a:t>
            </a:r>
            <a:endParaRPr lang="ru-RU" sz="1600" dirty="0">
              <a:latin typeface="+mj-lt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1925430" y="5837610"/>
            <a:ext cx="505493" cy="45228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4067944" y="5805264"/>
            <a:ext cx="601862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4543" y="1464805"/>
            <a:ext cx="529208" cy="45202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233703" y="1464805"/>
            <a:ext cx="529208" cy="45202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4504629" y="1432715"/>
            <a:ext cx="529208" cy="42718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7" name="Picture 4" descr="https://sun9-44.userapi.com/c858524/v858524308/c9d94/k8aJkgUk_X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1" t="11150" r="26041" b="55818"/>
          <a:stretch/>
        </p:blipFill>
        <p:spPr bwMode="auto">
          <a:xfrm rot="15862116">
            <a:off x="343303" y="2047479"/>
            <a:ext cx="790738" cy="79352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sun9-44.userapi.com/c858524/v858524308/c9d94/k8aJkgUk_X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6" t="56472" r="25472" b="9873"/>
          <a:stretch/>
        </p:blipFill>
        <p:spPr bwMode="auto">
          <a:xfrm rot="16803245">
            <a:off x="1219050" y="1870526"/>
            <a:ext cx="797647" cy="81269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Картинки по запросу &quot;лампочка символ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233703" y="4509120"/>
            <a:ext cx="20827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Зарисуйте и запишите  еще 2 идеи, используя </a:t>
            </a:r>
            <a:r>
              <a:rPr lang="ru-RU" sz="1600" dirty="0">
                <a:latin typeface="+mj-lt"/>
              </a:rPr>
              <a:t>прием </a:t>
            </a:r>
            <a:r>
              <a:rPr lang="ru-RU" sz="1600" dirty="0" smtClean="0">
                <a:solidFill>
                  <a:srgbClr val="C00000"/>
                </a:solidFill>
                <a:latin typeface="+mj-lt"/>
              </a:rPr>
              <a:t>СИМАЛТИНИУС РАУНД ТЕЭБЛ </a:t>
            </a:r>
          </a:p>
          <a:p>
            <a:pPr algn="ctr"/>
            <a:r>
              <a:rPr lang="ru-RU" sz="1600" dirty="0" smtClean="0">
                <a:latin typeface="+mj-lt"/>
              </a:rPr>
              <a:t> (1 мин на раунд)</a:t>
            </a:r>
            <a:endParaRPr lang="ru-RU" sz="1600" dirty="0">
              <a:latin typeface="+mj-lt"/>
            </a:endParaRPr>
          </a:p>
        </p:txBody>
      </p:sp>
      <p:pic>
        <p:nvPicPr>
          <p:cNvPr id="6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8" t="36283" r="15137" b="43297"/>
          <a:stretch/>
        </p:blipFill>
        <p:spPr bwMode="auto">
          <a:xfrm>
            <a:off x="649109" y="3061022"/>
            <a:ext cx="1025015" cy="128694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2" name="Прямая со стрелкой 51"/>
          <p:cNvCxnSpPr>
            <a:endCxn id="55" idx="3"/>
          </p:cNvCxnSpPr>
          <p:nvPr/>
        </p:nvCxnSpPr>
        <p:spPr>
          <a:xfrm flipH="1">
            <a:off x="1503977" y="2636912"/>
            <a:ext cx="113896" cy="162875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6" descr="Картинки по запросу &quot;лампочка символ&quot;&quot;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820" r="21374" b="14746"/>
          <a:stretch/>
        </p:blipFill>
        <p:spPr bwMode="auto">
          <a:xfrm>
            <a:off x="1331640" y="4149080"/>
            <a:ext cx="172337" cy="2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>
            <a:endCxn id="4102" idx="0"/>
          </p:cNvCxnSpPr>
          <p:nvPr/>
        </p:nvCxnSpPr>
        <p:spPr>
          <a:xfrm>
            <a:off x="457432" y="2774763"/>
            <a:ext cx="383355" cy="79825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Картинки по запросу &quot;лампочка символ&quot;&quot;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820" r="21374" b="14746"/>
          <a:stretch/>
        </p:blipFill>
        <p:spPr bwMode="auto">
          <a:xfrm>
            <a:off x="738672" y="3573016"/>
            <a:ext cx="204230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8" t="36283" r="15137" b="43297"/>
          <a:stretch/>
        </p:blipFill>
        <p:spPr bwMode="auto">
          <a:xfrm>
            <a:off x="2548701" y="2204976"/>
            <a:ext cx="1620407" cy="203447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6" descr="Картинки по запросу &quot;лампочка символ&quot;&quot;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820" r="21374" b="14746"/>
          <a:stretch/>
        </p:blipFill>
        <p:spPr bwMode="auto">
          <a:xfrm>
            <a:off x="2537661" y="2893537"/>
            <a:ext cx="325116" cy="4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Картинки по запросу &quot;лампочка символ&quot;&quot;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820" r="21374" b="14746"/>
          <a:stretch/>
        </p:blipFill>
        <p:spPr bwMode="auto">
          <a:xfrm>
            <a:off x="3429529" y="3814408"/>
            <a:ext cx="325116" cy="4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Картинки по запросу &quot;лампочка символ&quot;&quot;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820" r="21374" b="14746"/>
          <a:stretch/>
        </p:blipFill>
        <p:spPr bwMode="auto">
          <a:xfrm>
            <a:off x="3387395" y="2834210"/>
            <a:ext cx="351167" cy="4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Картинки по запросу &quot;лампочка символ&quot;&quot;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820" r="21374" b="14746"/>
          <a:stretch/>
        </p:blipFill>
        <p:spPr bwMode="auto">
          <a:xfrm>
            <a:off x="2982782" y="3367713"/>
            <a:ext cx="325116" cy="4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Картинки по запросу &quot;лампочка символ&quot;&quot;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820" r="21374" b="14746"/>
          <a:stretch/>
        </p:blipFill>
        <p:spPr bwMode="auto">
          <a:xfrm>
            <a:off x="3799576" y="3333408"/>
            <a:ext cx="351167" cy="4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Картинки по запросу &quot;лампочка символ&quot;&quot;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820" r="21374" b="14746"/>
          <a:stretch/>
        </p:blipFill>
        <p:spPr bwMode="auto">
          <a:xfrm>
            <a:off x="3772334" y="2432228"/>
            <a:ext cx="351167" cy="4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&quot;человек работает за столом картинки&quot;&quot;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t="48514" r="52047" b="7818"/>
          <a:stretch/>
        </p:blipFill>
        <p:spPr bwMode="auto">
          <a:xfrm>
            <a:off x="4724890" y="2784836"/>
            <a:ext cx="959857" cy="104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Картинки по запросу &quot;человек работает за столом картинки&quot;&quot;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16" r="12216" b="53363"/>
          <a:stretch/>
        </p:blipFill>
        <p:spPr bwMode="auto">
          <a:xfrm>
            <a:off x="5475894" y="1779334"/>
            <a:ext cx="869864" cy="10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углом 28"/>
          <p:cNvSpPr/>
          <p:nvPr/>
        </p:nvSpPr>
        <p:spPr>
          <a:xfrm>
            <a:off x="4744258" y="2134584"/>
            <a:ext cx="680174" cy="540047"/>
          </a:xfrm>
          <a:prstGeom prst="ben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Стрелка углом 73"/>
          <p:cNvSpPr/>
          <p:nvPr/>
        </p:nvSpPr>
        <p:spPr>
          <a:xfrm rot="10800000">
            <a:off x="5817802" y="2952802"/>
            <a:ext cx="547005" cy="607475"/>
          </a:xfrm>
          <a:prstGeom prst="ben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30567" y="4455122"/>
            <a:ext cx="2324751" cy="1999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702990" y="4509120"/>
            <a:ext cx="2335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СИМАЛТИНИУС </a:t>
            </a:r>
            <a:r>
              <a:rPr lang="ru-RU" sz="1200" b="1" dirty="0">
                <a:solidFill>
                  <a:srgbClr val="C00000"/>
                </a:solidFill>
              </a:rPr>
              <a:t>РАУНД </a:t>
            </a:r>
            <a:r>
              <a:rPr lang="ru-RU" sz="1200" b="1" dirty="0" smtClean="0">
                <a:solidFill>
                  <a:srgbClr val="C00000"/>
                </a:solidFill>
              </a:rPr>
              <a:t>ТЕЭБЛ - </a:t>
            </a:r>
            <a:r>
              <a:rPr lang="en-US" sz="1200" dirty="0" smtClean="0">
                <a:latin typeface="+mj-lt"/>
              </a:rPr>
              <a:t>Simultaneous </a:t>
            </a:r>
            <a:r>
              <a:rPr lang="en-US" sz="1200" dirty="0">
                <a:latin typeface="+mj-lt"/>
              </a:rPr>
              <a:t>Round Table </a:t>
            </a:r>
            <a:r>
              <a:rPr lang="ru-RU" sz="1200" dirty="0" smtClean="0">
                <a:latin typeface="+mj-lt"/>
              </a:rPr>
              <a:t>«одновременный </a:t>
            </a:r>
            <a:r>
              <a:rPr lang="ru-RU" sz="1200" dirty="0">
                <a:latin typeface="+mj-lt"/>
              </a:rPr>
              <a:t>раунд </a:t>
            </a:r>
            <a:r>
              <a:rPr lang="ru-RU" sz="1200" dirty="0" err="1" smtClean="0">
                <a:latin typeface="+mj-lt"/>
              </a:rPr>
              <a:t>тейбл</a:t>
            </a:r>
            <a:r>
              <a:rPr lang="ru-RU" sz="1200" dirty="0">
                <a:latin typeface="+mj-lt"/>
              </a:rPr>
              <a:t>» </a:t>
            </a:r>
            <a:r>
              <a:rPr lang="ru-RU" sz="1200" dirty="0" smtClean="0">
                <a:latin typeface="+mj-lt"/>
              </a:rPr>
              <a:t>- </a:t>
            </a:r>
          </a:p>
          <a:p>
            <a:pPr algn="ctr"/>
            <a:r>
              <a:rPr lang="ru-RU" sz="1200" dirty="0" smtClean="0">
                <a:latin typeface="+mj-lt"/>
              </a:rPr>
              <a:t>4 </a:t>
            </a:r>
            <a:r>
              <a:rPr lang="ru-RU" sz="1200" dirty="0">
                <a:latin typeface="+mj-lt"/>
              </a:rPr>
              <a:t>участника в </a:t>
            </a:r>
            <a:r>
              <a:rPr lang="ru-RU" sz="1200" dirty="0" smtClean="0">
                <a:latin typeface="+mj-lt"/>
              </a:rPr>
              <a:t>группе </a:t>
            </a:r>
            <a:r>
              <a:rPr lang="ru-RU" sz="1200" dirty="0">
                <a:latin typeface="+mj-lt"/>
              </a:rPr>
              <a:t>одновременно выполняют письменную работу на отдельных листочках или </a:t>
            </a:r>
            <a:endParaRPr lang="ru-RU" sz="1200" dirty="0" smtClean="0">
              <a:latin typeface="+mj-lt"/>
            </a:endParaRPr>
          </a:p>
          <a:p>
            <a:pPr algn="ctr"/>
            <a:r>
              <a:rPr lang="ru-RU" sz="1200" dirty="0" smtClean="0">
                <a:latin typeface="+mj-lt"/>
              </a:rPr>
              <a:t>в </a:t>
            </a:r>
            <a:r>
              <a:rPr lang="ru-RU" sz="1200" dirty="0">
                <a:latin typeface="+mj-lt"/>
              </a:rPr>
              <a:t>тетради и по окончанию времени передают друг другу </a:t>
            </a:r>
            <a:endParaRPr lang="ru-RU" sz="1200" dirty="0" smtClean="0">
              <a:latin typeface="+mj-lt"/>
            </a:endParaRPr>
          </a:p>
          <a:p>
            <a:pPr algn="ctr"/>
            <a:r>
              <a:rPr lang="ru-RU" sz="1200" dirty="0" smtClean="0">
                <a:latin typeface="+mj-lt"/>
              </a:rPr>
              <a:t>по кругу.</a:t>
            </a:r>
            <a:endParaRPr lang="ru-RU" sz="1200" dirty="0">
              <a:latin typeface="+mj-lt"/>
            </a:endParaRPr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1135354" y="163219"/>
            <a:ext cx="7499176" cy="113117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БРЕЙНРАЙТИНГ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400" dirty="0" smtClean="0">
                <a:solidFill>
                  <a:srgbClr val="C00000"/>
                </a:solidFill>
              </a:rPr>
              <a:t>Bra</a:t>
            </a:r>
            <a:r>
              <a:rPr lang="en-US" sz="3100" dirty="0" smtClean="0">
                <a:solidFill>
                  <a:srgbClr val="C00000"/>
                </a:solidFill>
              </a:rPr>
              <a:t>inwriting</a:t>
            </a:r>
            <a:r>
              <a:rPr lang="ru-RU" sz="3100" dirty="0" smtClean="0">
                <a:solidFill>
                  <a:srgbClr val="C00000"/>
                </a:solidFill>
              </a:rPr>
              <a:t> или «перекрестная наметка идей» 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765784" y="1670244"/>
            <a:ext cx="2246703" cy="25954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6800485" y="1412776"/>
            <a:ext cx="529208" cy="42718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02865" y="1839640"/>
            <a:ext cx="2172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Зарисуйте и запишите еще 2 идеи, используя </a:t>
            </a:r>
            <a:r>
              <a:rPr lang="ru-RU" sz="1600" dirty="0"/>
              <a:t>прием </a:t>
            </a:r>
            <a:r>
              <a:rPr lang="ru-RU" sz="1600" dirty="0">
                <a:solidFill>
                  <a:srgbClr val="C00000"/>
                </a:solidFill>
              </a:rPr>
              <a:t>СИМАЛТИНИУС РАУНД </a:t>
            </a:r>
            <a:r>
              <a:rPr lang="ru-RU" sz="1600" dirty="0" smtClean="0">
                <a:solidFill>
                  <a:srgbClr val="C00000"/>
                </a:solidFill>
              </a:rPr>
              <a:t>ТЕЭБЛ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(1 мин на раунд</a:t>
            </a:r>
            <a:r>
              <a:rPr lang="ru-RU" sz="1600" dirty="0" smtClean="0"/>
              <a:t>).</a:t>
            </a:r>
            <a:endParaRPr lang="ru-RU" sz="1600" dirty="0"/>
          </a:p>
          <a:p>
            <a:pPr algn="ctr"/>
            <a:r>
              <a:rPr lang="ru-RU" sz="1600" dirty="0" smtClean="0">
                <a:latin typeface="+mj-lt"/>
              </a:rPr>
              <a:t>Участник №3 собирает все работы и возвращает обратно группе.</a:t>
            </a:r>
            <a:endParaRPr lang="ru-RU" sz="1600" dirty="0">
              <a:latin typeface="+mj-lt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6392263" y="3810659"/>
            <a:ext cx="601862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6" descr="Картинки по запросу &quot;лампочка символ&quot;&quot;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820" r="21374" b="14746"/>
          <a:stretch/>
        </p:blipFill>
        <p:spPr bwMode="auto">
          <a:xfrm>
            <a:off x="3356969" y="3322008"/>
            <a:ext cx="351167" cy="4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Картинки по запросу &quot;лампочка символ&quot;&quot;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820" r="21374" b="14746"/>
          <a:stretch/>
        </p:blipFill>
        <p:spPr bwMode="auto">
          <a:xfrm>
            <a:off x="2919110" y="2418420"/>
            <a:ext cx="351167" cy="4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143596" y="2034707"/>
            <a:ext cx="1518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 smtClean="0">
                <a:solidFill>
                  <a:srgbClr val="C00000"/>
                </a:solidFill>
              </a:rPr>
              <a:t>Инфор</a:t>
            </a:r>
            <a:r>
              <a:rPr lang="ru-RU" sz="800" b="1" dirty="0" smtClean="0">
                <a:solidFill>
                  <a:srgbClr val="C00000"/>
                </a:solidFill>
              </a:rPr>
              <a:t>.  грамотность – это…</a:t>
            </a:r>
            <a:endParaRPr lang="ru-RU" sz="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иро ярославль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00950"/>
            <a:ext cx="805663" cy="8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51620" y="244115"/>
            <a:ext cx="7499176" cy="113117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ТИК – ТЭК - ТОУ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en-US" sz="3400" dirty="0" smtClean="0">
                <a:solidFill>
                  <a:srgbClr val="C00000"/>
                </a:solidFill>
              </a:rPr>
              <a:t>Tic- tac-toe</a:t>
            </a:r>
            <a:r>
              <a:rPr lang="ru-RU" sz="3400" dirty="0" smtClean="0">
                <a:solidFill>
                  <a:srgbClr val="C00000"/>
                </a:solidFill>
              </a:rPr>
              <a:t> или «крестики – нолики»</a:t>
            </a:r>
            <a:endParaRPr lang="ru-RU" sz="3400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67471"/>
              </p:ext>
            </p:extLst>
          </p:nvPr>
        </p:nvGraphicFramePr>
        <p:xfrm>
          <a:off x="165936" y="2257845"/>
          <a:ext cx="4263676" cy="32341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39340">
                  <a:extLst>
                    <a:ext uri="{9D8B030D-6E8A-4147-A177-3AD203B41FA5}">
                      <a16:colId xmlns="" xmlns:a16="http://schemas.microsoft.com/office/drawing/2014/main" val="4515351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216746214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3706857378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ПРЕПОДАВАНИЕ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4783945"/>
                  </a:ext>
                </a:extLst>
              </a:tr>
              <a:tr h="88604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 </a:t>
                      </a:r>
                      <a:r>
                        <a:rPr lang="ru-RU" sz="1600" b="1" dirty="0" smtClean="0"/>
                        <a:t>мышление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</a:t>
                      </a:r>
                    </a:p>
                    <a:p>
                      <a:pPr algn="ctr"/>
                      <a:r>
                        <a:rPr lang="ru-RU" sz="1600" b="1" dirty="0" smtClean="0"/>
                        <a:t>проекты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3</a:t>
                      </a:r>
                    </a:p>
                    <a:p>
                      <a:pPr algn="ctr"/>
                      <a:r>
                        <a:rPr lang="ru-RU" sz="1600" b="1" dirty="0" smtClean="0"/>
                        <a:t>инновации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0638559"/>
                  </a:ext>
                </a:extLst>
              </a:tr>
              <a:tr h="88604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4</a:t>
                      </a:r>
                    </a:p>
                    <a:p>
                      <a:pPr algn="ctr"/>
                      <a:r>
                        <a:rPr lang="ru-RU" sz="1600" b="1" dirty="0" smtClean="0"/>
                        <a:t>общение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r>
                        <a:rPr lang="ru-RU" sz="1600" b="1" dirty="0" smtClean="0"/>
                        <a:t>креативность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6</a:t>
                      </a:r>
                    </a:p>
                    <a:p>
                      <a:pPr algn="ctr"/>
                      <a:r>
                        <a:rPr lang="ru-RU" sz="1600" b="1" dirty="0" smtClean="0"/>
                        <a:t>навыки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3225540"/>
                  </a:ext>
                </a:extLst>
              </a:tr>
              <a:tr h="88604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7</a:t>
                      </a:r>
                    </a:p>
                    <a:p>
                      <a:pPr algn="ctr"/>
                      <a:r>
                        <a:rPr lang="ru-RU" sz="1600" b="1" dirty="0" smtClean="0"/>
                        <a:t>школа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8</a:t>
                      </a:r>
                    </a:p>
                    <a:p>
                      <a:pPr algn="ctr"/>
                      <a:r>
                        <a:rPr lang="ru-RU" sz="1600" b="1" dirty="0" smtClean="0"/>
                        <a:t>вдохновение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9</a:t>
                      </a:r>
                    </a:p>
                    <a:p>
                      <a:pPr algn="ctr"/>
                      <a:r>
                        <a:rPr lang="ru-RU" sz="1600" b="1" dirty="0" smtClean="0"/>
                        <a:t>знания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879496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11949"/>
              </p:ext>
            </p:extLst>
          </p:nvPr>
        </p:nvGraphicFramePr>
        <p:xfrm>
          <a:off x="4716856" y="2275843"/>
          <a:ext cx="4263676" cy="32341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39340">
                  <a:extLst>
                    <a:ext uri="{9D8B030D-6E8A-4147-A177-3AD203B41FA5}">
                      <a16:colId xmlns="" xmlns:a16="http://schemas.microsoft.com/office/drawing/2014/main" val="4515351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216746214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3706857378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ПРЕПОДАВАНИЕ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4783945"/>
                  </a:ext>
                </a:extLst>
              </a:tr>
              <a:tr h="88604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 </a:t>
                      </a:r>
                      <a:r>
                        <a:rPr lang="ru-RU" sz="1600" b="1" dirty="0" smtClean="0"/>
                        <a:t>мышление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</a:t>
                      </a:r>
                    </a:p>
                    <a:p>
                      <a:pPr algn="ctr"/>
                      <a:r>
                        <a:rPr lang="ru-RU" sz="1600" b="1" dirty="0" smtClean="0"/>
                        <a:t>проекты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3</a:t>
                      </a:r>
                    </a:p>
                    <a:p>
                      <a:pPr algn="ctr"/>
                      <a:r>
                        <a:rPr lang="ru-RU" sz="1600" b="1" dirty="0" smtClean="0"/>
                        <a:t>инновации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0638559"/>
                  </a:ext>
                </a:extLst>
              </a:tr>
              <a:tr h="88604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4</a:t>
                      </a:r>
                    </a:p>
                    <a:p>
                      <a:pPr algn="ctr"/>
                      <a:r>
                        <a:rPr lang="ru-RU" sz="1600" b="1" dirty="0" smtClean="0"/>
                        <a:t>общение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r>
                        <a:rPr lang="ru-RU" sz="1600" b="1" dirty="0" smtClean="0"/>
                        <a:t>креативность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6</a:t>
                      </a:r>
                    </a:p>
                    <a:p>
                      <a:pPr algn="ctr"/>
                      <a:r>
                        <a:rPr lang="ru-RU" sz="1600" b="1" dirty="0" smtClean="0"/>
                        <a:t>навыки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3225540"/>
                  </a:ext>
                </a:extLst>
              </a:tr>
              <a:tr h="88604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7</a:t>
                      </a:r>
                    </a:p>
                    <a:p>
                      <a:pPr algn="ctr"/>
                      <a:r>
                        <a:rPr lang="ru-RU" sz="1600" b="1" dirty="0" smtClean="0"/>
                        <a:t>школа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8</a:t>
                      </a:r>
                    </a:p>
                    <a:p>
                      <a:pPr algn="ctr"/>
                      <a:r>
                        <a:rPr lang="ru-RU" sz="1600" b="1" dirty="0" smtClean="0"/>
                        <a:t>вдохновение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9</a:t>
                      </a:r>
                    </a:p>
                    <a:p>
                      <a:pPr algn="ctr"/>
                      <a:r>
                        <a:rPr lang="ru-RU" sz="1600" b="1" dirty="0" smtClean="0"/>
                        <a:t>знания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8794969"/>
                  </a:ext>
                </a:extLst>
              </a:tr>
            </a:tbl>
          </a:graphicData>
        </a:graphic>
      </p:graphicFrame>
      <p:sp>
        <p:nvSpPr>
          <p:cNvPr id="7" name="Двойная стрелка вверх/вниз 6"/>
          <p:cNvSpPr/>
          <p:nvPr/>
        </p:nvSpPr>
        <p:spPr>
          <a:xfrm>
            <a:off x="5046000" y="3200656"/>
            <a:ext cx="484632" cy="2127652"/>
          </a:xfrm>
          <a:prstGeom prst="upDown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0"/>
                </a:schemeClr>
              </a:gs>
              <a:gs pos="79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 rot="16200000">
            <a:off x="6606378" y="1801948"/>
            <a:ext cx="484632" cy="2936430"/>
          </a:xfrm>
          <a:prstGeom prst="upDownArrow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84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 rot="18280046">
            <a:off x="6366224" y="2530112"/>
            <a:ext cx="484632" cy="3349610"/>
          </a:xfrm>
          <a:prstGeom prst="upDownArrow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000"/>
                </a:schemeClr>
              </a:gs>
              <a:gs pos="71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3202" y="5765443"/>
            <a:ext cx="812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Прием направлен на умение находить связи между темами и понятиями </a:t>
            </a:r>
          </a:p>
          <a:p>
            <a:pPr algn="ctr"/>
            <a:r>
              <a:rPr lang="ru-RU" dirty="0" smtClean="0"/>
              <a:t>посредством составления предложения по заданному направлению: </a:t>
            </a:r>
          </a:p>
          <a:p>
            <a:pPr algn="ctr"/>
            <a:r>
              <a:rPr lang="ru-RU" dirty="0" smtClean="0"/>
              <a:t>горизонтально, вертикально, диагонально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0147" y="16063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Пронумеруйте ячейки и прочитайте идеи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5766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Создайте 1 предложение, используя все слова по диагонали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9042" y="2142231"/>
            <a:ext cx="529208" cy="45202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36604" y="2138536"/>
            <a:ext cx="529208" cy="45202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709</Words>
  <Application>Microsoft Office PowerPoint</Application>
  <PresentationFormat>Экран (4:3)</PresentationFormat>
  <Paragraphs>211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«От формирования информационной грамотности педагога к формированию информационной грамотности обучающихся»</vt:lpstr>
      <vt:lpstr>Презентация PowerPoint</vt:lpstr>
      <vt:lpstr>МЭНЭДЖ МЭТ Manage Mat или «инструмент управления группой»</vt:lpstr>
      <vt:lpstr>Ресурсы</vt:lpstr>
      <vt:lpstr>Задание </vt:lpstr>
      <vt:lpstr>Презентация PowerPoint</vt:lpstr>
      <vt:lpstr>БРЕЙНРАЙТИНГ Brainwriting или «перекрестная наметка идей» </vt:lpstr>
      <vt:lpstr>БРЕЙНРАЙТИНГ Brainwriting или «перекрестная наметка идей» </vt:lpstr>
      <vt:lpstr>ТИК – ТЭК - ТОУ Tic- tac-toe или «крестики – нолики»</vt:lpstr>
      <vt:lpstr>ТИК – ТЭК - ТОУ Tic- tac-toe или «крестики – нолики»</vt:lpstr>
      <vt:lpstr>ТИК – ТЭК - ТОУ Tic- tac-toe или «крестики – нолики»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Евгеньевна Сасарина</dc:creator>
  <cp:lastModifiedBy>Наталья Вячеславовна Кузнецова</cp:lastModifiedBy>
  <cp:revision>63</cp:revision>
  <cp:lastPrinted>2020-02-03T09:35:48Z</cp:lastPrinted>
  <dcterms:created xsi:type="dcterms:W3CDTF">2020-01-31T09:33:33Z</dcterms:created>
  <dcterms:modified xsi:type="dcterms:W3CDTF">2020-03-13T12:00:14Z</dcterms:modified>
</cp:coreProperties>
</file>