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65" r:id="rId4"/>
    <p:sldId id="263" r:id="rId5"/>
    <p:sldId id="266" r:id="rId6"/>
    <p:sldId id="267" r:id="rId7"/>
    <p:sldId id="264" r:id="rId8"/>
    <p:sldId id="268" r:id="rId9"/>
    <p:sldId id="262" r:id="rId10"/>
    <p:sldId id="260" r:id="rId11"/>
    <p:sldId id="270" r:id="rId12"/>
    <p:sldId id="269" r:id="rId13"/>
    <p:sldId id="271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6" r:id="rId22"/>
    <p:sldId id="287" r:id="rId23"/>
    <p:sldId id="272" r:id="rId24"/>
    <p:sldId id="290" r:id="rId25"/>
    <p:sldId id="291" r:id="rId26"/>
    <p:sldId id="292" r:id="rId27"/>
    <p:sldId id="293" r:id="rId28"/>
    <p:sldId id="294" r:id="rId29"/>
    <p:sldId id="288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A427C6-42F0-4600-A63A-F5EED609921E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E16168-0199-4CBE-9EA3-9E1E23596A19}">
      <dgm:prSet phldrT="[Текст]" custT="1"/>
      <dgm:spPr/>
      <dgm:t>
        <a:bodyPr/>
        <a:lstStyle/>
        <a:p>
          <a:r>
            <a:rPr lang="ru-RU" sz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Система распределенных реестров</a:t>
          </a:r>
          <a:endParaRPr lang="ru-RU" sz="1200" dirty="0"/>
        </a:p>
      </dgm:t>
    </dgm:pt>
    <dgm:pt modelId="{890DF2BA-A3F2-46C7-996C-EFFB108BC617}" type="parTrans" cxnId="{968C47F0-EAB7-423B-8F50-EEE381255202}">
      <dgm:prSet/>
      <dgm:spPr/>
      <dgm:t>
        <a:bodyPr/>
        <a:lstStyle/>
        <a:p>
          <a:endParaRPr lang="ru-RU" sz="1200"/>
        </a:p>
      </dgm:t>
    </dgm:pt>
    <dgm:pt modelId="{703E03D6-EC0C-406C-B788-2306D9C442D0}" type="sibTrans" cxnId="{968C47F0-EAB7-423B-8F50-EEE381255202}">
      <dgm:prSet/>
      <dgm:spPr/>
      <dgm:t>
        <a:bodyPr/>
        <a:lstStyle/>
        <a:p>
          <a:endParaRPr lang="ru-RU" sz="1200"/>
        </a:p>
      </dgm:t>
    </dgm:pt>
    <dgm:pt modelId="{A757CA65-FF7E-4DC1-AB0F-0D2EFAC16730}">
      <dgm:prSet phldrT="[Текст]" custT="1"/>
      <dgm:spPr/>
      <dgm:t>
        <a:bodyPr/>
        <a:lstStyle/>
        <a:p>
          <a:r>
            <a:rPr lang="ru-RU" sz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Массовые онлайн курсы</a:t>
          </a:r>
          <a:endParaRPr lang="ru-RU" sz="1200" dirty="0"/>
        </a:p>
      </dgm:t>
    </dgm:pt>
    <dgm:pt modelId="{FA2B1543-E289-4894-B2E9-57D7BA83D0EE}" type="parTrans" cxnId="{9B4643C0-7016-47FE-A149-44FCAC53E4AC}">
      <dgm:prSet/>
      <dgm:spPr/>
      <dgm:t>
        <a:bodyPr/>
        <a:lstStyle/>
        <a:p>
          <a:endParaRPr lang="ru-RU" sz="1200"/>
        </a:p>
      </dgm:t>
    </dgm:pt>
    <dgm:pt modelId="{CD71D68B-2308-4318-A809-6A0FF7E462CF}" type="sibTrans" cxnId="{9B4643C0-7016-47FE-A149-44FCAC53E4AC}">
      <dgm:prSet/>
      <dgm:spPr/>
      <dgm:t>
        <a:bodyPr/>
        <a:lstStyle/>
        <a:p>
          <a:endParaRPr lang="ru-RU" sz="1200"/>
        </a:p>
      </dgm:t>
    </dgm:pt>
    <dgm:pt modelId="{C782D71B-9C30-452F-8162-3375A8B79EBD}">
      <dgm:prSet phldrT="[Текст]" custT="1"/>
      <dgm:spPr/>
      <dgm:t>
        <a:bodyPr/>
        <a:lstStyle/>
        <a:p>
          <a:r>
            <a:rPr lang="ru-RU" sz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Компьютерные </a:t>
          </a:r>
          <a:r>
            <a:rPr lang="ru-RU" sz="1200" dirty="0" err="1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стратегиче-ские</a:t>
          </a:r>
          <a:r>
            <a:rPr lang="ru-RU" sz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, ролевые игры и </a:t>
          </a:r>
          <a:r>
            <a:rPr lang="ru-RU" sz="1200" dirty="0" err="1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квесты</a:t>
          </a:r>
          <a:endParaRPr lang="ru-RU" sz="1200" dirty="0"/>
        </a:p>
      </dgm:t>
    </dgm:pt>
    <dgm:pt modelId="{10D75190-3475-4446-BB2E-A10EFF7C8DC7}" type="parTrans" cxnId="{F4652557-C3B3-4442-9840-6694FB39B185}">
      <dgm:prSet/>
      <dgm:spPr/>
      <dgm:t>
        <a:bodyPr/>
        <a:lstStyle/>
        <a:p>
          <a:endParaRPr lang="ru-RU" sz="1200"/>
        </a:p>
      </dgm:t>
    </dgm:pt>
    <dgm:pt modelId="{0C5F2508-8092-4234-AD76-810D9042C06C}" type="sibTrans" cxnId="{F4652557-C3B3-4442-9840-6694FB39B185}">
      <dgm:prSet/>
      <dgm:spPr/>
      <dgm:t>
        <a:bodyPr/>
        <a:lstStyle/>
        <a:p>
          <a:endParaRPr lang="ru-RU" sz="1200"/>
        </a:p>
      </dgm:t>
    </dgm:pt>
    <dgm:pt modelId="{D2295B50-419B-4065-A576-DBBC6F3DE704}">
      <dgm:prSet phldrT="[Текст]" custT="1"/>
      <dgm:spPr/>
      <dgm:t>
        <a:bodyPr/>
        <a:lstStyle/>
        <a:p>
          <a:r>
            <a:rPr lang="ru-RU" sz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Симуляторы</a:t>
          </a:r>
          <a:endParaRPr lang="ru-RU" sz="1200" dirty="0"/>
        </a:p>
      </dgm:t>
    </dgm:pt>
    <dgm:pt modelId="{285EC522-209B-4055-A9BB-3999FC0DD21E}" type="parTrans" cxnId="{2AECB66B-D4F4-4023-BA19-775E151DF9A9}">
      <dgm:prSet/>
      <dgm:spPr/>
      <dgm:t>
        <a:bodyPr/>
        <a:lstStyle/>
        <a:p>
          <a:endParaRPr lang="ru-RU" sz="1200"/>
        </a:p>
      </dgm:t>
    </dgm:pt>
    <dgm:pt modelId="{5921AD3B-901F-44CF-B4DA-7F7471813857}" type="sibTrans" cxnId="{2AECB66B-D4F4-4023-BA19-775E151DF9A9}">
      <dgm:prSet/>
      <dgm:spPr/>
      <dgm:t>
        <a:bodyPr/>
        <a:lstStyle/>
        <a:p>
          <a:endParaRPr lang="ru-RU" sz="1200"/>
        </a:p>
      </dgm:t>
    </dgm:pt>
    <dgm:pt modelId="{A5DFAA6A-7F7F-49AA-B1EB-B34A8B5899DC}">
      <dgm:prSet phldrT="[Текст]" custT="1"/>
      <dgm:spPr/>
      <dgm:t>
        <a:bodyPr/>
        <a:lstStyle/>
        <a:p>
          <a:r>
            <a:rPr lang="ru-RU" sz="120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Облачные хранилища данных</a:t>
          </a:r>
          <a:endParaRPr lang="ru-RU" sz="1200" dirty="0"/>
        </a:p>
      </dgm:t>
    </dgm:pt>
    <dgm:pt modelId="{D25CB399-0648-462D-BEE6-92186840C2CA}" type="parTrans" cxnId="{989981CE-D22B-476C-AEB7-A9F506019172}">
      <dgm:prSet/>
      <dgm:spPr/>
      <dgm:t>
        <a:bodyPr/>
        <a:lstStyle/>
        <a:p>
          <a:endParaRPr lang="ru-RU" sz="1200"/>
        </a:p>
      </dgm:t>
    </dgm:pt>
    <dgm:pt modelId="{D60FD31E-3771-4DA3-8697-37DE65B03CEF}" type="sibTrans" cxnId="{989981CE-D22B-476C-AEB7-A9F506019172}">
      <dgm:prSet/>
      <dgm:spPr/>
      <dgm:t>
        <a:bodyPr/>
        <a:lstStyle/>
        <a:p>
          <a:endParaRPr lang="ru-RU" sz="1200"/>
        </a:p>
      </dgm:t>
    </dgm:pt>
    <dgm:pt modelId="{A1F82D3D-30B9-43EA-958E-1BE43F7372C2}">
      <dgm:prSet phldrT="[Текст]" custT="1"/>
      <dgm:spPr/>
      <dgm:t>
        <a:bodyPr/>
        <a:lstStyle/>
        <a:p>
          <a:r>
            <a:rPr lang="ru-RU" sz="120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Виртуальная и дополненная реальность</a:t>
          </a:r>
          <a:endParaRPr lang="ru-RU" sz="1200" dirty="0"/>
        </a:p>
      </dgm:t>
    </dgm:pt>
    <dgm:pt modelId="{660F5ACE-48D6-49EE-BE0A-0B1A95590D69}" type="parTrans" cxnId="{5AF63974-7ADF-4E84-8410-C5F7DE071880}">
      <dgm:prSet/>
      <dgm:spPr/>
      <dgm:t>
        <a:bodyPr/>
        <a:lstStyle/>
        <a:p>
          <a:endParaRPr lang="ru-RU" sz="1200"/>
        </a:p>
      </dgm:t>
    </dgm:pt>
    <dgm:pt modelId="{F390374D-09F6-4E68-8589-06912DC78CD2}" type="sibTrans" cxnId="{5AF63974-7ADF-4E84-8410-C5F7DE071880}">
      <dgm:prSet/>
      <dgm:spPr/>
      <dgm:t>
        <a:bodyPr/>
        <a:lstStyle/>
        <a:p>
          <a:endParaRPr lang="ru-RU" sz="1200"/>
        </a:p>
      </dgm:t>
    </dgm:pt>
    <dgm:pt modelId="{2BEEE179-946C-4651-ACDD-F806BB7D2CF9}">
      <dgm:prSet phldrT="[Текст]" custT="1"/>
      <dgm:spPr/>
      <dgm:t>
        <a:bodyPr/>
        <a:lstStyle/>
        <a:p>
          <a:r>
            <a:rPr lang="ru-RU" sz="1200" dirty="0" err="1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Самообуча-ющийся</a:t>
          </a:r>
          <a:r>
            <a:rPr lang="ru-RU" sz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 искусственный интеллект</a:t>
          </a:r>
          <a:endParaRPr lang="ru-RU" sz="1200" dirty="0"/>
        </a:p>
      </dgm:t>
    </dgm:pt>
    <dgm:pt modelId="{FFF8A2E5-E16B-4A6B-A06D-B4883C7FDB7B}" type="parTrans" cxnId="{5D6F01C7-B10F-41DD-A588-F4F7FD301362}">
      <dgm:prSet/>
      <dgm:spPr/>
      <dgm:t>
        <a:bodyPr/>
        <a:lstStyle/>
        <a:p>
          <a:endParaRPr lang="ru-RU" sz="1200"/>
        </a:p>
      </dgm:t>
    </dgm:pt>
    <dgm:pt modelId="{0E6209C8-C7AE-473A-AF65-C4C5439810D2}" type="sibTrans" cxnId="{5D6F01C7-B10F-41DD-A588-F4F7FD301362}">
      <dgm:prSet/>
      <dgm:spPr/>
      <dgm:t>
        <a:bodyPr/>
        <a:lstStyle/>
        <a:p>
          <a:endParaRPr lang="ru-RU" sz="1200"/>
        </a:p>
      </dgm:t>
    </dgm:pt>
    <dgm:pt modelId="{0CCE35B1-3A93-475B-B03D-D659923A1408}" type="pres">
      <dgm:prSet presAssocID="{24A427C6-42F0-4600-A63A-F5EED609921E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ru-RU"/>
        </a:p>
      </dgm:t>
    </dgm:pt>
    <dgm:pt modelId="{7B79BB1D-7818-425F-AA8B-536B96D55D0E}" type="pres">
      <dgm:prSet presAssocID="{19E16168-0199-4CBE-9EA3-9E1E23596A19}" presName="text1" presStyleCnt="0"/>
      <dgm:spPr/>
    </dgm:pt>
    <dgm:pt modelId="{64B32C4F-01A4-4651-9ED1-D88B8AEDB820}" type="pres">
      <dgm:prSet presAssocID="{19E16168-0199-4CBE-9EA3-9E1E23596A19}" presName="textRepeatNode" presStyleLbl="align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830055-15A3-47F2-A47B-3A8C19A127BD}" type="pres">
      <dgm:prSet presAssocID="{19E16168-0199-4CBE-9EA3-9E1E23596A19}" presName="textaccent1" presStyleCnt="0"/>
      <dgm:spPr/>
    </dgm:pt>
    <dgm:pt modelId="{C8D70152-3F76-4A6D-8C0E-856710D583AA}" type="pres">
      <dgm:prSet presAssocID="{19E16168-0199-4CBE-9EA3-9E1E23596A19}" presName="accentRepeatNode" presStyleLbl="solidAlignAcc1" presStyleIdx="0" presStyleCnt="14"/>
      <dgm:spPr/>
    </dgm:pt>
    <dgm:pt modelId="{209CBA6F-2E0F-4E69-B061-C4710784813A}" type="pres">
      <dgm:prSet presAssocID="{703E03D6-EC0C-406C-B788-2306D9C442D0}" presName="image1" presStyleCnt="0"/>
      <dgm:spPr/>
    </dgm:pt>
    <dgm:pt modelId="{00DAD3D1-8E26-4036-B232-5AB2ECB7DF7C}" type="pres">
      <dgm:prSet presAssocID="{703E03D6-EC0C-406C-B788-2306D9C442D0}" presName="imageRepeatNode" presStyleLbl="alignAcc1" presStyleIdx="0" presStyleCnt="7"/>
      <dgm:spPr/>
      <dgm:t>
        <a:bodyPr/>
        <a:lstStyle/>
        <a:p>
          <a:endParaRPr lang="ru-RU"/>
        </a:p>
      </dgm:t>
    </dgm:pt>
    <dgm:pt modelId="{30FC78C5-B993-4616-A1F6-56DD51D21952}" type="pres">
      <dgm:prSet presAssocID="{703E03D6-EC0C-406C-B788-2306D9C442D0}" presName="imageaccent1" presStyleCnt="0"/>
      <dgm:spPr/>
    </dgm:pt>
    <dgm:pt modelId="{269E0211-7E4D-40C0-B144-56D935C0E4DE}" type="pres">
      <dgm:prSet presAssocID="{703E03D6-EC0C-406C-B788-2306D9C442D0}" presName="accentRepeatNode" presStyleLbl="solidAlignAcc1" presStyleIdx="1" presStyleCnt="14"/>
      <dgm:spPr/>
    </dgm:pt>
    <dgm:pt modelId="{4A68BFC2-3866-4BCA-8198-8E7CC74AF9FA}" type="pres">
      <dgm:prSet presAssocID="{A757CA65-FF7E-4DC1-AB0F-0D2EFAC16730}" presName="text2" presStyleCnt="0"/>
      <dgm:spPr/>
    </dgm:pt>
    <dgm:pt modelId="{F16904A1-5F69-46A8-82D6-7E30395D723B}" type="pres">
      <dgm:prSet presAssocID="{A757CA65-FF7E-4DC1-AB0F-0D2EFAC16730}" presName="textRepeatNode" presStyleLbl="align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433627-630B-4EB0-AF84-02278DF20A0C}" type="pres">
      <dgm:prSet presAssocID="{A757CA65-FF7E-4DC1-AB0F-0D2EFAC16730}" presName="textaccent2" presStyleCnt="0"/>
      <dgm:spPr/>
    </dgm:pt>
    <dgm:pt modelId="{2F436B1B-55BD-4C27-8E5E-D24BB655566E}" type="pres">
      <dgm:prSet presAssocID="{A757CA65-FF7E-4DC1-AB0F-0D2EFAC16730}" presName="accentRepeatNode" presStyleLbl="solidAlignAcc1" presStyleIdx="2" presStyleCnt="14"/>
      <dgm:spPr/>
    </dgm:pt>
    <dgm:pt modelId="{A5A542E5-0569-4101-A172-2200895A5B5E}" type="pres">
      <dgm:prSet presAssocID="{CD71D68B-2308-4318-A809-6A0FF7E462CF}" presName="image2" presStyleCnt="0"/>
      <dgm:spPr/>
    </dgm:pt>
    <dgm:pt modelId="{7DC40EEA-D7D3-4061-95BC-9F3F147E494E}" type="pres">
      <dgm:prSet presAssocID="{CD71D68B-2308-4318-A809-6A0FF7E462CF}" presName="imageRepeatNode" presStyleLbl="alignAcc1" presStyleIdx="1" presStyleCnt="7"/>
      <dgm:spPr/>
      <dgm:t>
        <a:bodyPr/>
        <a:lstStyle/>
        <a:p>
          <a:endParaRPr lang="ru-RU"/>
        </a:p>
      </dgm:t>
    </dgm:pt>
    <dgm:pt modelId="{4C4BA93C-3009-4E86-8B30-DE4DF82412F8}" type="pres">
      <dgm:prSet presAssocID="{CD71D68B-2308-4318-A809-6A0FF7E462CF}" presName="imageaccent2" presStyleCnt="0"/>
      <dgm:spPr/>
    </dgm:pt>
    <dgm:pt modelId="{1810B2BE-34DA-4AAE-83D1-BB0CDC6D1C48}" type="pres">
      <dgm:prSet presAssocID="{CD71D68B-2308-4318-A809-6A0FF7E462CF}" presName="accentRepeatNode" presStyleLbl="solidAlignAcc1" presStyleIdx="3" presStyleCnt="14"/>
      <dgm:spPr/>
    </dgm:pt>
    <dgm:pt modelId="{BF058691-E45C-4458-A325-B3426A5674E0}" type="pres">
      <dgm:prSet presAssocID="{D2295B50-419B-4065-A576-DBBC6F3DE704}" presName="text3" presStyleCnt="0"/>
      <dgm:spPr/>
    </dgm:pt>
    <dgm:pt modelId="{865B58AE-427C-4CE8-90AD-CA5FB8647040}" type="pres">
      <dgm:prSet presAssocID="{D2295B50-419B-4065-A576-DBBC6F3DE704}" presName="textRepeatNode" presStyleLbl="align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7E98FB-EC0B-479B-9BB4-779AC73D53BD}" type="pres">
      <dgm:prSet presAssocID="{D2295B50-419B-4065-A576-DBBC6F3DE704}" presName="textaccent3" presStyleCnt="0"/>
      <dgm:spPr/>
    </dgm:pt>
    <dgm:pt modelId="{53627DFF-265A-4207-A1FD-3A43E99E5FD9}" type="pres">
      <dgm:prSet presAssocID="{D2295B50-419B-4065-A576-DBBC6F3DE704}" presName="accentRepeatNode" presStyleLbl="solidAlignAcc1" presStyleIdx="4" presStyleCnt="14"/>
      <dgm:spPr/>
    </dgm:pt>
    <dgm:pt modelId="{F9D35B6C-EEAC-466D-9AB6-7A39B9B9A1F6}" type="pres">
      <dgm:prSet presAssocID="{5921AD3B-901F-44CF-B4DA-7F7471813857}" presName="image3" presStyleCnt="0"/>
      <dgm:spPr/>
    </dgm:pt>
    <dgm:pt modelId="{8D46A7E5-B33C-4D7A-B9C7-F478171B6033}" type="pres">
      <dgm:prSet presAssocID="{5921AD3B-901F-44CF-B4DA-7F7471813857}" presName="imageRepeatNode" presStyleLbl="alignAcc1" presStyleIdx="2" presStyleCnt="7"/>
      <dgm:spPr/>
      <dgm:t>
        <a:bodyPr/>
        <a:lstStyle/>
        <a:p>
          <a:endParaRPr lang="ru-RU"/>
        </a:p>
      </dgm:t>
    </dgm:pt>
    <dgm:pt modelId="{E01A8F20-D55F-4510-BEF6-DFDE87FB5400}" type="pres">
      <dgm:prSet presAssocID="{5921AD3B-901F-44CF-B4DA-7F7471813857}" presName="imageaccent3" presStyleCnt="0"/>
      <dgm:spPr/>
    </dgm:pt>
    <dgm:pt modelId="{05E105CF-25AD-45AF-BFD2-93A41495EE67}" type="pres">
      <dgm:prSet presAssocID="{5921AD3B-901F-44CF-B4DA-7F7471813857}" presName="accentRepeatNode" presStyleLbl="solidAlignAcc1" presStyleIdx="5" presStyleCnt="14"/>
      <dgm:spPr/>
    </dgm:pt>
    <dgm:pt modelId="{9BB178F9-42E2-4EAE-B422-7C1A68662179}" type="pres">
      <dgm:prSet presAssocID="{A1F82D3D-30B9-43EA-958E-1BE43F7372C2}" presName="text4" presStyleCnt="0"/>
      <dgm:spPr/>
    </dgm:pt>
    <dgm:pt modelId="{0027F0ED-6FB9-4326-A096-C10D99BA8348}" type="pres">
      <dgm:prSet presAssocID="{A1F82D3D-30B9-43EA-958E-1BE43F7372C2}" presName="textRepeatNode" presStyleLbl="align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79C330-AD91-4FB8-8CEF-1FA43304E86A}" type="pres">
      <dgm:prSet presAssocID="{A1F82D3D-30B9-43EA-958E-1BE43F7372C2}" presName="textaccent4" presStyleCnt="0"/>
      <dgm:spPr/>
    </dgm:pt>
    <dgm:pt modelId="{B8CEE5B6-D6BA-4769-867D-362333597B97}" type="pres">
      <dgm:prSet presAssocID="{A1F82D3D-30B9-43EA-958E-1BE43F7372C2}" presName="accentRepeatNode" presStyleLbl="solidAlignAcc1" presStyleIdx="6" presStyleCnt="14"/>
      <dgm:spPr/>
    </dgm:pt>
    <dgm:pt modelId="{0FA76DAB-C6FE-400D-A816-75CF9E1A0595}" type="pres">
      <dgm:prSet presAssocID="{F390374D-09F6-4E68-8589-06912DC78CD2}" presName="image4" presStyleCnt="0"/>
      <dgm:spPr/>
    </dgm:pt>
    <dgm:pt modelId="{4532F6D3-DA51-4403-985C-AB7522B1B9B8}" type="pres">
      <dgm:prSet presAssocID="{F390374D-09F6-4E68-8589-06912DC78CD2}" presName="imageRepeatNode" presStyleLbl="alignAcc1" presStyleIdx="3" presStyleCnt="7"/>
      <dgm:spPr/>
      <dgm:t>
        <a:bodyPr/>
        <a:lstStyle/>
        <a:p>
          <a:endParaRPr lang="ru-RU"/>
        </a:p>
      </dgm:t>
    </dgm:pt>
    <dgm:pt modelId="{08E686C5-5D95-4E0F-80C6-A571D86B7181}" type="pres">
      <dgm:prSet presAssocID="{F390374D-09F6-4E68-8589-06912DC78CD2}" presName="imageaccent4" presStyleCnt="0"/>
      <dgm:spPr/>
    </dgm:pt>
    <dgm:pt modelId="{5E6281C1-EB95-45AB-B4D7-6B323608303A}" type="pres">
      <dgm:prSet presAssocID="{F390374D-09F6-4E68-8589-06912DC78CD2}" presName="accentRepeatNode" presStyleLbl="solidAlignAcc1" presStyleIdx="7" presStyleCnt="14"/>
      <dgm:spPr/>
    </dgm:pt>
    <dgm:pt modelId="{68006668-FF9E-4D23-A680-E810A9EC714C}" type="pres">
      <dgm:prSet presAssocID="{A5DFAA6A-7F7F-49AA-B1EB-B34A8B5899DC}" presName="text5" presStyleCnt="0"/>
      <dgm:spPr/>
    </dgm:pt>
    <dgm:pt modelId="{4A30C7AE-12F3-4D76-80CD-D2949077D938}" type="pres">
      <dgm:prSet presAssocID="{A5DFAA6A-7F7F-49AA-B1EB-B34A8B5899DC}" presName="textRepeatNode" presStyleLbl="align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590F2-9052-4EDB-85A9-102A15A8D950}" type="pres">
      <dgm:prSet presAssocID="{A5DFAA6A-7F7F-49AA-B1EB-B34A8B5899DC}" presName="textaccent5" presStyleCnt="0"/>
      <dgm:spPr/>
    </dgm:pt>
    <dgm:pt modelId="{F8845312-3BD6-49CC-8EEC-4791B8D3FF96}" type="pres">
      <dgm:prSet presAssocID="{A5DFAA6A-7F7F-49AA-B1EB-B34A8B5899DC}" presName="accentRepeatNode" presStyleLbl="solidAlignAcc1" presStyleIdx="8" presStyleCnt="14"/>
      <dgm:spPr/>
    </dgm:pt>
    <dgm:pt modelId="{5D35BF48-C760-405F-A2B6-475A47DB9FAB}" type="pres">
      <dgm:prSet presAssocID="{D60FD31E-3771-4DA3-8697-37DE65B03CEF}" presName="image5" presStyleCnt="0"/>
      <dgm:spPr/>
    </dgm:pt>
    <dgm:pt modelId="{016C54D0-C562-4202-832A-A572F520DBB5}" type="pres">
      <dgm:prSet presAssocID="{D60FD31E-3771-4DA3-8697-37DE65B03CEF}" presName="imageRepeatNode" presStyleLbl="alignAcc1" presStyleIdx="4" presStyleCnt="7"/>
      <dgm:spPr/>
      <dgm:t>
        <a:bodyPr/>
        <a:lstStyle/>
        <a:p>
          <a:endParaRPr lang="ru-RU"/>
        </a:p>
      </dgm:t>
    </dgm:pt>
    <dgm:pt modelId="{32949E40-48C2-48F0-9D2C-33E1895F7692}" type="pres">
      <dgm:prSet presAssocID="{D60FD31E-3771-4DA3-8697-37DE65B03CEF}" presName="imageaccent5" presStyleCnt="0"/>
      <dgm:spPr/>
    </dgm:pt>
    <dgm:pt modelId="{42F864F1-EA28-4F60-AB51-265391B7F156}" type="pres">
      <dgm:prSet presAssocID="{D60FD31E-3771-4DA3-8697-37DE65B03CEF}" presName="accentRepeatNode" presStyleLbl="solidAlignAcc1" presStyleIdx="9" presStyleCnt="14"/>
      <dgm:spPr/>
    </dgm:pt>
    <dgm:pt modelId="{3AD84C5C-002A-4FBD-A991-C357F9593B5F}" type="pres">
      <dgm:prSet presAssocID="{C782D71B-9C30-452F-8162-3375A8B79EBD}" presName="text6" presStyleCnt="0"/>
      <dgm:spPr/>
    </dgm:pt>
    <dgm:pt modelId="{8C2DC29F-2C83-483C-9181-4B6BA878C9E6}" type="pres">
      <dgm:prSet presAssocID="{C782D71B-9C30-452F-8162-3375A8B79EBD}" presName="textRepeatNode" presStyleLbl="align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0A0DDE-BB72-477F-8AF0-40EA745C7543}" type="pres">
      <dgm:prSet presAssocID="{C782D71B-9C30-452F-8162-3375A8B79EBD}" presName="textaccent6" presStyleCnt="0"/>
      <dgm:spPr/>
    </dgm:pt>
    <dgm:pt modelId="{86A8F45B-51CA-4BDA-A692-7466161200D9}" type="pres">
      <dgm:prSet presAssocID="{C782D71B-9C30-452F-8162-3375A8B79EBD}" presName="accentRepeatNode" presStyleLbl="solidAlignAcc1" presStyleIdx="10" presStyleCnt="14"/>
      <dgm:spPr/>
    </dgm:pt>
    <dgm:pt modelId="{398E26F1-F956-4B95-A04C-1822791F385D}" type="pres">
      <dgm:prSet presAssocID="{0C5F2508-8092-4234-AD76-810D9042C06C}" presName="image6" presStyleCnt="0"/>
      <dgm:spPr/>
    </dgm:pt>
    <dgm:pt modelId="{BD78967A-2ADD-4E66-9D76-3A157CF94D89}" type="pres">
      <dgm:prSet presAssocID="{0C5F2508-8092-4234-AD76-810D9042C06C}" presName="imageRepeatNode" presStyleLbl="alignAcc1" presStyleIdx="5" presStyleCnt="7"/>
      <dgm:spPr/>
      <dgm:t>
        <a:bodyPr/>
        <a:lstStyle/>
        <a:p>
          <a:endParaRPr lang="ru-RU"/>
        </a:p>
      </dgm:t>
    </dgm:pt>
    <dgm:pt modelId="{C5745835-0C6B-494C-97A6-1E92778CB34D}" type="pres">
      <dgm:prSet presAssocID="{0C5F2508-8092-4234-AD76-810D9042C06C}" presName="imageaccent6" presStyleCnt="0"/>
      <dgm:spPr/>
    </dgm:pt>
    <dgm:pt modelId="{E45F82F4-3C09-4F74-AEA1-19246D610787}" type="pres">
      <dgm:prSet presAssocID="{0C5F2508-8092-4234-AD76-810D9042C06C}" presName="accentRepeatNode" presStyleLbl="solidAlignAcc1" presStyleIdx="11" presStyleCnt="14"/>
      <dgm:spPr/>
    </dgm:pt>
    <dgm:pt modelId="{8943BFED-5946-40BB-BE93-63AB3E8B434A}" type="pres">
      <dgm:prSet presAssocID="{2BEEE179-946C-4651-ACDD-F806BB7D2CF9}" presName="text7" presStyleCnt="0"/>
      <dgm:spPr/>
    </dgm:pt>
    <dgm:pt modelId="{F12B9304-97FC-4E10-8771-8489387266BC}" type="pres">
      <dgm:prSet presAssocID="{2BEEE179-946C-4651-ACDD-F806BB7D2CF9}" presName="textRepeatNode" presStyleLbl="align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8BA325-2667-416C-99A2-8403E903948B}" type="pres">
      <dgm:prSet presAssocID="{2BEEE179-946C-4651-ACDD-F806BB7D2CF9}" presName="textaccent7" presStyleCnt="0"/>
      <dgm:spPr/>
    </dgm:pt>
    <dgm:pt modelId="{3D1B5D64-715E-4C9A-A8A2-740A74B0341C}" type="pres">
      <dgm:prSet presAssocID="{2BEEE179-946C-4651-ACDD-F806BB7D2CF9}" presName="accentRepeatNode" presStyleLbl="solidAlignAcc1" presStyleIdx="12" presStyleCnt="14"/>
      <dgm:spPr/>
    </dgm:pt>
    <dgm:pt modelId="{3DFBA18E-9641-4A9B-9CA9-4F9E5FB41457}" type="pres">
      <dgm:prSet presAssocID="{0E6209C8-C7AE-473A-AF65-C4C5439810D2}" presName="image7" presStyleCnt="0"/>
      <dgm:spPr/>
    </dgm:pt>
    <dgm:pt modelId="{E9436428-3498-4ED9-8EE1-A81AE531E063}" type="pres">
      <dgm:prSet presAssocID="{0E6209C8-C7AE-473A-AF65-C4C5439810D2}" presName="imageRepeatNode" presStyleLbl="alignAcc1" presStyleIdx="6" presStyleCnt="7"/>
      <dgm:spPr/>
      <dgm:t>
        <a:bodyPr/>
        <a:lstStyle/>
        <a:p>
          <a:endParaRPr lang="ru-RU"/>
        </a:p>
      </dgm:t>
    </dgm:pt>
    <dgm:pt modelId="{B7E88DA3-B545-4D0C-9F5C-2E2F6E84710D}" type="pres">
      <dgm:prSet presAssocID="{0E6209C8-C7AE-473A-AF65-C4C5439810D2}" presName="imageaccent7" presStyleCnt="0"/>
      <dgm:spPr/>
    </dgm:pt>
    <dgm:pt modelId="{A21EBE33-8AF2-4288-AC89-918751D59D1C}" type="pres">
      <dgm:prSet presAssocID="{0E6209C8-C7AE-473A-AF65-C4C5439810D2}" presName="accentRepeatNode" presStyleLbl="solidAlignAcc1" presStyleIdx="13" presStyleCnt="14"/>
      <dgm:spPr/>
    </dgm:pt>
  </dgm:ptLst>
  <dgm:cxnLst>
    <dgm:cxn modelId="{5AF63974-7ADF-4E84-8410-C5F7DE071880}" srcId="{24A427C6-42F0-4600-A63A-F5EED609921E}" destId="{A1F82D3D-30B9-43EA-958E-1BE43F7372C2}" srcOrd="3" destOrd="0" parTransId="{660F5ACE-48D6-49EE-BE0A-0B1A95590D69}" sibTransId="{F390374D-09F6-4E68-8589-06912DC78CD2}"/>
    <dgm:cxn modelId="{C787A706-629A-4602-8311-F820A05B62A5}" type="presOf" srcId="{19E16168-0199-4CBE-9EA3-9E1E23596A19}" destId="{64B32C4F-01A4-4651-9ED1-D88B8AEDB820}" srcOrd="0" destOrd="0" presId="urn:microsoft.com/office/officeart/2008/layout/HexagonCluster"/>
    <dgm:cxn modelId="{7CD3536F-7B5D-4821-BB0F-2709F8367ACB}" type="presOf" srcId="{D2295B50-419B-4065-A576-DBBC6F3DE704}" destId="{865B58AE-427C-4CE8-90AD-CA5FB8647040}" srcOrd="0" destOrd="0" presId="urn:microsoft.com/office/officeart/2008/layout/HexagonCluster"/>
    <dgm:cxn modelId="{8E8A1DF9-6661-44C5-9D8E-73A60BAC4088}" type="presOf" srcId="{C782D71B-9C30-452F-8162-3375A8B79EBD}" destId="{8C2DC29F-2C83-483C-9181-4B6BA878C9E6}" srcOrd="0" destOrd="0" presId="urn:microsoft.com/office/officeart/2008/layout/HexagonCluster"/>
    <dgm:cxn modelId="{23B2A621-6B37-44E6-850A-ADBC360DEAC8}" type="presOf" srcId="{2BEEE179-946C-4651-ACDD-F806BB7D2CF9}" destId="{F12B9304-97FC-4E10-8771-8489387266BC}" srcOrd="0" destOrd="0" presId="urn:microsoft.com/office/officeart/2008/layout/HexagonCluster"/>
    <dgm:cxn modelId="{2AECB66B-D4F4-4023-BA19-775E151DF9A9}" srcId="{24A427C6-42F0-4600-A63A-F5EED609921E}" destId="{D2295B50-419B-4065-A576-DBBC6F3DE704}" srcOrd="2" destOrd="0" parTransId="{285EC522-209B-4055-A9BB-3999FC0DD21E}" sibTransId="{5921AD3B-901F-44CF-B4DA-7F7471813857}"/>
    <dgm:cxn modelId="{989981CE-D22B-476C-AEB7-A9F506019172}" srcId="{24A427C6-42F0-4600-A63A-F5EED609921E}" destId="{A5DFAA6A-7F7F-49AA-B1EB-B34A8B5899DC}" srcOrd="4" destOrd="0" parTransId="{D25CB399-0648-462D-BEE6-92186840C2CA}" sibTransId="{D60FD31E-3771-4DA3-8697-37DE65B03CEF}"/>
    <dgm:cxn modelId="{5D6F01C7-B10F-41DD-A588-F4F7FD301362}" srcId="{24A427C6-42F0-4600-A63A-F5EED609921E}" destId="{2BEEE179-946C-4651-ACDD-F806BB7D2CF9}" srcOrd="6" destOrd="0" parTransId="{FFF8A2E5-E16B-4A6B-A06D-B4883C7FDB7B}" sibTransId="{0E6209C8-C7AE-473A-AF65-C4C5439810D2}"/>
    <dgm:cxn modelId="{074D6B13-EC5B-400E-B808-64D76020A2BA}" type="presOf" srcId="{D60FD31E-3771-4DA3-8697-37DE65B03CEF}" destId="{016C54D0-C562-4202-832A-A572F520DBB5}" srcOrd="0" destOrd="0" presId="urn:microsoft.com/office/officeart/2008/layout/HexagonCluster"/>
    <dgm:cxn modelId="{FC06E8C8-A421-414C-A352-DA68290DBB0D}" type="presOf" srcId="{24A427C6-42F0-4600-A63A-F5EED609921E}" destId="{0CCE35B1-3A93-475B-B03D-D659923A1408}" srcOrd="0" destOrd="0" presId="urn:microsoft.com/office/officeart/2008/layout/HexagonCluster"/>
    <dgm:cxn modelId="{E00E5DE0-2CC4-4893-A239-F6938A764783}" type="presOf" srcId="{0C5F2508-8092-4234-AD76-810D9042C06C}" destId="{BD78967A-2ADD-4E66-9D76-3A157CF94D89}" srcOrd="0" destOrd="0" presId="urn:microsoft.com/office/officeart/2008/layout/HexagonCluster"/>
    <dgm:cxn modelId="{3AA43EB0-0EAE-47A3-A9AB-E9EDBCCB6250}" type="presOf" srcId="{A757CA65-FF7E-4DC1-AB0F-0D2EFAC16730}" destId="{F16904A1-5F69-46A8-82D6-7E30395D723B}" srcOrd="0" destOrd="0" presId="urn:microsoft.com/office/officeart/2008/layout/HexagonCluster"/>
    <dgm:cxn modelId="{69645745-6DE5-4704-A143-78043C631971}" type="presOf" srcId="{5921AD3B-901F-44CF-B4DA-7F7471813857}" destId="{8D46A7E5-B33C-4D7A-B9C7-F478171B6033}" srcOrd="0" destOrd="0" presId="urn:microsoft.com/office/officeart/2008/layout/HexagonCluster"/>
    <dgm:cxn modelId="{28F08F29-9FEA-4CAC-8463-AE36E3D72470}" type="presOf" srcId="{CD71D68B-2308-4318-A809-6A0FF7E462CF}" destId="{7DC40EEA-D7D3-4061-95BC-9F3F147E494E}" srcOrd="0" destOrd="0" presId="urn:microsoft.com/office/officeart/2008/layout/HexagonCluster"/>
    <dgm:cxn modelId="{C5470D6C-E7D7-4CDB-80FB-ABA5382EA2DF}" type="presOf" srcId="{F390374D-09F6-4E68-8589-06912DC78CD2}" destId="{4532F6D3-DA51-4403-985C-AB7522B1B9B8}" srcOrd="0" destOrd="0" presId="urn:microsoft.com/office/officeart/2008/layout/HexagonCluster"/>
    <dgm:cxn modelId="{AF58629A-89A7-424E-AF81-BF6F4760829E}" type="presOf" srcId="{703E03D6-EC0C-406C-B788-2306D9C442D0}" destId="{00DAD3D1-8E26-4036-B232-5AB2ECB7DF7C}" srcOrd="0" destOrd="0" presId="urn:microsoft.com/office/officeart/2008/layout/HexagonCluster"/>
    <dgm:cxn modelId="{A6207FDA-84E8-4B8A-9FAE-F33C86C0168E}" type="presOf" srcId="{A5DFAA6A-7F7F-49AA-B1EB-B34A8B5899DC}" destId="{4A30C7AE-12F3-4D76-80CD-D2949077D938}" srcOrd="0" destOrd="0" presId="urn:microsoft.com/office/officeart/2008/layout/HexagonCluster"/>
    <dgm:cxn modelId="{F4652557-C3B3-4442-9840-6694FB39B185}" srcId="{24A427C6-42F0-4600-A63A-F5EED609921E}" destId="{C782D71B-9C30-452F-8162-3375A8B79EBD}" srcOrd="5" destOrd="0" parTransId="{10D75190-3475-4446-BB2E-A10EFF7C8DC7}" sibTransId="{0C5F2508-8092-4234-AD76-810D9042C06C}"/>
    <dgm:cxn modelId="{968C47F0-EAB7-423B-8F50-EEE381255202}" srcId="{24A427C6-42F0-4600-A63A-F5EED609921E}" destId="{19E16168-0199-4CBE-9EA3-9E1E23596A19}" srcOrd="0" destOrd="0" parTransId="{890DF2BA-A3F2-46C7-996C-EFFB108BC617}" sibTransId="{703E03D6-EC0C-406C-B788-2306D9C442D0}"/>
    <dgm:cxn modelId="{9B4643C0-7016-47FE-A149-44FCAC53E4AC}" srcId="{24A427C6-42F0-4600-A63A-F5EED609921E}" destId="{A757CA65-FF7E-4DC1-AB0F-0D2EFAC16730}" srcOrd="1" destOrd="0" parTransId="{FA2B1543-E289-4894-B2E9-57D7BA83D0EE}" sibTransId="{CD71D68B-2308-4318-A809-6A0FF7E462CF}"/>
    <dgm:cxn modelId="{4410BA78-3E1A-4921-998B-E000957BF14A}" type="presOf" srcId="{0E6209C8-C7AE-473A-AF65-C4C5439810D2}" destId="{E9436428-3498-4ED9-8EE1-A81AE531E063}" srcOrd="0" destOrd="0" presId="urn:microsoft.com/office/officeart/2008/layout/HexagonCluster"/>
    <dgm:cxn modelId="{3D599AEB-EF08-4F67-96BC-1F2DE61B64FB}" type="presOf" srcId="{A1F82D3D-30B9-43EA-958E-1BE43F7372C2}" destId="{0027F0ED-6FB9-4326-A096-C10D99BA8348}" srcOrd="0" destOrd="0" presId="urn:microsoft.com/office/officeart/2008/layout/HexagonCluster"/>
    <dgm:cxn modelId="{2A04123C-246F-4705-9C4E-DACA83D539FF}" type="presParOf" srcId="{0CCE35B1-3A93-475B-B03D-D659923A1408}" destId="{7B79BB1D-7818-425F-AA8B-536B96D55D0E}" srcOrd="0" destOrd="0" presId="urn:microsoft.com/office/officeart/2008/layout/HexagonCluster"/>
    <dgm:cxn modelId="{3213FEF3-D6E8-4E3C-BED3-899CAA9060F5}" type="presParOf" srcId="{7B79BB1D-7818-425F-AA8B-536B96D55D0E}" destId="{64B32C4F-01A4-4651-9ED1-D88B8AEDB820}" srcOrd="0" destOrd="0" presId="urn:microsoft.com/office/officeart/2008/layout/HexagonCluster"/>
    <dgm:cxn modelId="{0722D30D-F0B1-42E6-949F-405A9EAA50A0}" type="presParOf" srcId="{0CCE35B1-3A93-475B-B03D-D659923A1408}" destId="{43830055-15A3-47F2-A47B-3A8C19A127BD}" srcOrd="1" destOrd="0" presId="urn:microsoft.com/office/officeart/2008/layout/HexagonCluster"/>
    <dgm:cxn modelId="{230D145D-D142-4D9F-B926-8198421AB406}" type="presParOf" srcId="{43830055-15A3-47F2-A47B-3A8C19A127BD}" destId="{C8D70152-3F76-4A6D-8C0E-856710D583AA}" srcOrd="0" destOrd="0" presId="urn:microsoft.com/office/officeart/2008/layout/HexagonCluster"/>
    <dgm:cxn modelId="{68CA6B19-A345-4D40-BBF8-FE5FD3A438FE}" type="presParOf" srcId="{0CCE35B1-3A93-475B-B03D-D659923A1408}" destId="{209CBA6F-2E0F-4E69-B061-C4710784813A}" srcOrd="2" destOrd="0" presId="urn:microsoft.com/office/officeart/2008/layout/HexagonCluster"/>
    <dgm:cxn modelId="{68E6B43A-9197-4300-929D-E48EA046C066}" type="presParOf" srcId="{209CBA6F-2E0F-4E69-B061-C4710784813A}" destId="{00DAD3D1-8E26-4036-B232-5AB2ECB7DF7C}" srcOrd="0" destOrd="0" presId="urn:microsoft.com/office/officeart/2008/layout/HexagonCluster"/>
    <dgm:cxn modelId="{FB4CDCFF-FD32-4AF4-A663-705BB1C4000C}" type="presParOf" srcId="{0CCE35B1-3A93-475B-B03D-D659923A1408}" destId="{30FC78C5-B993-4616-A1F6-56DD51D21952}" srcOrd="3" destOrd="0" presId="urn:microsoft.com/office/officeart/2008/layout/HexagonCluster"/>
    <dgm:cxn modelId="{5D7AD794-7A8E-47ED-B2A1-8792DFEC20D6}" type="presParOf" srcId="{30FC78C5-B993-4616-A1F6-56DD51D21952}" destId="{269E0211-7E4D-40C0-B144-56D935C0E4DE}" srcOrd="0" destOrd="0" presId="urn:microsoft.com/office/officeart/2008/layout/HexagonCluster"/>
    <dgm:cxn modelId="{D4004753-BE57-4A01-80E9-F4D91B153974}" type="presParOf" srcId="{0CCE35B1-3A93-475B-B03D-D659923A1408}" destId="{4A68BFC2-3866-4BCA-8198-8E7CC74AF9FA}" srcOrd="4" destOrd="0" presId="urn:microsoft.com/office/officeart/2008/layout/HexagonCluster"/>
    <dgm:cxn modelId="{CF9AAE01-560F-4BFA-8780-F4081DAA6C1C}" type="presParOf" srcId="{4A68BFC2-3866-4BCA-8198-8E7CC74AF9FA}" destId="{F16904A1-5F69-46A8-82D6-7E30395D723B}" srcOrd="0" destOrd="0" presId="urn:microsoft.com/office/officeart/2008/layout/HexagonCluster"/>
    <dgm:cxn modelId="{75AAA8BA-CC63-4BDD-BFE0-349F8AB86B0C}" type="presParOf" srcId="{0CCE35B1-3A93-475B-B03D-D659923A1408}" destId="{35433627-630B-4EB0-AF84-02278DF20A0C}" srcOrd="5" destOrd="0" presId="urn:microsoft.com/office/officeart/2008/layout/HexagonCluster"/>
    <dgm:cxn modelId="{EB9FE2BB-81E6-4704-AC48-269CBB9C3F12}" type="presParOf" srcId="{35433627-630B-4EB0-AF84-02278DF20A0C}" destId="{2F436B1B-55BD-4C27-8E5E-D24BB655566E}" srcOrd="0" destOrd="0" presId="urn:microsoft.com/office/officeart/2008/layout/HexagonCluster"/>
    <dgm:cxn modelId="{0C25B1DA-C1CD-405B-9DAC-7065EFCF7C60}" type="presParOf" srcId="{0CCE35B1-3A93-475B-B03D-D659923A1408}" destId="{A5A542E5-0569-4101-A172-2200895A5B5E}" srcOrd="6" destOrd="0" presId="urn:microsoft.com/office/officeart/2008/layout/HexagonCluster"/>
    <dgm:cxn modelId="{B7040809-143A-4C24-A54A-EFF351FC1EC6}" type="presParOf" srcId="{A5A542E5-0569-4101-A172-2200895A5B5E}" destId="{7DC40EEA-D7D3-4061-95BC-9F3F147E494E}" srcOrd="0" destOrd="0" presId="urn:microsoft.com/office/officeart/2008/layout/HexagonCluster"/>
    <dgm:cxn modelId="{4976F18B-7D6F-4E29-B950-7993783B1F35}" type="presParOf" srcId="{0CCE35B1-3A93-475B-B03D-D659923A1408}" destId="{4C4BA93C-3009-4E86-8B30-DE4DF82412F8}" srcOrd="7" destOrd="0" presId="urn:microsoft.com/office/officeart/2008/layout/HexagonCluster"/>
    <dgm:cxn modelId="{F3361763-2E02-459E-A5C1-963DCA434033}" type="presParOf" srcId="{4C4BA93C-3009-4E86-8B30-DE4DF82412F8}" destId="{1810B2BE-34DA-4AAE-83D1-BB0CDC6D1C48}" srcOrd="0" destOrd="0" presId="urn:microsoft.com/office/officeart/2008/layout/HexagonCluster"/>
    <dgm:cxn modelId="{85C5157F-1642-4A5A-B3F9-806B8A3A3251}" type="presParOf" srcId="{0CCE35B1-3A93-475B-B03D-D659923A1408}" destId="{BF058691-E45C-4458-A325-B3426A5674E0}" srcOrd="8" destOrd="0" presId="urn:microsoft.com/office/officeart/2008/layout/HexagonCluster"/>
    <dgm:cxn modelId="{DF0BB674-4136-4A85-BFE3-212949DAFEF9}" type="presParOf" srcId="{BF058691-E45C-4458-A325-B3426A5674E0}" destId="{865B58AE-427C-4CE8-90AD-CA5FB8647040}" srcOrd="0" destOrd="0" presId="urn:microsoft.com/office/officeart/2008/layout/HexagonCluster"/>
    <dgm:cxn modelId="{B5B0F6D8-758C-40BD-9F5C-6F4CF758E968}" type="presParOf" srcId="{0CCE35B1-3A93-475B-B03D-D659923A1408}" destId="{267E98FB-EC0B-479B-9BB4-779AC73D53BD}" srcOrd="9" destOrd="0" presId="urn:microsoft.com/office/officeart/2008/layout/HexagonCluster"/>
    <dgm:cxn modelId="{23257BEE-0F1B-401B-B920-1EE619C1D0F7}" type="presParOf" srcId="{267E98FB-EC0B-479B-9BB4-779AC73D53BD}" destId="{53627DFF-265A-4207-A1FD-3A43E99E5FD9}" srcOrd="0" destOrd="0" presId="urn:microsoft.com/office/officeart/2008/layout/HexagonCluster"/>
    <dgm:cxn modelId="{D6012E84-0A0C-490F-8FC3-2BFD00A9E301}" type="presParOf" srcId="{0CCE35B1-3A93-475B-B03D-D659923A1408}" destId="{F9D35B6C-EEAC-466D-9AB6-7A39B9B9A1F6}" srcOrd="10" destOrd="0" presId="urn:microsoft.com/office/officeart/2008/layout/HexagonCluster"/>
    <dgm:cxn modelId="{2335DCCF-D082-4ED6-BC26-062DEE31A1B4}" type="presParOf" srcId="{F9D35B6C-EEAC-466D-9AB6-7A39B9B9A1F6}" destId="{8D46A7E5-B33C-4D7A-B9C7-F478171B6033}" srcOrd="0" destOrd="0" presId="urn:microsoft.com/office/officeart/2008/layout/HexagonCluster"/>
    <dgm:cxn modelId="{50C1558E-CB82-4EC9-866F-FE8F168616C5}" type="presParOf" srcId="{0CCE35B1-3A93-475B-B03D-D659923A1408}" destId="{E01A8F20-D55F-4510-BEF6-DFDE87FB5400}" srcOrd="11" destOrd="0" presId="urn:microsoft.com/office/officeart/2008/layout/HexagonCluster"/>
    <dgm:cxn modelId="{B2A51226-D39D-469D-82BF-A42D01B26981}" type="presParOf" srcId="{E01A8F20-D55F-4510-BEF6-DFDE87FB5400}" destId="{05E105CF-25AD-45AF-BFD2-93A41495EE67}" srcOrd="0" destOrd="0" presId="urn:microsoft.com/office/officeart/2008/layout/HexagonCluster"/>
    <dgm:cxn modelId="{7C0515FD-DC9A-4CD1-8958-BDF526EBDC91}" type="presParOf" srcId="{0CCE35B1-3A93-475B-B03D-D659923A1408}" destId="{9BB178F9-42E2-4EAE-B422-7C1A68662179}" srcOrd="12" destOrd="0" presId="urn:microsoft.com/office/officeart/2008/layout/HexagonCluster"/>
    <dgm:cxn modelId="{9AAF373E-4620-4EC5-BE08-B1BEDCAF4870}" type="presParOf" srcId="{9BB178F9-42E2-4EAE-B422-7C1A68662179}" destId="{0027F0ED-6FB9-4326-A096-C10D99BA8348}" srcOrd="0" destOrd="0" presId="urn:microsoft.com/office/officeart/2008/layout/HexagonCluster"/>
    <dgm:cxn modelId="{BD3EB3B8-5A31-4702-BE52-4D7C5AFEF42E}" type="presParOf" srcId="{0CCE35B1-3A93-475B-B03D-D659923A1408}" destId="{FF79C330-AD91-4FB8-8CEF-1FA43304E86A}" srcOrd="13" destOrd="0" presId="urn:microsoft.com/office/officeart/2008/layout/HexagonCluster"/>
    <dgm:cxn modelId="{79FCE7CB-3671-407C-BD08-355A014EA736}" type="presParOf" srcId="{FF79C330-AD91-4FB8-8CEF-1FA43304E86A}" destId="{B8CEE5B6-D6BA-4769-867D-362333597B97}" srcOrd="0" destOrd="0" presId="urn:microsoft.com/office/officeart/2008/layout/HexagonCluster"/>
    <dgm:cxn modelId="{C0F78D62-32FE-4139-B4E6-BAC45BFEE1CA}" type="presParOf" srcId="{0CCE35B1-3A93-475B-B03D-D659923A1408}" destId="{0FA76DAB-C6FE-400D-A816-75CF9E1A0595}" srcOrd="14" destOrd="0" presId="urn:microsoft.com/office/officeart/2008/layout/HexagonCluster"/>
    <dgm:cxn modelId="{C2DB260B-C142-4109-8D15-08539EFAB8D2}" type="presParOf" srcId="{0FA76DAB-C6FE-400D-A816-75CF9E1A0595}" destId="{4532F6D3-DA51-4403-985C-AB7522B1B9B8}" srcOrd="0" destOrd="0" presId="urn:microsoft.com/office/officeart/2008/layout/HexagonCluster"/>
    <dgm:cxn modelId="{BEE2206E-391E-46B5-838F-0F8328144B04}" type="presParOf" srcId="{0CCE35B1-3A93-475B-B03D-D659923A1408}" destId="{08E686C5-5D95-4E0F-80C6-A571D86B7181}" srcOrd="15" destOrd="0" presId="urn:microsoft.com/office/officeart/2008/layout/HexagonCluster"/>
    <dgm:cxn modelId="{3703ECBA-626D-45AB-A521-BD5B4ED66DA6}" type="presParOf" srcId="{08E686C5-5D95-4E0F-80C6-A571D86B7181}" destId="{5E6281C1-EB95-45AB-B4D7-6B323608303A}" srcOrd="0" destOrd="0" presId="urn:microsoft.com/office/officeart/2008/layout/HexagonCluster"/>
    <dgm:cxn modelId="{0FC27645-1401-4D61-99B9-DBA507AA4B21}" type="presParOf" srcId="{0CCE35B1-3A93-475B-B03D-D659923A1408}" destId="{68006668-FF9E-4D23-A680-E810A9EC714C}" srcOrd="16" destOrd="0" presId="urn:microsoft.com/office/officeart/2008/layout/HexagonCluster"/>
    <dgm:cxn modelId="{6CD85AC5-6D14-4970-AF24-4946ECB2E6D3}" type="presParOf" srcId="{68006668-FF9E-4D23-A680-E810A9EC714C}" destId="{4A30C7AE-12F3-4D76-80CD-D2949077D938}" srcOrd="0" destOrd="0" presId="urn:microsoft.com/office/officeart/2008/layout/HexagonCluster"/>
    <dgm:cxn modelId="{4A49B08A-D3E8-46B5-93DF-E9DD622BF1C9}" type="presParOf" srcId="{0CCE35B1-3A93-475B-B03D-D659923A1408}" destId="{B99590F2-9052-4EDB-85A9-102A15A8D950}" srcOrd="17" destOrd="0" presId="urn:microsoft.com/office/officeart/2008/layout/HexagonCluster"/>
    <dgm:cxn modelId="{487E7BA1-51DE-430E-9E02-1C2A59FB4FD9}" type="presParOf" srcId="{B99590F2-9052-4EDB-85A9-102A15A8D950}" destId="{F8845312-3BD6-49CC-8EEC-4791B8D3FF96}" srcOrd="0" destOrd="0" presId="urn:microsoft.com/office/officeart/2008/layout/HexagonCluster"/>
    <dgm:cxn modelId="{01EC3265-A137-4B48-ACF3-CAC2F5EAE03C}" type="presParOf" srcId="{0CCE35B1-3A93-475B-B03D-D659923A1408}" destId="{5D35BF48-C760-405F-A2B6-475A47DB9FAB}" srcOrd="18" destOrd="0" presId="urn:microsoft.com/office/officeart/2008/layout/HexagonCluster"/>
    <dgm:cxn modelId="{5F1F71A3-6AD4-4835-BC13-E3F2542E881F}" type="presParOf" srcId="{5D35BF48-C760-405F-A2B6-475A47DB9FAB}" destId="{016C54D0-C562-4202-832A-A572F520DBB5}" srcOrd="0" destOrd="0" presId="urn:microsoft.com/office/officeart/2008/layout/HexagonCluster"/>
    <dgm:cxn modelId="{D4BB23C5-A37E-4043-8985-8AF1D2AA3ADA}" type="presParOf" srcId="{0CCE35B1-3A93-475B-B03D-D659923A1408}" destId="{32949E40-48C2-48F0-9D2C-33E1895F7692}" srcOrd="19" destOrd="0" presId="urn:microsoft.com/office/officeart/2008/layout/HexagonCluster"/>
    <dgm:cxn modelId="{3523A758-DE53-4620-9458-F5925BB5B20B}" type="presParOf" srcId="{32949E40-48C2-48F0-9D2C-33E1895F7692}" destId="{42F864F1-EA28-4F60-AB51-265391B7F156}" srcOrd="0" destOrd="0" presId="urn:microsoft.com/office/officeart/2008/layout/HexagonCluster"/>
    <dgm:cxn modelId="{585876B9-FF6A-499F-88C9-3C83A71FAD50}" type="presParOf" srcId="{0CCE35B1-3A93-475B-B03D-D659923A1408}" destId="{3AD84C5C-002A-4FBD-A991-C357F9593B5F}" srcOrd="20" destOrd="0" presId="urn:microsoft.com/office/officeart/2008/layout/HexagonCluster"/>
    <dgm:cxn modelId="{C2A44161-E670-428A-879B-BAA440F80412}" type="presParOf" srcId="{3AD84C5C-002A-4FBD-A991-C357F9593B5F}" destId="{8C2DC29F-2C83-483C-9181-4B6BA878C9E6}" srcOrd="0" destOrd="0" presId="urn:microsoft.com/office/officeart/2008/layout/HexagonCluster"/>
    <dgm:cxn modelId="{5A4D66A2-24D2-467D-998C-1BC1A4D7D155}" type="presParOf" srcId="{0CCE35B1-3A93-475B-B03D-D659923A1408}" destId="{280A0DDE-BB72-477F-8AF0-40EA745C7543}" srcOrd="21" destOrd="0" presId="urn:microsoft.com/office/officeart/2008/layout/HexagonCluster"/>
    <dgm:cxn modelId="{4FEE6DBD-A1F6-4C86-8C54-BA0E4751F159}" type="presParOf" srcId="{280A0DDE-BB72-477F-8AF0-40EA745C7543}" destId="{86A8F45B-51CA-4BDA-A692-7466161200D9}" srcOrd="0" destOrd="0" presId="urn:microsoft.com/office/officeart/2008/layout/HexagonCluster"/>
    <dgm:cxn modelId="{BCAA5DF7-CB0F-464E-B91F-23EACE41ABDC}" type="presParOf" srcId="{0CCE35B1-3A93-475B-B03D-D659923A1408}" destId="{398E26F1-F956-4B95-A04C-1822791F385D}" srcOrd="22" destOrd="0" presId="urn:microsoft.com/office/officeart/2008/layout/HexagonCluster"/>
    <dgm:cxn modelId="{905FCA64-3805-4E8B-B916-DA729F74E98E}" type="presParOf" srcId="{398E26F1-F956-4B95-A04C-1822791F385D}" destId="{BD78967A-2ADD-4E66-9D76-3A157CF94D89}" srcOrd="0" destOrd="0" presId="urn:microsoft.com/office/officeart/2008/layout/HexagonCluster"/>
    <dgm:cxn modelId="{AFA2AA91-BBE2-4F6A-A4CD-F89A8914A7EF}" type="presParOf" srcId="{0CCE35B1-3A93-475B-B03D-D659923A1408}" destId="{C5745835-0C6B-494C-97A6-1E92778CB34D}" srcOrd="23" destOrd="0" presId="urn:microsoft.com/office/officeart/2008/layout/HexagonCluster"/>
    <dgm:cxn modelId="{5A701E7F-C723-4D7E-A517-31E692EEE10C}" type="presParOf" srcId="{C5745835-0C6B-494C-97A6-1E92778CB34D}" destId="{E45F82F4-3C09-4F74-AEA1-19246D610787}" srcOrd="0" destOrd="0" presId="urn:microsoft.com/office/officeart/2008/layout/HexagonCluster"/>
    <dgm:cxn modelId="{223A5EEE-16CA-4CFF-A57F-14C529955C35}" type="presParOf" srcId="{0CCE35B1-3A93-475B-B03D-D659923A1408}" destId="{8943BFED-5946-40BB-BE93-63AB3E8B434A}" srcOrd="24" destOrd="0" presId="urn:microsoft.com/office/officeart/2008/layout/HexagonCluster"/>
    <dgm:cxn modelId="{3AB62778-187F-4F80-A70B-A368B515B8F1}" type="presParOf" srcId="{8943BFED-5946-40BB-BE93-63AB3E8B434A}" destId="{F12B9304-97FC-4E10-8771-8489387266BC}" srcOrd="0" destOrd="0" presId="urn:microsoft.com/office/officeart/2008/layout/HexagonCluster"/>
    <dgm:cxn modelId="{77E834E0-4206-49EA-AA43-6DC776764386}" type="presParOf" srcId="{0CCE35B1-3A93-475B-B03D-D659923A1408}" destId="{338BA325-2667-416C-99A2-8403E903948B}" srcOrd="25" destOrd="0" presId="urn:microsoft.com/office/officeart/2008/layout/HexagonCluster"/>
    <dgm:cxn modelId="{27012DFC-8C76-4A10-82F1-6E9BBE5707E4}" type="presParOf" srcId="{338BA325-2667-416C-99A2-8403E903948B}" destId="{3D1B5D64-715E-4C9A-A8A2-740A74B0341C}" srcOrd="0" destOrd="0" presId="urn:microsoft.com/office/officeart/2008/layout/HexagonCluster"/>
    <dgm:cxn modelId="{D6F2149D-AE29-4064-8A1D-FC019CF444E4}" type="presParOf" srcId="{0CCE35B1-3A93-475B-B03D-D659923A1408}" destId="{3DFBA18E-9641-4A9B-9CA9-4F9E5FB41457}" srcOrd="26" destOrd="0" presId="urn:microsoft.com/office/officeart/2008/layout/HexagonCluster"/>
    <dgm:cxn modelId="{3061F7DD-CF95-4BD0-8068-67E8735931DD}" type="presParOf" srcId="{3DFBA18E-9641-4A9B-9CA9-4F9E5FB41457}" destId="{E9436428-3498-4ED9-8EE1-A81AE531E063}" srcOrd="0" destOrd="0" presId="urn:microsoft.com/office/officeart/2008/layout/HexagonCluster"/>
    <dgm:cxn modelId="{0C386B7C-9F25-48C0-96A7-8DD7892381F3}" type="presParOf" srcId="{0CCE35B1-3A93-475B-B03D-D659923A1408}" destId="{B7E88DA3-B545-4D0C-9F5C-2E2F6E84710D}" srcOrd="27" destOrd="0" presId="urn:microsoft.com/office/officeart/2008/layout/HexagonCluster"/>
    <dgm:cxn modelId="{346CE060-9B70-486C-93D6-F9F429D3B48C}" type="presParOf" srcId="{B7E88DA3-B545-4D0C-9F5C-2E2F6E84710D}" destId="{A21EBE33-8AF2-4288-AC89-918751D59D1C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32C4F-01A4-4651-9ED1-D88B8AEDB820}">
      <dsp:nvSpPr>
        <dsp:cNvPr id="0" name=""/>
        <dsp:cNvSpPr/>
      </dsp:nvSpPr>
      <dsp:spPr>
        <a:xfrm>
          <a:off x="1714279" y="1904467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Система распределенных реестров</a:t>
          </a:r>
          <a:endParaRPr lang="ru-RU" sz="1200" kern="1200" dirty="0"/>
        </a:p>
      </dsp:txBody>
      <dsp:txXfrm>
        <a:off x="1921037" y="2082005"/>
        <a:ext cx="921359" cy="791147"/>
      </dsp:txXfrm>
    </dsp:sp>
    <dsp:sp modelId="{C8D70152-3F76-4A6D-8C0E-856710D583AA}">
      <dsp:nvSpPr>
        <dsp:cNvPr id="0" name=""/>
        <dsp:cNvSpPr/>
      </dsp:nvSpPr>
      <dsp:spPr>
        <a:xfrm>
          <a:off x="1746129" y="2416876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DAD3D1-8E26-4036-B232-5AB2ECB7DF7C}">
      <dsp:nvSpPr>
        <dsp:cNvPr id="0" name=""/>
        <dsp:cNvSpPr/>
      </dsp:nvSpPr>
      <dsp:spPr>
        <a:xfrm>
          <a:off x="565550" y="1270653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9E0211-7E4D-40C0-B144-56D935C0E4DE}">
      <dsp:nvSpPr>
        <dsp:cNvPr id="0" name=""/>
        <dsp:cNvSpPr/>
      </dsp:nvSpPr>
      <dsp:spPr>
        <a:xfrm>
          <a:off x="1480003" y="2264795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6904A1-5F69-46A8-82D6-7E30395D723B}">
      <dsp:nvSpPr>
        <dsp:cNvPr id="0" name=""/>
        <dsp:cNvSpPr/>
      </dsp:nvSpPr>
      <dsp:spPr>
        <a:xfrm>
          <a:off x="2863008" y="1267196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Массовые онлайн курсы</a:t>
          </a:r>
          <a:endParaRPr lang="ru-RU" sz="1200" kern="1200" dirty="0"/>
        </a:p>
      </dsp:txBody>
      <dsp:txXfrm>
        <a:off x="3069766" y="1444734"/>
        <a:ext cx="921359" cy="791147"/>
      </dsp:txXfrm>
    </dsp:sp>
    <dsp:sp modelId="{2F436B1B-55BD-4C27-8E5E-D24BB655566E}">
      <dsp:nvSpPr>
        <dsp:cNvPr id="0" name=""/>
        <dsp:cNvSpPr/>
      </dsp:nvSpPr>
      <dsp:spPr>
        <a:xfrm>
          <a:off x="3781707" y="2258746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C40EEA-D7D3-4061-95BC-9F3F147E494E}">
      <dsp:nvSpPr>
        <dsp:cNvPr id="0" name=""/>
        <dsp:cNvSpPr/>
      </dsp:nvSpPr>
      <dsp:spPr>
        <a:xfrm>
          <a:off x="4011028" y="1901875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10B2BE-34DA-4AAE-83D1-BB0CDC6D1C48}">
      <dsp:nvSpPr>
        <dsp:cNvPr id="0" name=""/>
        <dsp:cNvSpPr/>
      </dsp:nvSpPr>
      <dsp:spPr>
        <a:xfrm>
          <a:off x="4043586" y="2412123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5B58AE-427C-4CE8-90AD-CA5FB8647040}">
      <dsp:nvSpPr>
        <dsp:cNvPr id="0" name=""/>
        <dsp:cNvSpPr/>
      </dsp:nvSpPr>
      <dsp:spPr>
        <a:xfrm>
          <a:off x="1714279" y="637270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Симуляторы</a:t>
          </a:r>
          <a:endParaRPr lang="ru-RU" sz="1200" kern="1200" dirty="0"/>
        </a:p>
      </dsp:txBody>
      <dsp:txXfrm>
        <a:off x="1921037" y="814808"/>
        <a:ext cx="921359" cy="791147"/>
      </dsp:txXfrm>
    </dsp:sp>
    <dsp:sp modelId="{53627DFF-265A-4207-A1FD-3A43E99E5FD9}">
      <dsp:nvSpPr>
        <dsp:cNvPr id="0" name=""/>
        <dsp:cNvSpPr/>
      </dsp:nvSpPr>
      <dsp:spPr>
        <a:xfrm>
          <a:off x="2623070" y="652824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46A7E5-B33C-4D7A-B9C7-F478171B6033}">
      <dsp:nvSpPr>
        <dsp:cNvPr id="0" name=""/>
        <dsp:cNvSpPr/>
      </dsp:nvSpPr>
      <dsp:spPr>
        <a:xfrm>
          <a:off x="2863008" y="0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E105CF-25AD-45AF-BFD2-93A41495EE67}">
      <dsp:nvSpPr>
        <dsp:cNvPr id="0" name=""/>
        <dsp:cNvSpPr/>
      </dsp:nvSpPr>
      <dsp:spPr>
        <a:xfrm>
          <a:off x="2900520" y="507656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27F0ED-6FB9-4326-A096-C10D99BA8348}">
      <dsp:nvSpPr>
        <dsp:cNvPr id="0" name=""/>
        <dsp:cNvSpPr/>
      </dsp:nvSpPr>
      <dsp:spPr>
        <a:xfrm>
          <a:off x="4011028" y="634678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Виртуальная и дополненная реальность</a:t>
          </a:r>
          <a:endParaRPr lang="ru-RU" sz="1200" kern="1200" dirty="0"/>
        </a:p>
      </dsp:txBody>
      <dsp:txXfrm>
        <a:off x="4217786" y="812216"/>
        <a:ext cx="921359" cy="791147"/>
      </dsp:txXfrm>
    </dsp:sp>
    <dsp:sp modelId="{B8CEE5B6-D6BA-4769-867D-362333597B97}">
      <dsp:nvSpPr>
        <dsp:cNvPr id="0" name=""/>
        <dsp:cNvSpPr/>
      </dsp:nvSpPr>
      <dsp:spPr>
        <a:xfrm>
          <a:off x="5166127" y="1142766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32F6D3-DA51-4403-985C-AB7522B1B9B8}">
      <dsp:nvSpPr>
        <dsp:cNvPr id="0" name=""/>
        <dsp:cNvSpPr/>
      </dsp:nvSpPr>
      <dsp:spPr>
        <a:xfrm>
          <a:off x="5159757" y="1279294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6281C1-EB95-45AB-B4D7-6B323608303A}">
      <dsp:nvSpPr>
        <dsp:cNvPr id="0" name=""/>
        <dsp:cNvSpPr/>
      </dsp:nvSpPr>
      <dsp:spPr>
        <a:xfrm>
          <a:off x="5420220" y="1299600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0C7AE-12F3-4D76-80CD-D2949077D938}">
      <dsp:nvSpPr>
        <dsp:cNvPr id="0" name=""/>
        <dsp:cNvSpPr/>
      </dsp:nvSpPr>
      <dsp:spPr>
        <a:xfrm>
          <a:off x="5159757" y="12097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Облачные хранилища данных</a:t>
          </a:r>
          <a:endParaRPr lang="ru-RU" sz="1200" kern="1200" dirty="0"/>
        </a:p>
      </dsp:txBody>
      <dsp:txXfrm>
        <a:off x="5366515" y="189635"/>
        <a:ext cx="921359" cy="791147"/>
      </dsp:txXfrm>
    </dsp:sp>
    <dsp:sp modelId="{F8845312-3BD6-49CC-8EEC-4791B8D3FF96}">
      <dsp:nvSpPr>
        <dsp:cNvPr id="0" name=""/>
        <dsp:cNvSpPr/>
      </dsp:nvSpPr>
      <dsp:spPr>
        <a:xfrm>
          <a:off x="6314856" y="525802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C54D0-C562-4202-832A-A572F520DBB5}">
      <dsp:nvSpPr>
        <dsp:cNvPr id="0" name=""/>
        <dsp:cNvSpPr/>
      </dsp:nvSpPr>
      <dsp:spPr>
        <a:xfrm>
          <a:off x="6308486" y="651528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F864F1-EA28-4F60-AB51-265391B7F156}">
      <dsp:nvSpPr>
        <dsp:cNvPr id="0" name=""/>
        <dsp:cNvSpPr/>
      </dsp:nvSpPr>
      <dsp:spPr>
        <a:xfrm>
          <a:off x="6574611" y="677019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2DC29F-2C83-483C-9181-4B6BA878C9E6}">
      <dsp:nvSpPr>
        <dsp:cNvPr id="0" name=""/>
        <dsp:cNvSpPr/>
      </dsp:nvSpPr>
      <dsp:spPr>
        <a:xfrm>
          <a:off x="6308486" y="1916564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Компьютерные </a:t>
          </a:r>
          <a:r>
            <a:rPr lang="ru-RU" sz="1200" kern="1200" dirty="0" err="1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стратегиче-ские</a:t>
          </a:r>
          <a:r>
            <a:rPr lang="ru-RU" sz="1200" kern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, ролевые игры и </a:t>
          </a:r>
          <a:r>
            <a:rPr lang="ru-RU" sz="1200" kern="1200" dirty="0" err="1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квесты</a:t>
          </a:r>
          <a:endParaRPr lang="ru-RU" sz="1200" kern="1200" dirty="0"/>
        </a:p>
      </dsp:txBody>
      <dsp:txXfrm>
        <a:off x="6515244" y="2094102"/>
        <a:ext cx="921359" cy="791147"/>
      </dsp:txXfrm>
    </dsp:sp>
    <dsp:sp modelId="{86A8F45B-51CA-4BDA-A692-7466161200D9}">
      <dsp:nvSpPr>
        <dsp:cNvPr id="0" name=""/>
        <dsp:cNvSpPr/>
      </dsp:nvSpPr>
      <dsp:spPr>
        <a:xfrm>
          <a:off x="6573196" y="2920644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8967A-2ADD-4E66-9D76-3A157CF94D89}">
      <dsp:nvSpPr>
        <dsp:cNvPr id="0" name=""/>
        <dsp:cNvSpPr/>
      </dsp:nvSpPr>
      <dsp:spPr>
        <a:xfrm>
          <a:off x="5159757" y="2544330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5F82F4-3C09-4F74-AEA1-19246D610787}">
      <dsp:nvSpPr>
        <dsp:cNvPr id="0" name=""/>
        <dsp:cNvSpPr/>
      </dsp:nvSpPr>
      <dsp:spPr>
        <a:xfrm>
          <a:off x="6325472" y="3047234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2B9304-97FC-4E10-8771-8489387266BC}">
      <dsp:nvSpPr>
        <dsp:cNvPr id="0" name=""/>
        <dsp:cNvSpPr/>
      </dsp:nvSpPr>
      <dsp:spPr>
        <a:xfrm>
          <a:off x="2861592" y="2536985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Самообуча-ющийся</a:t>
          </a:r>
          <a:r>
            <a:rPr lang="ru-RU" sz="1200" kern="1200" dirty="0" smtClean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rPr>
            <a:t> искусственный интеллект</a:t>
          </a:r>
          <a:endParaRPr lang="ru-RU" sz="1200" kern="1200" dirty="0"/>
        </a:p>
      </dsp:txBody>
      <dsp:txXfrm>
        <a:off x="3068350" y="2714523"/>
        <a:ext cx="921359" cy="791147"/>
      </dsp:txXfrm>
    </dsp:sp>
    <dsp:sp modelId="{3D1B5D64-715E-4C9A-A8A2-740A74B0341C}">
      <dsp:nvSpPr>
        <dsp:cNvPr id="0" name=""/>
        <dsp:cNvSpPr/>
      </dsp:nvSpPr>
      <dsp:spPr>
        <a:xfrm>
          <a:off x="2899812" y="3045074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36428-3498-4ED9-8EE1-A81AE531E063}">
      <dsp:nvSpPr>
        <dsp:cNvPr id="0" name=""/>
        <dsp:cNvSpPr/>
      </dsp:nvSpPr>
      <dsp:spPr>
        <a:xfrm>
          <a:off x="1713571" y="3174256"/>
          <a:ext cx="1334875" cy="11462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EBE33-8AF2-4288-AC89-918751D59D1C}">
      <dsp:nvSpPr>
        <dsp:cNvPr id="0" name=""/>
        <dsp:cNvSpPr/>
      </dsp:nvSpPr>
      <dsp:spPr>
        <a:xfrm>
          <a:off x="2621654" y="3190242"/>
          <a:ext cx="155711" cy="13436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883C0-DA8C-4007-A51D-88C8578348FC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90A58-B135-4D61-9609-0D8D0D574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306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94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3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98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56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69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80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05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7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86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86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53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EE58B-B2EE-4F67-98E4-64E3603A737A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A9590-625A-46E3-AFE8-6A090A62F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29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insvyaz.ru/ru/activity/directions/106/" TargetMode="External"/><Relationship Id="rId2" Type="http://schemas.openxmlformats.org/officeDocument/2006/relationships/hyperlink" Target="https://rg.ru/2016/12/06/doktrina-infobezobasnost-site-do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insvyaz.ru/ru/documents/3165/" TargetMode="External"/><Relationship Id="rId5" Type="http://schemas.openxmlformats.org/officeDocument/2006/relationships/hyperlink" Target="https://minsvyaz.ru/ru/activity/programs/1/" TargetMode="External"/><Relationship Id="rId4" Type="http://schemas.openxmlformats.org/officeDocument/2006/relationships/hyperlink" Target="https://rg.ru/2008/02/16/informacia-strategia-dok.htm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cis-dipol.ru/products/" TargetMode="External"/><Relationship Id="rId2" Type="http://schemas.openxmlformats.org/officeDocument/2006/relationships/hyperlink" Target="https://www.urait.ru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ail.ru/" TargetMode="External"/><Relationship Id="rId2" Type="http://schemas.openxmlformats.org/officeDocument/2006/relationships/hyperlink" Target="https://mail.rambler.ru/m/redirect?url=http://moodle.ytuipt.ru/&amp;hash=2a08c909475ce928112ef10bd19d9753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go.startexam.com/YaKUiPT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civilizaciasrednevekova/" TargetMode="External"/><Relationship Id="rId7" Type="http://schemas.openxmlformats.org/officeDocument/2006/relationships/hyperlink" Target="http://www.gymnasium9.ru/quest/geo/index.php" TargetMode="External"/><Relationship Id="rId2" Type="http://schemas.openxmlformats.org/officeDocument/2006/relationships/hyperlink" Target="https://sites.google.com/site/vebkvesthimiaizizn11klas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ymnasium9.ru/quest/geo/" TargetMode="External"/><Relationship Id="rId5" Type="http://schemas.openxmlformats.org/officeDocument/2006/relationships/hyperlink" Target="http://kvect.blogspot.com/" TargetMode="External"/><Relationship Id="rId4" Type="http://schemas.openxmlformats.org/officeDocument/2006/relationships/hyperlink" Target="http://www.kvect.blogspot.ru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oz.ru/" TargetMode="External"/><Relationship Id="rId2" Type="http://schemas.openxmlformats.org/officeDocument/2006/relationships/hyperlink" Target="https://www.jimdo.com/?utm_source=cre-earth-in-danger&amp;utm_medium=footer%20ad&amp;utm_campaign=ownads%20web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x.com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a.automation.com/content/chto-takoe-cifrovizacija-predprijatija" TargetMode="External"/><Relationship Id="rId2" Type="http://schemas.openxmlformats.org/officeDocument/2006/relationships/hyperlink" Target="https://ludirosta.ru/post/globalnaya-tsifrovizatsiya_222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ОПЫТ ИСПОЛЬЗОВАНИЯ </a:t>
            </a:r>
            <a:br>
              <a:rPr lang="ru-RU" sz="3200" b="1" dirty="0" smtClean="0"/>
            </a:br>
            <a:r>
              <a:rPr lang="ru-RU" sz="3200" b="1" dirty="0" smtClean="0"/>
              <a:t>ИКТ-ТЕХНОЛОГИЙ В</a:t>
            </a:r>
            <a:br>
              <a:rPr lang="ru-RU" sz="3200" b="1" dirty="0" smtClean="0"/>
            </a:br>
            <a:r>
              <a:rPr lang="ru-RU" sz="3200" b="1" dirty="0" smtClean="0"/>
              <a:t>ОБРАЗОВАТЕЛЬНОЙ ОРГАНИЗАЦИИ В УСЛОВИЯХ РЕАЛИЗАЦИИ ФГОС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5877272"/>
            <a:ext cx="8712968" cy="744488"/>
          </a:xfrm>
        </p:spPr>
        <p:txBody>
          <a:bodyPr>
            <a:normAutofit/>
          </a:bodyPr>
          <a:lstStyle/>
          <a:p>
            <a:r>
              <a:rPr lang="en-CA" sz="1800" dirty="0">
                <a:solidFill>
                  <a:srgbClr val="0070C0"/>
                </a:solidFill>
                <a:latin typeface="Times New Roman"/>
                <a:cs typeface="Times New Roman"/>
              </a:rPr>
              <a:t>©</a:t>
            </a:r>
            <a:r>
              <a:rPr lang="ru-RU" sz="1800" dirty="0">
                <a:solidFill>
                  <a:srgbClr val="0070C0"/>
                </a:solidFill>
                <a:latin typeface="Times New Roman"/>
                <a:cs typeface="Times New Roman"/>
              </a:rPr>
              <a:t> ГПОУ ЯО Ярославский колледж управления и профессиональных технологий</a:t>
            </a:r>
            <a:endParaRPr lang="en-CA" sz="18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4293096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Колесова Ирина Валериевна</a:t>
            </a:r>
            <a:r>
              <a:rPr lang="ru-RU" dirty="0"/>
              <a:t>,  заведующий методическим отделом,  преподаватель информатики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501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ЦИФРОВИЗАЦИЯ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 smtClean="0"/>
              <a:t>Цифровое общество </a:t>
            </a:r>
          </a:p>
          <a:p>
            <a:r>
              <a:rPr lang="ru-RU" sz="2400" dirty="0"/>
              <a:t>Позитивная точка зрения рассматривает цифровое общество как общество равных возможностей для всех, в котором сняты физические, административные и социальные барьеры для самореализации человека благодаря развитию технологий </a:t>
            </a:r>
          </a:p>
          <a:p>
            <a:r>
              <a:rPr lang="ru-RU" sz="2400" dirty="0" smtClean="0"/>
              <a:t>Негативная </a:t>
            </a:r>
            <a:r>
              <a:rPr lang="ru-RU" sz="2400" dirty="0"/>
              <a:t>трактовка этого </a:t>
            </a:r>
            <a:r>
              <a:rPr lang="ru-RU" sz="2400" dirty="0" smtClean="0"/>
              <a:t>понятия</a:t>
            </a:r>
            <a:r>
              <a:rPr lang="en-US" sz="2400" dirty="0" smtClean="0"/>
              <a:t> –</a:t>
            </a:r>
            <a:r>
              <a:rPr lang="ru-RU" sz="2400" dirty="0" smtClean="0"/>
              <a:t> как </a:t>
            </a:r>
            <a:r>
              <a:rPr lang="ru-RU" sz="2400" dirty="0"/>
              <a:t>общества, в котором большинство порабощено меньшинством за счет использования информационных технологий, глобальных и локальных сетей</a:t>
            </a: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b="1" dirty="0">
                <a:solidFill>
                  <a:srgbClr val="0070C0"/>
                </a:solidFill>
              </a:rPr>
              <a:t>Проект дидактической концепции </a:t>
            </a:r>
            <a:r>
              <a:rPr lang="ru-RU" sz="2400" b="1" dirty="0" smtClean="0">
                <a:solidFill>
                  <a:srgbClr val="0070C0"/>
                </a:solidFill>
              </a:rPr>
              <a:t>цифрового профессионального </a:t>
            </a:r>
            <a:r>
              <a:rPr lang="ru-RU" sz="2400" b="1" dirty="0">
                <a:solidFill>
                  <a:srgbClr val="0070C0"/>
                </a:solidFill>
              </a:rPr>
              <a:t>образования и обучения</a:t>
            </a:r>
            <a:r>
              <a:rPr lang="ru-RU" sz="2400" dirty="0">
                <a:solidFill>
                  <a:srgbClr val="0070C0"/>
                </a:solidFill>
              </a:rPr>
              <a:t>. </a:t>
            </a:r>
            <a:r>
              <a:rPr lang="ru-RU" sz="2400" dirty="0" smtClean="0">
                <a:solidFill>
                  <a:srgbClr val="0070C0"/>
                </a:solidFill>
              </a:rPr>
              <a:t>– М</a:t>
            </a:r>
            <a:r>
              <a:rPr lang="ru-RU" sz="2400" dirty="0">
                <a:solidFill>
                  <a:srgbClr val="0070C0"/>
                </a:solidFill>
              </a:rPr>
              <a:t>.: Издательство «Перо», 2019. – 72 с.</a:t>
            </a:r>
          </a:p>
        </p:txBody>
      </p:sp>
    </p:spTree>
    <p:extLst>
      <p:ext uri="{BB962C8B-B14F-4D97-AF65-F5344CB8AC3E}">
        <p14:creationId xmlns:p14="http://schemas.microsoft.com/office/powerpoint/2010/main" val="334790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ЦИФРОВИЗАЦИЯ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Цифровое поколение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Обобщенное понятие, которое применяется к людям, рожденным примерно с 1995 года. Поколение людей, с рождения использующих цифровые технологии в </a:t>
            </a:r>
            <a:r>
              <a:rPr lang="ru-RU" sz="2400" dirty="0" smtClean="0"/>
              <a:t>быту</a:t>
            </a: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200" b="1" dirty="0">
                <a:solidFill>
                  <a:srgbClr val="0070C0"/>
                </a:solidFill>
              </a:rPr>
              <a:t>Проект дидактической концепции цифрового профессионального образования и обучения</a:t>
            </a:r>
            <a:r>
              <a:rPr lang="ru-RU" sz="2200" dirty="0">
                <a:solidFill>
                  <a:srgbClr val="0070C0"/>
                </a:solidFill>
              </a:rPr>
              <a:t>. – М.: Издательство «Перо», 2019. – 72 с</a:t>
            </a:r>
            <a:r>
              <a:rPr lang="ru-RU" sz="2200" dirty="0" smtClean="0">
                <a:solidFill>
                  <a:srgbClr val="0070C0"/>
                </a:solidFill>
              </a:rPr>
              <a:t>.</a:t>
            </a:r>
            <a:endParaRPr lang="ru-RU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22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ЦИФРОВИЗАЦИЯ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Процесс </a:t>
            </a:r>
            <a:r>
              <a:rPr lang="ru-RU" sz="2400" dirty="0"/>
              <a:t>«</a:t>
            </a:r>
            <a:r>
              <a:rPr lang="ru-RU" sz="2400" b="1" dirty="0"/>
              <a:t>цифровой трансформации</a:t>
            </a:r>
            <a:r>
              <a:rPr lang="ru-RU" sz="2400" dirty="0"/>
              <a:t>» – это процесс перевода процесса в «гибкое» состояние из </a:t>
            </a:r>
            <a:r>
              <a:rPr lang="ru-RU" sz="2400" dirty="0" smtClean="0"/>
              <a:t>существующего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Владимир </a:t>
            </a:r>
            <a:r>
              <a:rPr lang="ru-RU" sz="2400" dirty="0" err="1" smtClean="0">
                <a:solidFill>
                  <a:srgbClr val="0070C0"/>
                </a:solidFill>
              </a:rPr>
              <a:t>Княгинин</a:t>
            </a:r>
            <a:r>
              <a:rPr lang="ru-RU" sz="2400" dirty="0" smtClean="0">
                <a:solidFill>
                  <a:srgbClr val="0070C0"/>
                </a:solidFill>
              </a:rPr>
              <a:t>, </a:t>
            </a:r>
            <a:r>
              <a:rPr lang="ru-RU" sz="2400" dirty="0">
                <a:solidFill>
                  <a:srgbClr val="0070C0"/>
                </a:solidFill>
              </a:rPr>
              <a:t>«Новая цифровая экономика – экономика доверия и кооперации» </a:t>
            </a:r>
            <a:r>
              <a:rPr lang="ru-RU" sz="2400" dirty="0" smtClean="0">
                <a:solidFill>
                  <a:srgbClr val="0070C0"/>
                </a:solidFill>
              </a:rPr>
              <a:t>http</a:t>
            </a:r>
            <a:r>
              <a:rPr lang="ru-RU" sz="2400" dirty="0">
                <a:solidFill>
                  <a:srgbClr val="0070C0"/>
                </a:solidFill>
              </a:rPr>
              <a:t>://trends.skolkovo.ru/2018/05/vladimir-knyaginin-novaya-tsifrovaya-ekonomika-eto-ekonomika-doveriya-i-kooperatsii</a:t>
            </a:r>
            <a:r>
              <a:rPr lang="ru-RU" sz="2400" dirty="0" smtClean="0">
                <a:solidFill>
                  <a:srgbClr val="0070C0"/>
                </a:solidFill>
              </a:rPr>
              <a:t>/ 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0209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Цифровой </a:t>
            </a:r>
            <a:r>
              <a:rPr lang="ru-RU" sz="2400" b="1" dirty="0" smtClean="0"/>
              <a:t>колледж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dirty="0" smtClean="0"/>
              <a:t>– это пространство</a:t>
            </a:r>
            <a:r>
              <a:rPr lang="ru-RU" sz="2400" dirty="0"/>
              <a:t>, в котором возможно создание каждым обучающимся своей личной образовательной траектории с использованием, в том числе, цифровых </a:t>
            </a:r>
            <a:r>
              <a:rPr lang="ru-RU" sz="2400" dirty="0" smtClean="0"/>
              <a:t>технологий</a:t>
            </a: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ЦИФРОВИЗАЦИЯ</a:t>
            </a:r>
          </a:p>
        </p:txBody>
      </p:sp>
    </p:spTree>
    <p:extLst>
      <p:ext uri="{BB962C8B-B14F-4D97-AF65-F5344CB8AC3E}">
        <p14:creationId xmlns:p14="http://schemas.microsoft.com/office/powerpoint/2010/main" val="144278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«При реализации программы подготовки специалистов среднего звена образовательная организация вправе применять электронное обучение и дистанционные образовательные технологии».</a:t>
            </a:r>
          </a:p>
          <a:p>
            <a:r>
              <a:rPr lang="ru-RU" dirty="0"/>
              <a:t>«При обучении лиц с ограниченными возможностями здоровья электронное обучение и дистанционные образовательные технологии должны предусматривать возможность приема-передачи информации в доступных для них формах».</a:t>
            </a:r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" t="18126" r="6740" b="48470"/>
          <a:stretch>
            <a:fillRect/>
          </a:stretch>
        </p:blipFill>
        <p:spPr bwMode="auto">
          <a:xfrm>
            <a:off x="179511" y="1412776"/>
            <a:ext cx="8926487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ЦИФРОВАЯ ОБРАЗОВАТЕЛЬНАЯ СРЕДА ОБРАЗОВАТЕЛЬНОЙ ОРГАНИЗАЦИИ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6966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«Требованиях </a:t>
            </a:r>
            <a:r>
              <a:rPr lang="ru-RU" sz="2000" b="1" dirty="0"/>
              <a:t>к результатам освоения образовательной программы</a:t>
            </a:r>
            <a:r>
              <a:rPr lang="ru-RU" sz="2000" b="1" dirty="0" smtClean="0"/>
              <a:t>» </a:t>
            </a:r>
            <a:endParaRPr lang="ru-RU" sz="2000" b="1" dirty="0"/>
          </a:p>
          <a:p>
            <a:r>
              <a:rPr lang="ru-RU" sz="2000" dirty="0"/>
              <a:t>ОК 02. «Осуществлять поиск, анализ и интерпретацию информации, необходимой для выполнения задач профессиональной деятельности», </a:t>
            </a:r>
          </a:p>
          <a:p>
            <a:r>
              <a:rPr lang="ru-RU" sz="2000" dirty="0"/>
              <a:t>ОК 03. Планировать и реализовывать собственное профессиональное и личностное развитие</a:t>
            </a:r>
          </a:p>
          <a:p>
            <a:r>
              <a:rPr lang="ru-RU" sz="2000" dirty="0"/>
              <a:t>ОК 09. «Использовать информационные технологии в профессиональной деятельности</a:t>
            </a:r>
            <a:r>
              <a:rPr lang="ru-RU" sz="2000" dirty="0" smtClean="0"/>
              <a:t>»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ЦИФРОВАЯ ОБРАЗОВАТЕЛЬНАЯ СРЕДА ОБРАЗОВАТЕЛЬНОЙ ОРГАНИЗАЦИИ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0541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«Требованиях к условиям реализации образовательной программы» </a:t>
            </a:r>
          </a:p>
          <a:p>
            <a:r>
              <a:rPr lang="ru-RU" dirty="0"/>
              <a:t>«Помещения для самостоятельной работы обучающихся должны быть оснащены компьютерной техникой с возможностью подключения к информационно-телекоммуникационной сети Интернет и обеспечением доступа в электронную информационно-образовательную среду образовательной организации (при наличии)».</a:t>
            </a:r>
          </a:p>
          <a:p>
            <a:r>
              <a:rPr lang="ru-RU" dirty="0"/>
              <a:t>«В случае применения электронного обучения, дистанционных образовательных технологий, допускается применение специально оборудованных помещений, их виртуальных аналогов, позволяющих обучающимся осваивать ОК и ПК».</a:t>
            </a:r>
          </a:p>
          <a:p>
            <a:r>
              <a:rPr lang="ru-RU" dirty="0"/>
              <a:t>«Библиотечный фонд образовательной организации должен быть укомплектован печатными и (или) электронными изданиями…» и «В случае наличия электронной информационно-образовательной среды допускается замена печатного библиотечного фонда предоставлением права одновременного доступа не менее 25% обучающихся к электронно-библиотечной системе (электронной библиотеке)»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ЦИФРОВАЯ ОБРАЗОВАТЕЛЬНАЯ СРЕДА ОБРАЗОВАТЕЛЬНОЙ ОРГАНИЗАЦИИ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5176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lvl="0" indent="0" fontAlgn="base">
              <a:buNone/>
            </a:pPr>
            <a:r>
              <a:rPr lang="ru-RU" sz="2400" b="1" dirty="0" smtClean="0"/>
              <a:t>включает </a:t>
            </a:r>
            <a:r>
              <a:rPr lang="ru-RU" sz="2400" b="1" dirty="0"/>
              <a:t>в </a:t>
            </a:r>
            <a:r>
              <a:rPr lang="ru-RU" sz="2400" b="1" dirty="0" smtClean="0"/>
              <a:t>себя</a:t>
            </a:r>
            <a:endParaRPr lang="ru-RU" sz="2400" dirty="0"/>
          </a:p>
          <a:p>
            <a:pPr lvl="0" fontAlgn="base"/>
            <a:r>
              <a:rPr lang="ru-RU" sz="2400" dirty="0"/>
              <a:t>комплекс образовательных ресурсов, в том числе цифровые ресурсы;</a:t>
            </a:r>
          </a:p>
          <a:p>
            <a:pPr lvl="0" fontAlgn="base"/>
            <a:r>
              <a:rPr lang="ru-RU" sz="2400" dirty="0"/>
              <a:t>информационно-библиотечные центры с рабочими зонами, оборудованными читальными залами и книгохранилищами, обеспечивающими сохранность книжного фонда, </a:t>
            </a:r>
            <a:r>
              <a:rPr lang="ru-RU" sz="2400" dirty="0" err="1"/>
              <a:t>медиатекой</a:t>
            </a:r>
            <a:r>
              <a:rPr lang="ru-RU" sz="2400" dirty="0"/>
              <a:t>;</a:t>
            </a:r>
          </a:p>
          <a:p>
            <a:pPr lvl="0" fontAlgn="base"/>
            <a:r>
              <a:rPr lang="ru-RU" sz="2400" dirty="0"/>
              <a:t>систему мониторинга и планирования учебного процесса, фиксацию его динамики, промежуточных и итоговых результатов образовательного процесса;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ЦИФРОВАЯ ОБРАЗОВАТЕЛЬНАЯ СРЕДА ОБРАЗОВАТЕЛЬНОЙ ОРГАНИЗАЦИИ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4667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400" b="1" dirty="0" smtClean="0"/>
              <a:t>обеспечивает</a:t>
            </a:r>
            <a:endParaRPr lang="ru-RU" sz="2400" dirty="0"/>
          </a:p>
          <a:p>
            <a:pPr lvl="0" fontAlgn="base"/>
            <a:r>
              <a:rPr lang="ru-RU" sz="2400" dirty="0"/>
              <a:t>информационно-методическую поддержку учебного процесса, его планирование и ресурсное </a:t>
            </a:r>
            <a:r>
              <a:rPr lang="ru-RU" sz="2400" dirty="0" smtClean="0"/>
              <a:t>наполнение </a:t>
            </a:r>
            <a:endParaRPr lang="ru-RU" sz="2400" dirty="0"/>
          </a:p>
          <a:p>
            <a:pPr lvl="0" fontAlgn="base"/>
            <a:r>
              <a:rPr lang="ru-RU" sz="2400" dirty="0"/>
              <a:t>размещение продуктов познавательной, учебно-исследовательской и проектной деятельности обучающихся в информационно-образовательной среде образовательного </a:t>
            </a:r>
            <a:r>
              <a:rPr lang="ru-RU" sz="2400" dirty="0" smtClean="0"/>
              <a:t>учреждения</a:t>
            </a:r>
            <a:endParaRPr lang="ru-RU" sz="2400" dirty="0"/>
          </a:p>
          <a:p>
            <a:pPr lvl="0" fontAlgn="base"/>
            <a:r>
              <a:rPr lang="ru-RU" sz="2400" dirty="0"/>
              <a:t>информационно-управленческую деятельность образовательной организации с использованием современных цифровых инструментов</a:t>
            </a:r>
          </a:p>
          <a:p>
            <a:pPr lvl="0" fontAlgn="base"/>
            <a:r>
              <a:rPr lang="ru-RU" sz="2400" dirty="0"/>
              <a:t>планирование учебного процесса, фиксирование его реализации в целом и отдельных этапов (выступлений, дискуссий, экспериментов</a:t>
            </a:r>
            <a:r>
              <a:rPr lang="ru-RU" sz="2400" dirty="0" smtClean="0"/>
              <a:t>)</a:t>
            </a:r>
            <a:endParaRPr lang="ru-RU" sz="2400" dirty="0"/>
          </a:p>
          <a:p>
            <a:pPr lvl="0" fontAlgn="base"/>
            <a:r>
              <a:rPr lang="ru-RU" sz="2400" dirty="0"/>
              <a:t>поддержку дистанционного взаимодействия всех участников образовательного процесса (обучающихся, их родителей (законных представителей), педагогических работников, органов управления в сфере образования, общественности), в том числе в рамках дистанционного </a:t>
            </a:r>
            <a:r>
              <a:rPr lang="ru-RU" sz="2400" dirty="0" smtClean="0"/>
              <a:t>образования</a:t>
            </a: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ЦИФРОВАЯ ОБРАЗОВАТЕЛЬНАЯ СРЕДА ОБРАЗОВАТЕЛЬНОЙ ОРГАНИЗАЦИИ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3023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400" b="1" dirty="0" smtClean="0"/>
              <a:t>обеспечивает</a:t>
            </a:r>
            <a:endParaRPr lang="ru-RU" sz="2400" dirty="0"/>
          </a:p>
          <a:p>
            <a:pPr lvl="0" fontAlgn="base"/>
            <a:r>
              <a:rPr lang="ru-RU" sz="2400" dirty="0" smtClean="0"/>
              <a:t>дистанционное </a:t>
            </a:r>
            <a:r>
              <a:rPr lang="ru-RU" sz="2400" dirty="0"/>
              <a:t>взаимодействие образовательного учреждения с другими организациями социальной сферы: учреждениями дополнительного образования детей, учреждениями культуры, здравоохранения, спорта,  центром занятости населения, обеспечения </a:t>
            </a:r>
            <a:r>
              <a:rPr lang="ru-RU" sz="2400"/>
              <a:t>безопасности </a:t>
            </a:r>
            <a:r>
              <a:rPr lang="ru-RU" sz="2400" smtClean="0"/>
              <a:t>жизнедеятельности</a:t>
            </a:r>
            <a:endParaRPr lang="ru-RU" sz="2400" dirty="0"/>
          </a:p>
          <a:p>
            <a:pPr lvl="0" fontAlgn="base"/>
            <a:r>
              <a:rPr lang="ru-RU" sz="2400" dirty="0"/>
              <a:t>проектирование и организацию индивидуальной и групповой деятельности, организацию своего времени с использованием </a:t>
            </a:r>
            <a:r>
              <a:rPr lang="ru-RU" sz="2400" dirty="0" smtClean="0"/>
              <a:t>ИКТ</a:t>
            </a:r>
            <a:endParaRPr lang="ru-RU" sz="2400" dirty="0"/>
          </a:p>
          <a:p>
            <a:pPr lvl="0" fontAlgn="base"/>
            <a:r>
              <a:rPr lang="ru-RU" sz="2400" dirty="0"/>
              <a:t>доступ студентов и преподавателей к электронно-библиотечным системам (ЭБС), к информационным ресурсам сети Интернет, ко всему спектру ЭОР колледжа и единой информационной образовательной среды колледжа, коллекциям цифровых медиа-ресурсов, к множительной технике для тиражирования учебных и методических </a:t>
            </a:r>
            <a:r>
              <a:rPr lang="ru-RU" sz="2400" dirty="0" err="1"/>
              <a:t>тексто</a:t>
            </a:r>
            <a:r>
              <a:rPr lang="ru-RU" sz="2400" dirty="0"/>
              <a:t>-графических и </a:t>
            </a:r>
            <a:r>
              <a:rPr lang="ru-RU" sz="2400" dirty="0" err="1"/>
              <a:t>аудиовидеоматериалов</a:t>
            </a:r>
            <a:r>
              <a:rPr lang="ru-RU" sz="2400" dirty="0"/>
              <a:t>, результатов творческой, научно-исследовательской и проектной деятельности </a:t>
            </a:r>
            <a:r>
              <a:rPr lang="ru-RU" sz="2400" dirty="0" smtClean="0"/>
              <a:t>учащихся </a:t>
            </a:r>
            <a:endParaRPr lang="ru-RU" sz="2400" dirty="0"/>
          </a:p>
          <a:p>
            <a:pPr lvl="0" fontAlgn="base"/>
            <a:r>
              <a:rPr lang="ru-RU" sz="2400" dirty="0"/>
              <a:t>непрерывность развития технической инфраструктуры цифровой образовательной </a:t>
            </a:r>
            <a:r>
              <a:rPr lang="ru-RU" sz="2400" dirty="0" smtClean="0"/>
              <a:t>среды</a:t>
            </a: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ЦИФРОВАЯ ОБРАЗОВАТЕЛЬНАЯ СРЕДА ОБРАЗОВАТЕЛЬНОЙ ОРГАНИЗАЦИИ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0686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ПРИОРИТЕТЫ ГОСУДАРСТВЕННОЙ ПОЛИТИКИ РФ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r>
              <a:rPr lang="ru-RU" sz="2000" dirty="0" smtClean="0"/>
              <a:t>Указ </a:t>
            </a:r>
            <a:r>
              <a:rPr lang="ru-RU" sz="2000" dirty="0"/>
              <a:t>Президента Российской Федерации от 09.05.2017 № 203 «О Стратегии развития информационного общества в Российской Федерации на 2017 - 2030 годы</a:t>
            </a:r>
            <a:r>
              <a:rPr lang="ru-RU" sz="2000" dirty="0" smtClean="0"/>
              <a:t>»</a:t>
            </a:r>
          </a:p>
          <a:p>
            <a:pPr marL="0" indent="0">
              <a:buNone/>
            </a:pPr>
            <a:r>
              <a:rPr lang="ru-RU" sz="2000" b="1" dirty="0" smtClean="0"/>
              <a:t>Стратегические </a:t>
            </a:r>
            <a:r>
              <a:rPr lang="ru-RU" sz="2000" b="1" dirty="0"/>
              <a:t>национальные приоритеты при развитии информационного общества</a:t>
            </a:r>
            <a:endParaRPr lang="ru-RU" sz="2000" dirty="0"/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 smtClean="0"/>
              <a:t>Формирование </a:t>
            </a:r>
            <a:r>
              <a:rPr lang="ru-RU" sz="1800" dirty="0"/>
              <a:t>информационного пространства с учетом потребностей граждан и общества в получении качественных и достоверных сведений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 smtClean="0"/>
              <a:t>Развитие </a:t>
            </a:r>
            <a:r>
              <a:rPr lang="ru-RU" sz="1800" dirty="0"/>
              <a:t>информационной и коммуникационной инфраструктуры Российской Федерации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 smtClean="0"/>
              <a:t>Создание </a:t>
            </a:r>
            <a:r>
              <a:rPr lang="ru-RU" sz="1800" dirty="0"/>
              <a:t>и применение российских информационных и коммуникационных технологий, обеспечение их конкурентоспособности на международном уровне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 smtClean="0"/>
              <a:t>Формирование </a:t>
            </a:r>
            <a:r>
              <a:rPr lang="ru-RU" sz="1800" dirty="0"/>
              <a:t>новой технологической основы для развития экономики и социальной сферы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 smtClean="0"/>
              <a:t>Обеспечение </a:t>
            </a:r>
            <a:r>
              <a:rPr lang="ru-RU" sz="1800" dirty="0"/>
              <a:t>национальных интересов в области цифровой экономики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915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ru-RU" b="1" dirty="0" smtClean="0"/>
              <a:t>Задачи</a:t>
            </a:r>
            <a:endParaRPr lang="en-US" b="1" dirty="0" smtClean="0"/>
          </a:p>
          <a:p>
            <a:pPr lvl="0"/>
            <a:r>
              <a:rPr lang="ru-RU" dirty="0" smtClean="0"/>
              <a:t>повышение </a:t>
            </a:r>
            <a:r>
              <a:rPr lang="ru-RU" dirty="0"/>
              <a:t>эффективности образовательного процесса в ходе реализации цифровых технологий;</a:t>
            </a:r>
          </a:p>
          <a:p>
            <a:pPr lvl="0"/>
            <a:r>
              <a:rPr lang="ru-RU" dirty="0"/>
              <a:t>повышение качества обучения будущих специалистов для цифровой </a:t>
            </a:r>
            <a:r>
              <a:rPr lang="ru-RU" dirty="0" smtClean="0"/>
              <a:t>экономики</a:t>
            </a:r>
            <a:endParaRPr lang="ru-RU" dirty="0"/>
          </a:p>
          <a:p>
            <a:pPr lvl="0"/>
            <a:r>
              <a:rPr lang="ru-RU" dirty="0"/>
              <a:t>предоставление для коллективного пользования цифровых ресурсов и доступа к ним в облачных </a:t>
            </a:r>
            <a:r>
              <a:rPr lang="ru-RU" dirty="0" smtClean="0"/>
              <a:t>ресурсах</a:t>
            </a:r>
            <a:endParaRPr lang="ru-RU" dirty="0"/>
          </a:p>
          <a:p>
            <a:pPr lvl="0"/>
            <a:r>
              <a:rPr lang="ru-RU" dirty="0"/>
              <a:t>обучение и повышение квалификации самих педагогических работников техникума по использованию цифровых технологий в образовательной </a:t>
            </a:r>
            <a:r>
              <a:rPr lang="ru-RU" dirty="0" smtClean="0"/>
              <a:t>деятельности</a:t>
            </a:r>
            <a:endParaRPr lang="ru-RU" dirty="0"/>
          </a:p>
          <a:p>
            <a:pPr lvl="0"/>
            <a:r>
              <a:rPr lang="ru-RU" dirty="0"/>
              <a:t>обеспечение повышения уровня мотивации к профессиональному использованию цифровых технологий педагогов и </a:t>
            </a:r>
            <a:r>
              <a:rPr lang="ru-RU" dirty="0" smtClean="0"/>
              <a:t>обучающихся</a:t>
            </a:r>
            <a:endParaRPr lang="ru-RU" dirty="0"/>
          </a:p>
          <a:p>
            <a:pPr lvl="0"/>
            <a:r>
              <a:rPr lang="ru-RU" dirty="0"/>
              <a:t>создание инновационных условий развития через внедрение цифровых </a:t>
            </a:r>
            <a:r>
              <a:rPr lang="ru-RU" dirty="0" smtClean="0"/>
              <a:t>технологий</a:t>
            </a:r>
            <a:endParaRPr lang="ru-RU" dirty="0"/>
          </a:p>
          <a:p>
            <a:pPr lvl="0"/>
            <a:r>
              <a:rPr lang="ru-RU" dirty="0"/>
              <a:t>оказание информационных и консультационных услуг по использованию цифровых и облачных </a:t>
            </a:r>
            <a:r>
              <a:rPr lang="ru-RU" dirty="0" smtClean="0"/>
              <a:t>технологий</a:t>
            </a:r>
            <a:endParaRPr lang="ru-RU" dirty="0"/>
          </a:p>
          <a:p>
            <a:pPr lvl="0"/>
            <a:r>
              <a:rPr lang="ru-RU" dirty="0"/>
              <a:t>накопление, систематизация и распространение информации по использованию цифровых и облачных технологий </a:t>
            </a:r>
            <a:r>
              <a:rPr lang="ru-RU" dirty="0" smtClean="0"/>
              <a:t>колледжем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ЦИФРОВАЯ ОБРАЗОВАТЕЛЬНАЯ СРЕДА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86192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800" b="1" dirty="0" smtClean="0"/>
              <a:t>Программное обеспечение </a:t>
            </a:r>
            <a:r>
              <a:rPr lang="ru-RU" sz="1800" b="1" dirty="0"/>
              <a:t>и </a:t>
            </a:r>
            <a:r>
              <a:rPr lang="ru-RU" sz="1800" b="1" dirty="0" smtClean="0"/>
              <a:t>разработка </a:t>
            </a:r>
            <a:r>
              <a:rPr lang="ru-RU" sz="1800" b="1" dirty="0"/>
              <a:t>локальных актов</a:t>
            </a:r>
          </a:p>
          <a:p>
            <a:pPr lvl="0"/>
            <a:r>
              <a:rPr lang="ru-RU" sz="1800" dirty="0">
                <a:hlinkClick r:id="rId2"/>
              </a:rPr>
              <a:t>Доктрина информационной безопасности РФ</a:t>
            </a:r>
            <a:r>
              <a:rPr lang="ru-RU" sz="1800" dirty="0"/>
              <a:t> (https://rg.ru/2016/12/06/doktrina-infobezobasnost-site-dok.html)</a:t>
            </a:r>
          </a:p>
          <a:p>
            <a:pPr lvl="0"/>
            <a:r>
              <a:rPr lang="ru-RU" sz="1800" dirty="0">
                <a:hlinkClick r:id="rId3"/>
              </a:rPr>
              <a:t>Свободное программное обеспечение в госорганах</a:t>
            </a:r>
            <a:r>
              <a:rPr lang="ru-RU" sz="1800" dirty="0"/>
              <a:t> (https://minsvyaz.ru/ru/activity/directions/106/)</a:t>
            </a:r>
          </a:p>
          <a:p>
            <a:pPr lvl="0"/>
            <a:r>
              <a:rPr lang="ru-RU" sz="1800" dirty="0">
                <a:hlinkClick r:id="rId4"/>
              </a:rPr>
              <a:t>Стратегия развития информационного общества в Российской Федерации от 7 февраля 2008 г. N Пр-212</a:t>
            </a:r>
            <a:r>
              <a:rPr lang="ru-RU" sz="1800" dirty="0"/>
              <a:t> (https://rg.ru/2008/02/16/informacia-strategia-dok.html)</a:t>
            </a:r>
          </a:p>
          <a:p>
            <a:pPr lvl="0"/>
            <a:r>
              <a:rPr lang="ru-RU" sz="1800" dirty="0">
                <a:hlinkClick r:id="rId5"/>
              </a:rPr>
              <a:t>Государственная программа «Информационное общество (2011–2020 годы)»</a:t>
            </a:r>
            <a:r>
              <a:rPr lang="ru-RU" sz="1800" dirty="0"/>
              <a:t> (https://minsvyaz.ru/ru/activity/programs/1/)</a:t>
            </a:r>
          </a:p>
          <a:p>
            <a:pPr lvl="0"/>
            <a:r>
              <a:rPr lang="ru-RU" sz="1800" dirty="0">
                <a:hlinkClick r:id="rId6"/>
              </a:rPr>
              <a:t>Распоряжение от 17 декабря 2010 г. № 2299-р «О плане перехода федеральных органов исполнительной власти и федеральных бюджетных учреждений на использование свободного программного обеспечения (2011–2015 годы)»</a:t>
            </a:r>
            <a:r>
              <a:rPr lang="ru-RU" sz="1800" dirty="0"/>
              <a:t> (https://minsvyaz.ru/ru/documents/3165/)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ЦИФРОВАЯ ОБРАЗОВАТЕЛЬНАЯ СРЕДА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54190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9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800" dirty="0"/>
              <a:t>Основные компоненты ЦОС </a:t>
            </a:r>
            <a:r>
              <a:rPr lang="ru-RU" sz="1800" dirty="0" smtClean="0"/>
              <a:t>в </a:t>
            </a:r>
            <a:r>
              <a:rPr lang="ru-RU" sz="1800" dirty="0"/>
              <a:t>соответствии с требованиями </a:t>
            </a:r>
            <a:r>
              <a:rPr lang="ru-RU" sz="1800" dirty="0" smtClean="0"/>
              <a:t>ФГОС</a:t>
            </a:r>
          </a:p>
          <a:p>
            <a:pPr marL="0" lvl="0" indent="0">
              <a:buNone/>
            </a:pPr>
            <a:endParaRPr lang="ru-RU" sz="18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ЦИФРОВАЯ ОБРАЗОВАТЕЛЬНАЯ СРЕДА ОБРАЗОВАТЕЛЬНОЙ ОРГАНИЗАЦИИ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009151"/>
              </p:ext>
            </p:extLst>
          </p:nvPr>
        </p:nvGraphicFramePr>
        <p:xfrm>
          <a:off x="179512" y="1810316"/>
          <a:ext cx="8784976" cy="5045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031">
                  <a:extLst>
                    <a:ext uri="{9D8B030D-6E8A-4147-A177-3AD203B41FA5}">
                      <a16:colId xmlns="" xmlns:a16="http://schemas.microsoft.com/office/drawing/2014/main" val="1103182604"/>
                    </a:ext>
                  </a:extLst>
                </a:gridCol>
                <a:gridCol w="2247297">
                  <a:extLst>
                    <a:ext uri="{9D8B030D-6E8A-4147-A177-3AD203B41FA5}">
                      <a16:colId xmlns="" xmlns:a16="http://schemas.microsoft.com/office/drawing/2014/main" val="2570044450"/>
                    </a:ext>
                  </a:extLst>
                </a:gridCol>
                <a:gridCol w="5832648">
                  <a:extLst>
                    <a:ext uri="{9D8B030D-6E8A-4147-A177-3AD203B41FA5}">
                      <a16:colId xmlns="" xmlns:a16="http://schemas.microsoft.com/office/drawing/2014/main" val="3045946513"/>
                    </a:ext>
                  </a:extLst>
                </a:gridCol>
              </a:tblGrid>
              <a:tr h="141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Основные компоненты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Требования ФГОС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extLst>
                  <a:ext uri="{0D108BD9-81ED-4DB2-BD59-A6C34878D82A}">
                    <a16:rowId xmlns="" xmlns:a16="http://schemas.microsoft.com/office/drawing/2014/main" val="1235395609"/>
                  </a:ext>
                </a:extLst>
              </a:tr>
              <a:tr h="327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Официальный сайт колледжа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Обеспечивает информационно-методическую поддержку образовательного процесса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extLst>
                  <a:ext uri="{0D108BD9-81ED-4DB2-BD59-A6C34878D82A}">
                    <a16:rowId xmlns="" xmlns:a16="http://schemas.microsoft.com/office/drawing/2014/main" val="1526640980"/>
                  </a:ext>
                </a:extLst>
              </a:tr>
              <a:tr h="327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Электронная почта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Обеспечивает информационно-методическую поддержку образовательного процесса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extLst>
                  <a:ext uri="{0D108BD9-81ED-4DB2-BD59-A6C34878D82A}">
                    <a16:rowId xmlns="" xmlns:a16="http://schemas.microsoft.com/office/drawing/2014/main" val="1744059543"/>
                  </a:ext>
                </a:extLst>
              </a:tr>
              <a:tr h="5891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Электронный журнал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Обеспечивает планирование образовательного процесса и его ресурсного обеспечения, мониторинг и фиксацию хода и результатов образовательного процесса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extLst>
                  <a:ext uri="{0D108BD9-81ED-4DB2-BD59-A6C34878D82A}">
                    <a16:rowId xmlns="" xmlns:a16="http://schemas.microsoft.com/office/drawing/2014/main" val="2901314608"/>
                  </a:ext>
                </a:extLst>
              </a:tr>
              <a:tr h="327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Электронный календарь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Обеспечивает планирование образовательного процесса и его ресурсного обеспечения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extLst>
                  <a:ext uri="{0D108BD9-81ED-4DB2-BD59-A6C34878D82A}">
                    <a16:rowId xmlns="" xmlns:a16="http://schemas.microsoft.com/office/drawing/2014/main" val="2411072437"/>
                  </a:ext>
                </a:extLst>
              </a:tr>
              <a:tr h="498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Система электронного документооборота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Обеспечивает современные процедуры создания, поиска, сбора, анализа, обработки, хранения и представления информации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extLst>
                  <a:ext uri="{0D108BD9-81ED-4DB2-BD59-A6C34878D82A}">
                    <a16:rowId xmlns="" xmlns:a16="http://schemas.microsoft.com/office/drawing/2014/main" val="2718525939"/>
                  </a:ext>
                </a:extLst>
              </a:tr>
              <a:tr h="9496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Система дистанционного обучения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Обеспечивает дистанционное взаимодействие всех участников образовательного процесса (обучающихся, их родителей (законных представителей), педагогических работников, органов управления в сфере образования, общественности), в том числе, в рамках дистанционного образования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extLst>
                  <a:ext uri="{0D108BD9-81ED-4DB2-BD59-A6C34878D82A}">
                    <a16:rowId xmlns="" xmlns:a16="http://schemas.microsoft.com/office/drawing/2014/main" val="1318656582"/>
                  </a:ext>
                </a:extLst>
              </a:tr>
              <a:tr h="318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Корпоративный портал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Обеспечивает  формирование ИКТ-компетенции педагогов колледжа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extLst>
                  <a:ext uri="{0D108BD9-81ED-4DB2-BD59-A6C34878D82A}">
                    <a16:rowId xmlns="" xmlns:a16="http://schemas.microsoft.com/office/drawing/2014/main" val="3886400462"/>
                  </a:ext>
                </a:extLst>
              </a:tr>
              <a:tr h="498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Система поддержки пользователей компьютерной техники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Обеспечивает  условия для практического применения компьютерной техники участниками образовательного процесса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08" marR="46108" marT="27665" marB="27665"/>
                </a:tc>
                <a:extLst>
                  <a:ext uri="{0D108BD9-81ED-4DB2-BD59-A6C34878D82A}">
                    <a16:rowId xmlns="" xmlns:a16="http://schemas.microsoft.com/office/drawing/2014/main" val="937408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430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КОМПОНЕНТЫ ЦИФРОВОЙ ОБРАЗОВАТЕЛЬНОЙ СРЕДЫ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920894"/>
              </p:ext>
            </p:extLst>
          </p:nvPr>
        </p:nvGraphicFramePr>
        <p:xfrm>
          <a:off x="457200" y="1600200"/>
          <a:ext cx="8229600" cy="49580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с одаренными детьми, детьми с ОВЗ, индивидуальные планы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 к интерактивным образовательным ресурсам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 к методическим материалам (в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книгофонд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медиатека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Аттестация педагогических работников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Электронный журнал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Портфолио обучающегося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сети, сайты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Дистанционное обучение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квалификации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Мониторинги и рейтинги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Электронный документооборот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Портфолио учителя</a:t>
                      </a:r>
                    </a:p>
                    <a:p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Электронный дневник</a:t>
                      </a:r>
                      <a:endParaRPr lang="ru-RU" sz="1600" b="0" smtClean="0"/>
                    </a:p>
                    <a:p>
                      <a:pPr lvl="0"/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Административно-организационная деятельность (питание, подвоз и т.д.)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Сбор статистических данных и отчётов, в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по результатам ФХД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контроля качества образования (тестирование, диагностика и т.д.)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Закупочные процедуры, торги, в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книгообеспечение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Безопасность данных (защита серверов и каналов связи)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782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800" b="1" dirty="0" smtClean="0"/>
              <a:t>Программное обеспечение</a:t>
            </a:r>
            <a:r>
              <a:rPr lang="en-US" sz="1800" b="1" dirty="0" smtClean="0"/>
              <a:t> </a:t>
            </a:r>
            <a:r>
              <a:rPr lang="ru-RU" sz="1800" b="1" dirty="0" smtClean="0"/>
              <a:t>и средства</a:t>
            </a:r>
          </a:p>
          <a:p>
            <a:pPr marL="0" indent="0">
              <a:buNone/>
            </a:pPr>
            <a:r>
              <a:rPr lang="ru-RU" dirty="0"/>
              <a:t>Библиотека колледжа</a:t>
            </a:r>
          </a:p>
          <a:p>
            <a:pPr marL="0" indent="0">
              <a:buNone/>
            </a:pPr>
            <a:r>
              <a:rPr lang="ru-RU" dirty="0" err="1"/>
              <a:t>Юрайт</a:t>
            </a:r>
            <a:r>
              <a:rPr lang="ru-RU" dirty="0"/>
              <a:t> (библиотека</a:t>
            </a:r>
            <a:r>
              <a:rPr lang="ru-RU" dirty="0" smtClean="0"/>
              <a:t>)</a:t>
            </a:r>
            <a:r>
              <a:rPr lang="en-US" dirty="0">
                <a:hlinkClick r:id="rId2"/>
              </a:rPr>
              <a:t> https://www.urait.ru/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Диполь</a:t>
            </a:r>
            <a:endParaRPr lang="ru-RU" dirty="0"/>
          </a:p>
          <a:p>
            <a:pPr marL="0" indent="0">
              <a:buNone/>
            </a:pPr>
            <a:r>
              <a:rPr lang="en-US" u="sng" dirty="0">
                <a:hlinkClick r:id="rId3"/>
              </a:rPr>
              <a:t>https://www.tacis-dipol.ru/products</a:t>
            </a:r>
            <a:r>
              <a:rPr lang="en-US" u="sng" dirty="0" smtClean="0">
                <a:hlinkClick r:id="rId3"/>
              </a:rPr>
              <a:t>/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ЦИФРОВАЯ ОБРАЗОВАТЕЛЬНАЯ СРЕДА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960261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800" b="1" dirty="0" smtClean="0"/>
              <a:t>Программное обеспечение</a:t>
            </a:r>
            <a:r>
              <a:rPr lang="en-US" sz="1800" b="1" dirty="0" smtClean="0"/>
              <a:t> </a:t>
            </a:r>
            <a:r>
              <a:rPr lang="ru-RU" sz="1800" b="1" dirty="0" smtClean="0"/>
              <a:t>и средства</a:t>
            </a:r>
          </a:p>
          <a:p>
            <a:pPr marL="0" indent="0">
              <a:buNone/>
            </a:pPr>
            <a:r>
              <a:rPr lang="en-US" dirty="0"/>
              <a:t>Moodle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Адрес сайта: </a:t>
            </a:r>
            <a:r>
              <a:rPr lang="ru-RU" u="sng" dirty="0">
                <a:hlinkClick r:id="rId2" tooltip="http://moodle.ytuipt.ru/"/>
              </a:rPr>
              <a:t>http://moodle.ytuipt.ru/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облачные сервисы </a:t>
            </a:r>
            <a:r>
              <a:rPr lang="en-US" b="1" dirty="0" smtClean="0"/>
              <a:t>Mail.ru</a:t>
            </a:r>
          </a:p>
          <a:p>
            <a:pPr marL="0" lvl="0" indent="0">
              <a:buNone/>
            </a:pPr>
            <a:r>
              <a:rPr lang="en-US" dirty="0">
                <a:hlinkClick r:id="rId3"/>
              </a:rPr>
              <a:t>https://mail.ru/</a:t>
            </a:r>
            <a:endParaRPr lang="ru-RU" b="1" dirty="0" smtClean="0"/>
          </a:p>
          <a:p>
            <a:pPr marL="0" lvl="0" indent="0">
              <a:buNone/>
            </a:pPr>
            <a:endParaRPr lang="ru-RU" sz="1800" b="1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ЦИФРОВАЯ ОБРАЗОВАТЕЛЬНАЯ СРЕДА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702589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800" b="1" dirty="0" smtClean="0"/>
              <a:t>Программное обеспечение</a:t>
            </a:r>
            <a:r>
              <a:rPr lang="en-US" sz="1800" b="1" dirty="0" smtClean="0"/>
              <a:t> </a:t>
            </a:r>
            <a:r>
              <a:rPr lang="ru-RU" sz="1800" b="1" dirty="0" smtClean="0"/>
              <a:t>и средства</a:t>
            </a:r>
          </a:p>
          <a:p>
            <a:pPr marL="0" indent="0">
              <a:buNone/>
            </a:pPr>
            <a:r>
              <a:rPr lang="en-US" b="1" dirty="0"/>
              <a:t>opentest.ru </a:t>
            </a:r>
            <a:endParaRPr lang="ru-RU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go.startexam.com/</a:t>
            </a:r>
            <a:r>
              <a:rPr lang="en-US" b="1" dirty="0" err="1">
                <a:hlinkClick r:id="rId2"/>
              </a:rPr>
              <a:t>YaKUiPT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  <a:p>
            <a:pPr marL="0" lvl="0" indent="0">
              <a:buNone/>
            </a:pPr>
            <a:r>
              <a:rPr lang="ru-RU" dirty="0" err="1" smtClean="0"/>
              <a:t>Айрен</a:t>
            </a:r>
            <a:endParaRPr lang="ru-RU" sz="1800" b="1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ЦИФРОВАЯ ОБРАЗОВАТЕЛЬНАЯ СРЕДА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451483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800" b="1" dirty="0" smtClean="0"/>
              <a:t>Программное обеспечение</a:t>
            </a:r>
            <a:r>
              <a:rPr lang="en-US" sz="1800" b="1" dirty="0" smtClean="0"/>
              <a:t> </a:t>
            </a:r>
            <a:r>
              <a:rPr lang="ru-RU" sz="1800" b="1" dirty="0" smtClean="0"/>
              <a:t>и средства</a:t>
            </a:r>
          </a:p>
          <a:p>
            <a:r>
              <a:rPr lang="ru-RU" sz="2000" dirty="0" smtClean="0"/>
              <a:t>Веб-</a:t>
            </a:r>
            <a:r>
              <a:rPr lang="ru-RU" sz="2000" dirty="0" err="1" smtClean="0"/>
              <a:t>квест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ru-RU" sz="2000" dirty="0" err="1"/>
              <a:t>webquest</a:t>
            </a:r>
            <a:r>
              <a:rPr lang="ru-RU" sz="2000" dirty="0"/>
              <a:t>) в педагогике - проблемное задание, проект с использованием </a:t>
            </a:r>
            <a:r>
              <a:rPr lang="ru-RU" sz="2000" dirty="0" err="1" smtClean="0"/>
              <a:t>интернет-ресурсов</a:t>
            </a:r>
            <a:endParaRPr lang="ru-RU" sz="2000" dirty="0"/>
          </a:p>
          <a:p>
            <a:r>
              <a:rPr lang="ru-RU" sz="2000" dirty="0" err="1"/>
              <a:t>Вебквест</a:t>
            </a:r>
            <a:r>
              <a:rPr lang="ru-RU" sz="2000" dirty="0"/>
              <a:t> – сценарий организации проектной деятельности учащихся по любой </a:t>
            </a:r>
            <a:r>
              <a:rPr lang="ru-RU" sz="2000" dirty="0" smtClean="0"/>
              <a:t>теме</a:t>
            </a:r>
            <a:endParaRPr lang="en-US" sz="2000" dirty="0" smtClean="0"/>
          </a:p>
          <a:p>
            <a:r>
              <a:rPr lang="ru-RU" sz="2000" dirty="0"/>
              <a:t>Преимущество данной технологии </a:t>
            </a:r>
            <a:r>
              <a:rPr lang="en-US" sz="2000" dirty="0" smtClean="0"/>
              <a:t>–</a:t>
            </a:r>
            <a:r>
              <a:rPr lang="ru-RU" sz="2000" dirty="0" smtClean="0"/>
              <a:t> применима </a:t>
            </a:r>
            <a:r>
              <a:rPr lang="ru-RU" sz="2000" dirty="0"/>
              <a:t>к любому </a:t>
            </a:r>
            <a:r>
              <a:rPr lang="ru-RU" sz="2000" dirty="0" smtClean="0"/>
              <a:t>предмету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примеры веб-</a:t>
            </a:r>
            <a:r>
              <a:rPr lang="ru-RU" sz="2000" dirty="0" err="1" smtClean="0"/>
              <a:t>квестов</a:t>
            </a:r>
            <a:r>
              <a:rPr lang="ru-RU" sz="2000" dirty="0" smtClean="0"/>
              <a:t>:</a:t>
            </a:r>
            <a:endParaRPr lang="ru-RU" sz="2000" dirty="0"/>
          </a:p>
          <a:p>
            <a:r>
              <a:rPr lang="ru-RU" sz="2000" dirty="0" smtClean="0">
                <a:hlinkClick r:id="rId2"/>
              </a:rPr>
              <a:t>Химия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ru-RU" sz="2000" u="sng" dirty="0">
                <a:hlinkClick r:id="rId2"/>
              </a:rPr>
              <a:t>https://sites.google.com/site/vebkvesthimiaizizn11klass/</a:t>
            </a:r>
            <a:r>
              <a:rPr lang="ru-RU" sz="2000" dirty="0"/>
              <a:t>)</a:t>
            </a:r>
          </a:p>
          <a:p>
            <a:r>
              <a:rPr lang="ru-RU" sz="2000" dirty="0" smtClean="0">
                <a:hlinkClick r:id="rId3"/>
              </a:rPr>
              <a:t>История</a:t>
            </a:r>
            <a:r>
              <a:rPr lang="ru-RU" sz="2000" dirty="0">
                <a:hlinkClick r:id="rId3"/>
              </a:rPr>
              <a:t> </a:t>
            </a:r>
            <a:r>
              <a:rPr lang="ru-RU" sz="2000" dirty="0"/>
              <a:t>(</a:t>
            </a:r>
            <a:r>
              <a:rPr lang="ru-RU" sz="2000" u="sng" dirty="0">
                <a:hlinkClick r:id="rId3"/>
              </a:rPr>
              <a:t>https://sites.google.com/site/civilizaciasrednevekova/</a:t>
            </a:r>
            <a:r>
              <a:rPr lang="ru-RU" sz="2000" dirty="0"/>
              <a:t>) </a:t>
            </a:r>
          </a:p>
          <a:p>
            <a:r>
              <a:rPr lang="ru-RU" sz="2000" dirty="0">
                <a:hlinkClick r:id="rId4"/>
              </a:rPr>
              <a:t>Литература</a:t>
            </a:r>
            <a:r>
              <a:rPr lang="ru-RU" sz="2000" dirty="0"/>
              <a:t> (</a:t>
            </a:r>
            <a:r>
              <a:rPr lang="ru-RU" sz="2000" u="sng" dirty="0">
                <a:hlinkClick r:id="rId5"/>
              </a:rPr>
              <a:t>http://kvect.blogspot.com/</a:t>
            </a:r>
            <a:r>
              <a:rPr lang="ru-RU" sz="2000" dirty="0"/>
              <a:t>)</a:t>
            </a:r>
          </a:p>
          <a:p>
            <a:r>
              <a:rPr lang="ru-RU" sz="2000" dirty="0">
                <a:hlinkClick r:id="rId6"/>
              </a:rPr>
              <a:t>География </a:t>
            </a:r>
            <a:r>
              <a:rPr lang="ru-RU" sz="2000" dirty="0"/>
              <a:t>(</a:t>
            </a:r>
            <a:r>
              <a:rPr lang="ru-RU" sz="2000" u="sng" dirty="0">
                <a:hlinkClick r:id="rId7"/>
              </a:rPr>
              <a:t>http://www.gymnasium9.ru/quest/geo/index.php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ЦИФРОВАЯ ОБРАЗОВАТЕЛЬНАЯ СРЕДА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5996023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800" b="1" dirty="0" smtClean="0"/>
              <a:t>Программное обеспечение</a:t>
            </a:r>
            <a:r>
              <a:rPr lang="en-US" sz="1800" b="1" dirty="0" smtClean="0"/>
              <a:t> </a:t>
            </a:r>
            <a:r>
              <a:rPr lang="ru-RU" sz="1800" b="1" dirty="0" smtClean="0"/>
              <a:t>и средства</a:t>
            </a:r>
          </a:p>
          <a:p>
            <a:pPr marL="0" indent="0">
              <a:buNone/>
            </a:pPr>
            <a:r>
              <a:rPr lang="ru-RU" dirty="0"/>
              <a:t>Средства для создания </a:t>
            </a:r>
            <a:r>
              <a:rPr lang="ru-RU" dirty="0" err="1"/>
              <a:t>квеста</a:t>
            </a:r>
            <a:r>
              <a:rPr lang="ru-RU" dirty="0"/>
              <a:t> – системы разработки и создания сайтов:</a:t>
            </a:r>
          </a:p>
          <a:p>
            <a:r>
              <a:rPr lang="en-US" dirty="0" err="1"/>
              <a:t>Jimdo</a:t>
            </a:r>
            <a:r>
              <a:rPr lang="en-US" dirty="0"/>
              <a:t> ( </a:t>
            </a:r>
            <a:r>
              <a:rPr lang="en-US" u="sng" dirty="0">
                <a:hlinkClick r:id="rId2"/>
              </a:rPr>
              <a:t>https://www.jimdo.com/?utm_source=cre-earth-in-danger&amp;utm_medium=footer%20ad&amp;utm_campaign=ownads%20webview</a:t>
            </a:r>
            <a:r>
              <a:rPr lang="en-US" dirty="0"/>
              <a:t>)</a:t>
            </a:r>
            <a:endParaRPr lang="ru-RU" dirty="0"/>
          </a:p>
          <a:p>
            <a:r>
              <a:rPr lang="en-US" dirty="0" err="1" smtClean="0"/>
              <a:t>Ucoz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u="sng" dirty="0">
                <a:hlinkClick r:id="rId3"/>
              </a:rPr>
              <a:t>https://www.ucoz.ru/</a:t>
            </a:r>
            <a:r>
              <a:rPr lang="en-US" dirty="0"/>
              <a:t>)</a:t>
            </a:r>
            <a:endParaRPr lang="ru-RU" dirty="0"/>
          </a:p>
          <a:p>
            <a:r>
              <a:rPr lang="en-US" dirty="0" err="1" smtClean="0"/>
              <a:t>Wix</a:t>
            </a:r>
            <a:r>
              <a:rPr lang="en-US" dirty="0" smtClean="0"/>
              <a:t> </a:t>
            </a:r>
            <a:r>
              <a:rPr lang="en-US" u="sng" dirty="0">
                <a:hlinkClick r:id="rId4"/>
              </a:rPr>
              <a:t>https://ru.wix.com</a:t>
            </a:r>
            <a:r>
              <a:rPr lang="en-US" u="sng" dirty="0" smtClean="0">
                <a:hlinkClick r:id="rId4"/>
              </a:rPr>
              <a:t>/</a:t>
            </a:r>
            <a:r>
              <a:rPr lang="en-US" dirty="0"/>
              <a:t> 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ЦИФРОВАЯ ОБРАЗОВАТЕЛЬНАЯ СРЕДА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928667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Спасибо за внимание!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937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ПРИОРИТЕТЫ ГОСУДАРСТВЕННОЙ ПОЛИТИКИ РФ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6504"/>
          </a:xfrm>
        </p:spPr>
        <p:txBody>
          <a:bodyPr>
            <a:noAutofit/>
          </a:bodyPr>
          <a:lstStyle/>
          <a:p>
            <a:r>
              <a:rPr lang="ru-RU" sz="2000" dirty="0" smtClean="0"/>
              <a:t>Указ </a:t>
            </a:r>
            <a:r>
              <a:rPr lang="ru-RU" sz="2000" dirty="0"/>
              <a:t>Президента Российской Федерации от 09.05.2017 № 203 «О Стратегии развития информационного общества в Российской Федерации на 2017 - 2030 годы</a:t>
            </a:r>
            <a:r>
              <a:rPr lang="ru-RU" sz="2000" dirty="0" smtClean="0"/>
              <a:t>»</a:t>
            </a:r>
          </a:p>
          <a:p>
            <a:pPr marL="0" indent="0">
              <a:buNone/>
            </a:pPr>
            <a:r>
              <a:rPr lang="ru-RU" sz="2000" b="1" dirty="0" smtClean="0"/>
              <a:t>Основные </a:t>
            </a:r>
            <a:r>
              <a:rPr lang="ru-RU" sz="2000" b="1" dirty="0"/>
              <a:t>направления развития российских информационных и коммуникационных технологий: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 smtClean="0"/>
              <a:t>обработка </a:t>
            </a:r>
            <a:r>
              <a:rPr lang="ru-RU" sz="1800" dirty="0"/>
              <a:t>больших объемов данных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искусственный </a:t>
            </a:r>
            <a:r>
              <a:rPr lang="ru-RU" sz="1800" dirty="0" smtClean="0"/>
              <a:t>интеллект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 smtClean="0"/>
              <a:t>облачные </a:t>
            </a:r>
            <a:r>
              <a:rPr lang="ru-RU" sz="1800" dirty="0"/>
              <a:t>вычисления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 smtClean="0"/>
              <a:t>технологии </a:t>
            </a:r>
            <a:r>
              <a:rPr lang="ru-RU" sz="1800" dirty="0"/>
              <a:t>электронной идентификации и аутентификации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 smtClean="0"/>
              <a:t>интернет </a:t>
            </a:r>
            <a:r>
              <a:rPr lang="ru-RU" sz="1800" dirty="0"/>
              <a:t>вещей и индустриальный интернет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робототехника и биотехнологии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радиотехника и электронная компонентная база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информационная безопасность</a:t>
            </a:r>
          </a:p>
          <a:p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602128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Этот список можно корректировать ежегодно… </a:t>
            </a:r>
            <a:r>
              <a:rPr lang="ru-RU" dirty="0">
                <a:solidFill>
                  <a:srgbClr val="0070C0"/>
                </a:solidFill>
              </a:rPr>
              <a:t>а</a:t>
            </a:r>
            <a:r>
              <a:rPr lang="ru-RU" dirty="0" smtClean="0">
                <a:solidFill>
                  <a:srgbClr val="0070C0"/>
                </a:solidFill>
              </a:rPr>
              <a:t>ддитивные </a:t>
            </a:r>
            <a:r>
              <a:rPr lang="ru-RU" dirty="0">
                <a:solidFill>
                  <a:srgbClr val="0070C0"/>
                </a:solidFill>
              </a:rPr>
              <a:t>технологии, дополненная и виртуальная реальность, цифровые </a:t>
            </a:r>
            <a:r>
              <a:rPr lang="ru-RU" dirty="0" smtClean="0">
                <a:solidFill>
                  <a:srgbClr val="0070C0"/>
                </a:solidFill>
              </a:rPr>
              <a:t>двойники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и т.д.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61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ПРИОРИТЕТЫ ГОСУДАРСТВЕННОЙ ПОЛИТИКИ РФ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Постановление </a:t>
            </a:r>
            <a:r>
              <a:rPr lang="ru-RU" sz="2000" dirty="0"/>
              <a:t>Правительства Российской Федерации от 18.04.2016 г. № 317 «О реализации национальной технологической инициативы</a:t>
            </a:r>
            <a:r>
              <a:rPr lang="ru-RU" sz="2000" dirty="0" smtClean="0"/>
              <a:t>»</a:t>
            </a:r>
          </a:p>
          <a:p>
            <a:r>
              <a:rPr lang="ru-RU" sz="2000" dirty="0"/>
              <a:t>Майские указы </a:t>
            </a:r>
            <a:r>
              <a:rPr lang="ru-RU" sz="2000" dirty="0" smtClean="0"/>
              <a:t>Президента РФ – «О национальных целях и стратегических задачах развития РФ на период до 2024 года» - «Задачи </a:t>
            </a:r>
            <a:r>
              <a:rPr lang="ru-RU" sz="2000" dirty="0"/>
              <a:t>в сфере </a:t>
            </a:r>
            <a:r>
              <a:rPr lang="ru-RU" sz="2000" dirty="0" smtClean="0"/>
              <a:t>образования»</a:t>
            </a:r>
            <a:endParaRPr lang="ru-RU" sz="2000" dirty="0"/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создание современной и безопасной цифровой образовательной среды, обеспечивающей высокое качество и доступность образования всех видов и уровней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модернизация профессионального образования, в том числе посредством внедрения адаптивных, практико-ориентированных и гибких образовательных программ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формирование системы непрерывного обновления работающими гражданами своих профессиональных знаний и приобретения ими новых профессиональных навыков, включая овладение компетенциями в области цифровой экономики всеми желающими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0467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ПРИОРИТЕТЫ ГОСУДАРСТВЕННОЙ ПОЛИТИКИ РФ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Распоряжение </a:t>
            </a:r>
            <a:r>
              <a:rPr lang="ru-RU" sz="2000" dirty="0"/>
              <a:t>Правительства Российской Федерации от 28.07.2017 № 1632-р «Об утверждении программы «Цифровая экономика Российской Федерации»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dirty="0" smtClean="0"/>
              <a:t>Раздел </a:t>
            </a:r>
            <a:r>
              <a:rPr lang="ru-RU" sz="2000" b="1" dirty="0"/>
              <a:t>2. Кадры и образование</a:t>
            </a:r>
            <a:endParaRPr lang="ru-RU" sz="2000" dirty="0"/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Сформированы и внедрены в систему образования требования к базовым компетенциям цифровой экономики для каждого уровня образования, обеспечив их преемственность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Система профессионального образования работает в интересах подготовки граждан к условиям цифровой экономики и подготовки компетентных специалистов для цифровой экономики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Создана система мотивации по освоению необходимых компетенций и участию в развитии цифровой экономики России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1800" dirty="0"/>
              <a:t>Рынок труда опирается на требования цифровой экономики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5649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ПРИОРИТЕТЫ ГОСУДАРСТВЕННОЙ ПОЛИТИКИ РФ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Приоритетный </a:t>
            </a:r>
            <a:r>
              <a:rPr lang="ru-RU" sz="2000" dirty="0"/>
              <a:t>проект в сфере </a:t>
            </a:r>
            <a:r>
              <a:rPr lang="ru-RU" sz="2000" dirty="0" smtClean="0"/>
              <a:t>образования - </a:t>
            </a:r>
            <a:r>
              <a:rPr lang="ru-RU" sz="2000" dirty="0"/>
              <a:t>«Современная цифровая образовательная среда в Российской Федерации» (утверждён президиумом Совета при Президенте Российской Федерации по стратегическому развитию и приоритетным проектам, протокол от 25.10.2016 № 9</a:t>
            </a:r>
            <a:r>
              <a:rPr lang="ru-RU" sz="2000" dirty="0" smtClean="0"/>
              <a:t>)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Цель проекта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создать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к 2018 году условия для системного повышения качества и расширения возможностей непрерывного образования для всех категорий граждан за счет развития российского цифрового образовательного пространства и увеличения числа обучающихся образовательных организаций, освоивших онлайн-курсы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до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11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млн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человек к концу 2025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года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6582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dirty="0" smtClean="0"/>
              <a:t>ПРОЕКТ «СОВРЕМЕННАЯ ЦИФРОВАЯ ОБРАЗОВАТЕЛЬНАЯ СРЕДА В РФ»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Направлен на: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2400" dirty="0"/>
              <a:t>создание условий для системного повышения качества образования 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2400" dirty="0"/>
              <a:t>расширение возможностей непрерывного образования</a:t>
            </a:r>
          </a:p>
          <a:p>
            <a:pPr marL="0" indent="0">
              <a:buNone/>
            </a:pPr>
            <a:r>
              <a:rPr lang="ru-RU" sz="2400" dirty="0" smtClean="0"/>
              <a:t>Пути реализации проекта: 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2400" dirty="0"/>
              <a:t>создание цифрового образовательного пространства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2400" dirty="0" smtClean="0"/>
              <a:t>онлайн-обучение</a:t>
            </a:r>
            <a:endParaRPr lang="ru-RU" sz="2400" dirty="0"/>
          </a:p>
          <a:p>
            <a:pPr>
              <a:buFont typeface="Symbol" panose="05050102010706020507" pitchFamily="18" charset="2"/>
              <a:buChar char=""/>
            </a:pPr>
            <a:r>
              <a:rPr lang="ru-RU" sz="2400" dirty="0"/>
              <a:t>организация смешанного обучения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2400" dirty="0" smtClean="0"/>
              <a:t>индивидуальные образовательные маршруты </a:t>
            </a:r>
            <a:r>
              <a:rPr lang="ru-RU" sz="2400" dirty="0"/>
              <a:t>обучения, самообразование, семейное и неформальное </a:t>
            </a:r>
            <a:r>
              <a:rPr lang="ru-RU" sz="2400" dirty="0" smtClean="0"/>
              <a:t>образование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3917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dirty="0" smtClean="0"/>
              <a:t>ПРОЕКТ «СОВРЕМЕННАЯ ЦИФРОВАЯ ОБРАЗОВАТЕЛЬНАЯ СРЕДА В РФ» 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1412777"/>
            <a:ext cx="8640960" cy="1080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Цифровые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технологии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дают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возможность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обеспечить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индивидуализацию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для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каждого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обучающегося</a:t>
            </a:r>
            <a:r>
              <a:rPr lang="ru-RU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br>
              <a:rPr lang="ru-RU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</a:b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образовательной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траектории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методов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форм</a:t>
            </a:r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) и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темпа</a:t>
            </a:r>
            <a:r>
              <a:rPr lang="ru-RU" sz="2000" dirty="0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освоения</a:t>
            </a:r>
            <a:endParaRPr lang="ru-RU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4034490"/>
              </p:ext>
            </p:extLst>
          </p:nvPr>
        </p:nvGraphicFramePr>
        <p:xfrm>
          <a:off x="539552" y="2636912"/>
          <a:ext cx="820891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17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ЦИФРОВИЗАЦИЯ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3100" i="1" dirty="0" smtClean="0"/>
              <a:t>(</a:t>
            </a:r>
            <a:r>
              <a:rPr lang="ru-RU" sz="3100" i="1" dirty="0"/>
              <a:t>от англ. </a:t>
            </a:r>
            <a:r>
              <a:rPr lang="ru-RU" sz="3100" i="1" dirty="0" err="1"/>
              <a:t>didgital</a:t>
            </a:r>
            <a:r>
              <a:rPr lang="ru-RU" sz="3100" i="1" dirty="0"/>
              <a:t>, цифровой)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/>
              <a:t>цифровизация</a:t>
            </a:r>
            <a:r>
              <a:rPr lang="ru-RU" dirty="0"/>
              <a:t> – это интеграция цифровых технологий в повседневную жизнь путем оцифровки всего, что можно оцифровать (</a:t>
            </a:r>
            <a:r>
              <a:rPr lang="ru-RU" dirty="0">
                <a:hlinkClick r:id="rId2"/>
              </a:rPr>
              <a:t>https://ludirosta.ru/post/globalnaya-tsifrovizatsiya_2225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err="1"/>
              <a:t>цифровизация</a:t>
            </a:r>
            <a:r>
              <a:rPr lang="ru-RU" dirty="0"/>
              <a:t> – это то, что требуется, чтобы «сделать процесс образования более гибким, приспособленным к реалиям современного дня и способствующим формированию конкурентоспособных профессионалов в нарождающемся «цифровом мире» </a:t>
            </a:r>
            <a:r>
              <a:rPr lang="ru-RU" dirty="0">
                <a:solidFill>
                  <a:srgbClr val="0070C0"/>
                </a:solidFill>
              </a:rPr>
              <a:t>(«Что такое «</a:t>
            </a:r>
            <a:r>
              <a:rPr lang="ru-RU" dirty="0" err="1">
                <a:solidFill>
                  <a:srgbClr val="0070C0"/>
                </a:solidFill>
              </a:rPr>
              <a:t>цифровизация</a:t>
            </a:r>
            <a:r>
              <a:rPr lang="ru-RU" dirty="0">
                <a:solidFill>
                  <a:srgbClr val="0070C0"/>
                </a:solidFill>
              </a:rPr>
              <a:t>» предприятия?» </a:t>
            </a:r>
            <a:r>
              <a:rPr lang="ru-RU" dirty="0" err="1">
                <a:solidFill>
                  <a:srgbClr val="0070C0"/>
                </a:solidFill>
              </a:rPr>
              <a:t>Раджив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Сивараман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ru-RU" dirty="0">
                <a:solidFill>
                  <a:srgbClr val="0070C0"/>
                </a:solidFill>
              </a:rPr>
              <a:t>вице</a:t>
            </a:r>
            <a:r>
              <a:rPr lang="en-US" dirty="0">
                <a:solidFill>
                  <a:srgbClr val="0070C0"/>
                </a:solidFill>
              </a:rPr>
              <a:t>-</a:t>
            </a:r>
            <a:r>
              <a:rPr lang="ru-RU" dirty="0">
                <a:solidFill>
                  <a:srgbClr val="0070C0"/>
                </a:solidFill>
              </a:rPr>
              <a:t>президент по развитию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DataServices&amp;Head-Plant</a:t>
            </a:r>
            <a:r>
              <a:rPr lang="en-US" dirty="0">
                <a:solidFill>
                  <a:srgbClr val="0070C0"/>
                </a:solidFill>
              </a:rPr>
              <a:t> Security Services, Siemens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ua.automation.com/content/chto-takoe-cifrovizacija-predprijatija</a:t>
            </a:r>
            <a:r>
              <a:rPr lang="en-US" dirty="0" smtClean="0"/>
              <a:t>)</a:t>
            </a:r>
            <a:endParaRPr lang="ru-RU" dirty="0"/>
          </a:p>
          <a:p>
            <a:r>
              <a:rPr lang="ru-RU" dirty="0" err="1"/>
              <a:t>цифровизация</a:t>
            </a:r>
            <a:r>
              <a:rPr lang="ru-RU" dirty="0"/>
              <a:t> – это переход на цифровой способ связи, записи и передачи данных с помощью цифровых устройств» (</a:t>
            </a:r>
            <a:r>
              <a:rPr lang="ru-RU" dirty="0">
                <a:solidFill>
                  <a:srgbClr val="0070C0"/>
                </a:solidFill>
              </a:rPr>
              <a:t>Википедия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36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1792</Words>
  <Application>Microsoft Office PowerPoint</Application>
  <PresentationFormat>Экран (4:3)</PresentationFormat>
  <Paragraphs>209</Paragraphs>
  <Slides>29</Slides>
  <Notes>0</Notes>
  <HiddenSlides>20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ОПЫТ ИСПОЛЬЗОВАНИЯ  ИКТ-ТЕХНОЛОГИЙ В ОБРАЗОВАТЕЛЬНОЙ ОРГАНИЗАЦИИ В УСЛОВИЯХ РЕАЛИЗАЦИИ ФГОС</vt:lpstr>
      <vt:lpstr>ПРИОРИТЕТЫ ГОСУДАРСТВЕННОЙ ПОЛИТИКИ РФ</vt:lpstr>
      <vt:lpstr>ПРИОРИТЕТЫ ГОСУДАРСТВЕННОЙ ПОЛИТИКИ РФ</vt:lpstr>
      <vt:lpstr>ПРИОРИТЕТЫ ГОСУДАРСТВЕННОЙ ПОЛИТИКИ РФ</vt:lpstr>
      <vt:lpstr>ПРИОРИТЕТЫ ГОСУДАРСТВЕННОЙ ПОЛИТИКИ РФ</vt:lpstr>
      <vt:lpstr>ПРИОРИТЕТЫ ГОСУДАРСТВЕННОЙ ПОЛИТИКИ РФ</vt:lpstr>
      <vt:lpstr>ПРОЕКТ «СОВРЕМЕННАЯ ЦИФРОВАЯ ОБРАЗОВАТЕЛЬНАЯ СРЕДА В РФ» </vt:lpstr>
      <vt:lpstr>ПРОЕКТ «СОВРЕМЕННАЯ ЦИФРОВАЯ ОБРАЗОВАТЕЛЬНАЯ СРЕДА В РФ» </vt:lpstr>
      <vt:lpstr>ЦИФРОВИЗАЦИЯ  (от англ. didgital, цифровой)</vt:lpstr>
      <vt:lpstr>ЦИФРОВИЗАЦИЯ</vt:lpstr>
      <vt:lpstr>ЦИФРОВИЗАЦИЯ</vt:lpstr>
      <vt:lpstr>ЦИФРОВИЗАЦИЯ</vt:lpstr>
      <vt:lpstr>ЦИФРОВИЗАЦИЯ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КОМПОНЕНТЫ ЦИФРОВОЙ ОБРАЗОВАТЕЛЬНОЙ СРЕДЫ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ЦИФРОВАЯ ОБРАЗОВАТЕЛЬНАЯ СРЕДА ОБРАЗОВАТЕЛЬНОЙ ОРГАНИЗАЦИИ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Завьялова</dc:creator>
  <cp:lastModifiedBy>Наталья Вячеславовна Кузнецова</cp:lastModifiedBy>
  <cp:revision>21</cp:revision>
  <dcterms:created xsi:type="dcterms:W3CDTF">2019-09-25T20:43:03Z</dcterms:created>
  <dcterms:modified xsi:type="dcterms:W3CDTF">2020-03-13T11:26:32Z</dcterms:modified>
</cp:coreProperties>
</file>