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28" r:id="rId3"/>
  </p:sldMasterIdLst>
  <p:notesMasterIdLst>
    <p:notesMasterId r:id="rId14"/>
  </p:notesMasterIdLst>
  <p:sldIdLst>
    <p:sldId id="354" r:id="rId4"/>
    <p:sldId id="360" r:id="rId5"/>
    <p:sldId id="369" r:id="rId6"/>
    <p:sldId id="367" r:id="rId7"/>
    <p:sldId id="372" r:id="rId8"/>
    <p:sldId id="370" r:id="rId9"/>
    <p:sldId id="373" r:id="rId10"/>
    <p:sldId id="371" r:id="rId11"/>
    <p:sldId id="364" r:id="rId12"/>
    <p:sldId id="258" r:id="rId13"/>
  </p:sldIdLst>
  <p:sldSz cx="12192000" cy="6858000"/>
  <p:notesSz cx="6797675" cy="9926638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354"/>
            <p14:sldId id="360"/>
            <p14:sldId id="369"/>
            <p14:sldId id="367"/>
            <p14:sldId id="372"/>
            <p14:sldId id="370"/>
            <p14:sldId id="373"/>
            <p14:sldId id="371"/>
            <p14:sldId id="36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E99700"/>
    <a:srgbClr val="BB5800"/>
    <a:srgbClr val="F2AD00"/>
    <a:srgbClr val="E7A849"/>
    <a:srgbClr val="FFBF00"/>
    <a:srgbClr val="FDBC00"/>
    <a:srgbClr val="F3CD91"/>
    <a:srgbClr val="FFCC99"/>
    <a:srgbClr val="D9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400" autoAdjust="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/>
              <a:t>Графический элемент SmartArt </a:t>
            </a:r>
            <a:r>
              <a:rPr lang="ru-RU" sz="1400" b="1" baseline="0" dirty="0" smtClean="0"/>
              <a:t>с рисунками на красном фоне </a:t>
            </a:r>
          </a:p>
          <a:p>
            <a:r>
              <a:rPr lang="ru-RU" sz="1400" baseline="0" dirty="0" smtClean="0"/>
              <a:t>(средней сложности)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графический элемент SmartArt,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Слайды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Макет</a:t>
            </a:r>
            <a:r>
              <a:rPr lang="ru-RU" baseline="0" dirty="0" smtClean="0"/>
              <a:t> и выберите вариант </a:t>
            </a:r>
            <a:r>
              <a:rPr lang="ru-RU" b="1" baseline="0" dirty="0" smtClean="0"/>
              <a:t>Пустой слайд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рисунка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дважды щелкните элемент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 рисунков с названиями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пятом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вставить его на слайд.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Щелкните каждую из замещающих рамок рисунков на графическом элементе SmartArt, выберите рисунок и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элемент. На вкладке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22,2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параметр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относительно слайда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центру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середине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 и щелкните одну из стрелок на левой границе.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текст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текст.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aseline="0" dirty="0" smtClean="0"/>
              <a:t>Нажав и удерживая клавишу CTRL, выделите все надписи над рисунками.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 —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baseline="0" dirty="0" smtClean="0"/>
              <a:t>Нажмите стрелку рядом с кнопкой </a:t>
            </a:r>
            <a:r>
              <a:rPr lang="ru-RU" sz="1200" b="1" baseline="0" dirty="0" smtClean="0"/>
              <a:t>Цвет текста</a:t>
            </a:r>
            <a:r>
              <a:rPr lang="ru-RU" sz="1200" b="0" baseline="0" dirty="0" smtClean="0"/>
              <a:t> и выберите вариант </a:t>
            </a:r>
            <a:r>
              <a:rPr lang="ru-RU" sz="1200" b="1" baseline="0" dirty="0" smtClean="0"/>
              <a:t>Белый, Фон 1</a:t>
            </a:r>
            <a:r>
              <a:rPr lang="ru-RU" sz="1200" baseline="0" dirty="0" smtClean="0"/>
              <a:t>.</a:t>
            </a:r>
            <a:endParaRPr lang="ru-RU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все надписи над рисунками.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фигуру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 с двумя скругленными противолежащими углами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вызова диалогового окна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Градиентная 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пункт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Линейный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диалоговом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линий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рядом с надписью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Заготовки: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Снаружи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диагонали налево вниз со смещением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три надписи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рисунками.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нажмите стрелку рядом с кнопкой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текста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Белый, Фон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Абзац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Выровнять текст по левому краю</a:t>
            </a:r>
            <a:r>
              <a:rPr lang="ru-RU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три вертикальные линии на графическом элементе SmartArt.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фигур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 выберите в левой области категорию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, а затем в области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линия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Линейный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Угол: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90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две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последнюю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 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Черный, Текст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все три рисунка.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Изменить фигуру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Прямоугольники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Прямоугольник с одним скругленным углом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Эффекты для рисунка</a:t>
            </a:r>
            <a:r>
              <a:rPr lang="ru-RU" baseline="0" dirty="0" smtClean="0"/>
              <a:t>, наведите указатель мыши на элемент </a:t>
            </a:r>
            <a:r>
              <a:rPr lang="ru-RU" b="1" baseline="0" dirty="0" smtClean="0"/>
              <a:t>Тень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Внутри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По диагонали направо вверх внутри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Работа с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Граница рисунка</a:t>
            </a:r>
            <a:r>
              <a:rPr lang="ru-RU" baseline="0" dirty="0" smtClean="0"/>
              <a:t> и выберите пункт </a:t>
            </a:r>
            <a:r>
              <a:rPr lang="ru-RU" b="1" baseline="0" dirty="0" smtClean="0"/>
              <a:t>Нет контура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воспроизвести на этом слайде эффекты для фона,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вкладке </a:t>
            </a:r>
            <a:r>
              <a:rPr lang="ru-RU" b="1" dirty="0" smtClean="0"/>
              <a:t>Дизайн</a:t>
            </a:r>
            <a:r>
              <a:rPr lang="ru-RU" dirty="0" smtClean="0"/>
              <a:t> в группе </a:t>
            </a:r>
            <a:r>
              <a:rPr lang="ru-RU" b="1" dirty="0" smtClean="0"/>
              <a:t>Фон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Стили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Формат фона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заливка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Радиальный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Направление: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 центра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BE89-0D3A-4930-9130-5796A18168FD}" type="slidenum">
              <a:rPr smtClean="0"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/>
              <a:t>Графический элемент SmartArt </a:t>
            </a:r>
            <a:r>
              <a:rPr lang="ru-RU" sz="1400" b="1" baseline="0" dirty="0" smtClean="0"/>
              <a:t>с рисунками на красном фоне </a:t>
            </a:r>
          </a:p>
          <a:p>
            <a:r>
              <a:rPr lang="ru-RU" sz="1400" baseline="0" dirty="0" smtClean="0"/>
              <a:t>(средней сложности)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графический элемент SmartArt,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Слайды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Макет</a:t>
            </a:r>
            <a:r>
              <a:rPr lang="ru-RU" baseline="0" dirty="0" smtClean="0"/>
              <a:t> и выберите вариант </a:t>
            </a:r>
            <a:r>
              <a:rPr lang="ru-RU" b="1" baseline="0" dirty="0" smtClean="0"/>
              <a:t>Пустой слайд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рисунка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дважды щелкните элемент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 рисунков с названиями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пятом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вставить его на слайд.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Щелкните каждую из замещающих рамок рисунков на графическом элементе SmartArt, выберите рисунок и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элемент. На вкладке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22,2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параметр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относительно слайда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центру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середине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 и щелкните одну из стрелок на левой границе.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текст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текст.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aseline="0" dirty="0" smtClean="0"/>
              <a:t>Нажав и удерживая клавишу CTRL, выделите все надписи над рисунками.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 —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baseline="0" dirty="0" smtClean="0"/>
              <a:t>Нажмите стрелку рядом с кнопкой </a:t>
            </a:r>
            <a:r>
              <a:rPr lang="ru-RU" sz="1200" b="1" baseline="0" dirty="0" smtClean="0"/>
              <a:t>Цвет текста</a:t>
            </a:r>
            <a:r>
              <a:rPr lang="ru-RU" sz="1200" b="0" baseline="0" dirty="0" smtClean="0"/>
              <a:t> и выберите вариант </a:t>
            </a:r>
            <a:r>
              <a:rPr lang="ru-RU" sz="1200" b="1" baseline="0" dirty="0" smtClean="0"/>
              <a:t>Белый, Фон 1</a:t>
            </a:r>
            <a:r>
              <a:rPr lang="ru-RU" sz="1200" baseline="0" dirty="0" smtClean="0"/>
              <a:t>.</a:t>
            </a:r>
            <a:endParaRPr lang="ru-RU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все надписи над рисунками.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фигуру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 с двумя скругленными противолежащими углами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вызова диалогового окна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Градиентная 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пункт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Линейный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диалоговом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линий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рядом с надписью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Заготовки: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Снаружи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диагонали налево вниз со смещением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три надписи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рисунками.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нажмите стрелку рядом с кнопкой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текста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Белый, Фон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Абзац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Выровнять текст по левому краю</a:t>
            </a:r>
            <a:r>
              <a:rPr lang="ru-RU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три вертикальные линии на графическом элементе SmartArt.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фигур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 выберите в левой области категорию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, а затем в области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линия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Линейный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Угол: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90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две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последнюю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 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Черный, Текст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все три рисунка.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Изменить фигуру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Прямоугольники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Прямоугольник с одним скругленным углом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Эффекты для рисунка</a:t>
            </a:r>
            <a:r>
              <a:rPr lang="ru-RU" baseline="0" dirty="0" smtClean="0"/>
              <a:t>, наведите указатель мыши на элемент </a:t>
            </a:r>
            <a:r>
              <a:rPr lang="ru-RU" b="1" baseline="0" dirty="0" smtClean="0"/>
              <a:t>Тень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Внутри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По диагонали направо вверх внутри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Работа с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Граница рисунка</a:t>
            </a:r>
            <a:r>
              <a:rPr lang="ru-RU" baseline="0" dirty="0" smtClean="0"/>
              <a:t> и выберите пункт </a:t>
            </a:r>
            <a:r>
              <a:rPr lang="ru-RU" b="1" baseline="0" dirty="0" smtClean="0"/>
              <a:t>Нет контура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воспроизвести на этом слайде эффекты для фона,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вкладке </a:t>
            </a:r>
            <a:r>
              <a:rPr lang="ru-RU" b="1" dirty="0" smtClean="0"/>
              <a:t>Дизайн</a:t>
            </a:r>
            <a:r>
              <a:rPr lang="ru-RU" dirty="0" smtClean="0"/>
              <a:t> в группе </a:t>
            </a:r>
            <a:r>
              <a:rPr lang="ru-RU" b="1" dirty="0" smtClean="0"/>
              <a:t>Фон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Стили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Формат фона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заливка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Радиальный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Направление: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 центра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BE89-0D3A-4930-9130-5796A18168FD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100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/>
              <a:t>Графический элемент SmartArt </a:t>
            </a:r>
            <a:r>
              <a:rPr lang="ru-RU" sz="1400" b="1" baseline="0" dirty="0" smtClean="0"/>
              <a:t>с рисунками на красном фоне </a:t>
            </a:r>
          </a:p>
          <a:p>
            <a:r>
              <a:rPr lang="ru-RU" sz="1400" baseline="0" dirty="0" smtClean="0"/>
              <a:t>(средней сложности)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графический элемент SmartArt,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Слайды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Макет</a:t>
            </a:r>
            <a:r>
              <a:rPr lang="ru-RU" baseline="0" dirty="0" smtClean="0"/>
              <a:t> и выберите вариант </a:t>
            </a:r>
            <a:r>
              <a:rPr lang="ru-RU" b="1" baseline="0" dirty="0" smtClean="0"/>
              <a:t>Пустой слайд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рисунка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дважды щелкните элемент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 рисунков с названиями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пятом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вставить его на слайд.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Щелкните каждую из замещающих рамок рисунков на графическом элементе SmartArt, выберите рисунок и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элемент. На вкладке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22,2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параметр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относительно слайда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центру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середине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 и щелкните одну из стрелок на левой границе.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текст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текст.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aseline="0" dirty="0" smtClean="0"/>
              <a:t>Нажав и удерживая клавишу CTRL, выделите все надписи над рисунками.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 —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baseline="0" dirty="0" smtClean="0"/>
              <a:t>Нажмите стрелку рядом с кнопкой </a:t>
            </a:r>
            <a:r>
              <a:rPr lang="ru-RU" sz="1200" b="1" baseline="0" dirty="0" smtClean="0"/>
              <a:t>Цвет текста</a:t>
            </a:r>
            <a:r>
              <a:rPr lang="ru-RU" sz="1200" b="0" baseline="0" dirty="0" smtClean="0"/>
              <a:t> и выберите вариант </a:t>
            </a:r>
            <a:r>
              <a:rPr lang="ru-RU" sz="1200" b="1" baseline="0" dirty="0" smtClean="0"/>
              <a:t>Белый, Фон 1</a:t>
            </a:r>
            <a:r>
              <a:rPr lang="ru-RU" sz="1200" baseline="0" dirty="0" smtClean="0"/>
              <a:t>.</a:t>
            </a:r>
            <a:endParaRPr lang="ru-RU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все надписи над рисунками.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фигуру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 с двумя скругленными противолежащими углами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вызова диалогового окна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Градиентная 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пункт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Линейный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диалоговом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линий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рядом с надписью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Заготовки: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Снаружи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диагонали налево вниз со смещением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три надписи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рисунками.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нажмите стрелку рядом с кнопкой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текста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Белый, Фон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Абзац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Выровнять текст по левому краю</a:t>
            </a:r>
            <a:r>
              <a:rPr lang="ru-RU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три вертикальные линии на графическом элементе SmartArt.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фигур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 выберите в левой области категорию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, а затем в области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линия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Линейный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Угол: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90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две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последнюю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 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Черный, Текст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все три рисунка.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Изменить фигуру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Прямоугольники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Прямоугольник с одним скругленным углом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Эффекты для рисунка</a:t>
            </a:r>
            <a:r>
              <a:rPr lang="ru-RU" baseline="0" dirty="0" smtClean="0"/>
              <a:t>, наведите указатель мыши на элемент </a:t>
            </a:r>
            <a:r>
              <a:rPr lang="ru-RU" b="1" baseline="0" dirty="0" smtClean="0"/>
              <a:t>Тень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Внутри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По диагонали направо вверх внутри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Работа с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Граница рисунка</a:t>
            </a:r>
            <a:r>
              <a:rPr lang="ru-RU" baseline="0" dirty="0" smtClean="0"/>
              <a:t> и выберите пункт </a:t>
            </a:r>
            <a:r>
              <a:rPr lang="ru-RU" b="1" baseline="0" dirty="0" smtClean="0"/>
              <a:t>Нет контура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воспроизвести на этом слайде эффекты для фона,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вкладке </a:t>
            </a:r>
            <a:r>
              <a:rPr lang="ru-RU" b="1" dirty="0" smtClean="0"/>
              <a:t>Дизайн</a:t>
            </a:r>
            <a:r>
              <a:rPr lang="ru-RU" dirty="0" smtClean="0"/>
              <a:t> в группе </a:t>
            </a:r>
            <a:r>
              <a:rPr lang="ru-RU" b="1" dirty="0" smtClean="0"/>
              <a:t>Фон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Стили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Формат фона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заливка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Радиальный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Направление: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 центра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BE89-0D3A-4930-9130-5796A18168FD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6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46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/>
              <a:t>Графический элемент SmartArt </a:t>
            </a:r>
            <a:r>
              <a:rPr lang="ru-RU" sz="1400" b="1" baseline="0" dirty="0" smtClean="0"/>
              <a:t>с рисунками на красном фоне </a:t>
            </a:r>
          </a:p>
          <a:p>
            <a:r>
              <a:rPr lang="ru-RU" sz="1400" baseline="0" dirty="0" smtClean="0"/>
              <a:t>(средней сложности)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графический элемент SmartArt,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Слайды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Макет</a:t>
            </a:r>
            <a:r>
              <a:rPr lang="ru-RU" baseline="0" dirty="0" smtClean="0"/>
              <a:t> и выберите вариант </a:t>
            </a:r>
            <a:r>
              <a:rPr lang="ru-RU" b="1" baseline="0" dirty="0" smtClean="0"/>
              <a:t>Пустой слайд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рисунка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дважды щелкните элемент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 рисунков с названиями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пятом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вставить его на слайд.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Щелкните каждую из замещающих рамок рисунков на графическом элементе SmartArt, выберите рисунок и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элемент. На вкладке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22,2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параметр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относительно слайда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центру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середине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 и щелкните одну из стрелок на левой границе.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текст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текст.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aseline="0" dirty="0" smtClean="0"/>
              <a:t>Нажав и удерживая клавишу CTRL, выделите все надписи над рисунками.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 —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baseline="0" dirty="0" smtClean="0"/>
              <a:t>Нажмите стрелку рядом с кнопкой </a:t>
            </a:r>
            <a:r>
              <a:rPr lang="ru-RU" sz="1200" b="1" baseline="0" dirty="0" smtClean="0"/>
              <a:t>Цвет текста</a:t>
            </a:r>
            <a:r>
              <a:rPr lang="ru-RU" sz="1200" b="0" baseline="0" dirty="0" smtClean="0"/>
              <a:t> и выберите вариант </a:t>
            </a:r>
            <a:r>
              <a:rPr lang="ru-RU" sz="1200" b="1" baseline="0" dirty="0" smtClean="0"/>
              <a:t>Белый, Фон 1</a:t>
            </a:r>
            <a:r>
              <a:rPr lang="ru-RU" sz="1200" baseline="0" dirty="0" smtClean="0"/>
              <a:t>.</a:t>
            </a:r>
            <a:endParaRPr lang="ru-RU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все надписи над рисунками.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фигуру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 с двумя скругленными противолежащими углами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вызова диалогового окна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Градиентная 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пункт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Линейный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диалоговом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линий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рядом с надписью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Заготовки: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Снаружи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диагонали налево вниз со смещением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три надписи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рисунками.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нажмите стрелку рядом с кнопкой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текста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Белый, Фон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Абзац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Выровнять текст по левому краю</a:t>
            </a:r>
            <a:r>
              <a:rPr lang="ru-RU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три вертикальные линии на графическом элементе SmartArt.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фигур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 выберите в левой области категорию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, а затем в области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линия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Линейный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Угол: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90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две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последнюю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 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Черный, Текст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все три рисунка.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Изменить фигуру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Прямоугольники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Прямоугольник с одним скругленным углом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Эффекты для рисунка</a:t>
            </a:r>
            <a:r>
              <a:rPr lang="ru-RU" baseline="0" dirty="0" smtClean="0"/>
              <a:t>, наведите указатель мыши на элемент </a:t>
            </a:r>
            <a:r>
              <a:rPr lang="ru-RU" b="1" baseline="0" dirty="0" smtClean="0"/>
              <a:t>Тень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Внутри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По диагонали направо вверх внутри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Работа с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Граница рисунка</a:t>
            </a:r>
            <a:r>
              <a:rPr lang="ru-RU" baseline="0" dirty="0" smtClean="0"/>
              <a:t> и выберите пункт </a:t>
            </a:r>
            <a:r>
              <a:rPr lang="ru-RU" b="1" baseline="0" dirty="0" smtClean="0"/>
              <a:t>Нет контура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воспроизвести на этом слайде эффекты для фона,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вкладке </a:t>
            </a:r>
            <a:r>
              <a:rPr lang="ru-RU" b="1" dirty="0" smtClean="0"/>
              <a:t>Дизайн</a:t>
            </a:r>
            <a:r>
              <a:rPr lang="ru-RU" dirty="0" smtClean="0"/>
              <a:t> в группе </a:t>
            </a:r>
            <a:r>
              <a:rPr lang="ru-RU" b="1" dirty="0" smtClean="0"/>
              <a:t>Фон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Стили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Формат фона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заливка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Радиальный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Направление: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 центра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BE89-0D3A-4930-9130-5796A18168FD}" type="slidenum">
              <a:rPr smtClean="0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061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3721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518-DCBD-4B86-855E-E9001580BC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B44B-B788-4837-98E2-B31D8AA16E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DF3A-F619-4445-A02D-BAA89443C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B2F9-D1B3-4159-9898-97516334BEA8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81FE-9AD8-4FD2-847C-D4FF1159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3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6E89-57B6-4D35-8DC0-D3C3FDEF861A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6215-EE1C-4F49-B4E9-F96DDA663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09F5-9D3D-4183-89A7-F87AD5012BD7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9F1A-CF03-4464-96EA-57EE1AD13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3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1CD-5356-4D13-A20A-BF198440985D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5DDF-6A5E-46F3-920D-1C38F7D3A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3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E131-8F92-4301-B601-2FC5C18DA40E}" type="datetime1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D953-D2CF-43E8-B4DF-3B2D12AC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01AC-40E4-4F68-9093-B73BF82F07D5}" type="datetime1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E3EA-061D-4BE0-924F-3B90878B4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9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F2E6-5EE4-4FA9-8526-61ACED14DF0E}" type="datetime1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437D-5549-4E33-8483-559B082E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5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AAD-DE8B-4B2A-A94B-DC52AC8D4EEC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E263-4C34-40D4-A13F-719B75B5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7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56C-8DE1-4D8B-A2E9-F01694773C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319A-C175-4492-8B63-3E1A4521753B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A02B-B055-4DFB-83FC-B9255FA03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5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737F-857A-4268-8CBA-E09C60FADD7D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53A0-44FC-481A-9AC6-152B9259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4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C6A3-EAFE-4CC6-83AA-65CACCB7BB70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9A33-3A70-419C-AB2B-FCE391356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7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7D1-59C1-476C-82B1-3A1808BC7E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139-0691-482E-B61E-EEAAFED6E11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6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A7FF-F020-48A8-BD8F-3EC2ECEADF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F6-FFC0-4ABC-A27C-DE961092E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5814-1313-47B7-B255-757DE9F5C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1276-A137-4DCF-A368-79E460B8F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AB8-0D67-4571-ABD7-DAF131E6F3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3E26-C505-41A2-8E53-E5A6351B22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55B9-2108-4256-993A-22D50C7E8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3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FCF527-48AD-4004-88A5-595EB8C7E8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D96B83-FAB4-477B-8278-59AC962C87CB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ГПОАУ ЯО Заволжский политехнический колледж</a:t>
            </a: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BD3403-A684-4309-9591-BDEB746194E8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177860-B12B-4A74-BCEE-FD2948CBC0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ГПОАУ ЯО Заволжский политехнический колледж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469139-0691-482E-B61E-EEAAFED6E1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&#1042;&#1086;&#1089;&#1087;&#1080;&#1090;&#1072;&#1085;&#1080;&#1077;.docx" TargetMode="External"/><Relationship Id="rId5" Type="http://schemas.openxmlformats.org/officeDocument/2006/relationships/hyperlink" Target="&#1057;&#1086;&#1079;&#1076;&#1072;&#1085;&#1080;&#1077;%20&#1080;&#1085;&#1082;&#1083;&#1102;&#1079;&#1080;&#1074;&#1085;&#1086;&#1081;%20&#1054;&#1057;.docx" TargetMode="External"/><Relationship Id="rId4" Type="http://schemas.openxmlformats.org/officeDocument/2006/relationships/hyperlink" Target="&#1044;&#1080;&#1074;&#1077;&#1088;&#1089;&#1080;&#1092;&#1080;&#1082;&#1072;&#1094;&#1080;&#1103;%20&#1091;&#1089;&#1083;&#1091;&#1075;%20&#1052;&#1060;&#1062;&#1055;&#1050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&#1042;&#1086;&#1089;&#1087;&#1080;&#1090;&#1072;&#1085;&#1080;&#1077;.docx" TargetMode="External"/><Relationship Id="rId5" Type="http://schemas.openxmlformats.org/officeDocument/2006/relationships/hyperlink" Target="&#1057;&#1086;&#1079;&#1076;&#1072;&#1085;&#1080;&#1077;%20&#1080;&#1085;&#1082;&#1083;&#1102;&#1079;&#1080;&#1074;&#1085;&#1086;&#1081;%20&#1054;&#1057;.docx" TargetMode="External"/><Relationship Id="rId4" Type="http://schemas.openxmlformats.org/officeDocument/2006/relationships/hyperlink" Target="&#1044;&#1080;&#1074;&#1077;&#1088;&#1089;&#1080;&#1092;&#1080;&#1082;&#1072;&#1094;&#1080;&#1103;%20&#1091;&#1089;&#1083;&#1091;&#1075;%20&#1052;&#1060;&#1062;&#1055;&#1050;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&#1042;&#1086;&#1089;&#1087;&#1080;&#1090;&#1072;&#1085;&#1080;&#1077;.docx" TargetMode="External"/><Relationship Id="rId5" Type="http://schemas.openxmlformats.org/officeDocument/2006/relationships/hyperlink" Target="&#1057;&#1086;&#1079;&#1076;&#1072;&#1085;&#1080;&#1077;%20&#1080;&#1085;&#1082;&#1083;&#1102;&#1079;&#1080;&#1074;&#1085;&#1086;&#1081;%20&#1054;&#1057;.docx" TargetMode="External"/><Relationship Id="rId4" Type="http://schemas.openxmlformats.org/officeDocument/2006/relationships/hyperlink" Target="&#1044;&#1080;&#1074;&#1077;&#1088;&#1089;&#1080;&#1092;&#1080;&#1082;&#1072;&#1094;&#1080;&#1103;%20&#1091;&#1089;&#1083;&#1091;&#1075;%20&#1052;&#1060;&#1062;&#1055;&#1050;.doc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0" y="1190794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78544" y="1447029"/>
            <a:ext cx="9996405" cy="1938988"/>
          </a:xfrm>
          <a:prstGeom prst="rect">
            <a:avLst/>
          </a:prstGeom>
          <a:noFill/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Разработка и реализация программы модернизации ГПОАУ ЯО Заволжского политехнического колледжа на 2018-2024 гг.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99977" y="5487093"/>
            <a:ext cx="3418703" cy="1015659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Л.А. Кригер,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директор, к.п.н.</a:t>
            </a:r>
            <a:endParaRPr lang="ru-RU" sz="2800" b="1" dirty="0">
              <a:solidFill>
                <a:srgbClr val="8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2952" y="0"/>
            <a:ext cx="12257904" cy="1565359"/>
            <a:chOff x="-64570" y="-12202"/>
            <a:chExt cx="12009933" cy="1565359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0" y="0"/>
              <a:ext cx="11945363" cy="118498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41000">
                  <a:srgbClr val="BB5800"/>
                </a:gs>
                <a:gs pos="93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vert="horz" lIns="91326" tIns="45718" rIns="91326" bIns="45718" rtlCol="0" anchor="ctr">
              <a:normAutofit fontScale="97500"/>
            </a:bodyPr>
            <a:lstStyle>
              <a:lvl1pPr algn="l" defTabSz="91310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14375" algn="ctr"/>
              <a:r>
                <a:rPr lang="ru-RU" sz="17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cs typeface="Times New Roman" panose="02020603050405020304" pitchFamily="18" charset="0"/>
                </a:rPr>
                <a:t>Государственное профессиональное образовательное автономное учреждение Ярославской области</a:t>
              </a:r>
            </a:p>
            <a:p>
              <a:pPr marL="714375" algn="ctr"/>
              <a:r>
                <a:rPr lang="ru-RU" sz="800" dirty="0" smtClean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800" dirty="0" smtClean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800" dirty="0" smtClean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dirty="0" smtClean="0">
                  <a:ln w="0"/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Заволжский политехнический колледж</a:t>
              </a:r>
              <a:endParaRPr lang="ru-RU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70" y="-12202"/>
              <a:ext cx="1581723" cy="15653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17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V="1">
            <a:off x="0" y="1209384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-65905" y="0"/>
            <a:ext cx="12257905" cy="1565359"/>
            <a:chOff x="-64572" y="-12202"/>
            <a:chExt cx="12009934" cy="156535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0" y="0"/>
              <a:ext cx="11945362" cy="1184980"/>
            </a:xfrm>
            <a:prstGeom prst="rect">
              <a:avLst/>
            </a:prstGeom>
            <a:gradFill flip="none" rotWithShape="1">
              <a:gsLst>
                <a:gs pos="0">
                  <a:srgbClr val="662625"/>
                </a:gs>
                <a:gs pos="46000">
                  <a:srgbClr val="9900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vert="horz" lIns="91326" tIns="45718" rIns="91326" bIns="45718" rtlCol="0" anchor="ctr">
              <a:normAutofit fontScale="97500"/>
            </a:bodyPr>
            <a:lstStyle>
              <a:lvl1pPr algn="l" defTabSz="913108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14375" algn="ctr"/>
              <a:r>
                <a:rPr lang="ru-RU" sz="1700" dirty="0" smtClean="0">
                  <a:ln w="0"/>
                  <a:latin typeface="Georgia" panose="02040502050405020303" pitchFamily="18" charset="0"/>
                  <a:cs typeface="Times New Roman" panose="02020603050405020304" pitchFamily="18" charset="0"/>
                </a:rPr>
                <a:t>Государственное профессиональное образовательное автономное учреждение Ярославской области</a:t>
              </a:r>
            </a:p>
            <a:p>
              <a:pPr marL="714375" algn="ctr"/>
              <a:r>
                <a:rPr lang="ru-RU" sz="8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8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8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Заволжский политехнический колледж</a:t>
              </a:r>
              <a:endPara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72" y="-12202"/>
              <a:ext cx="1581723" cy="15653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606179" y="1308916"/>
            <a:ext cx="6979639" cy="61487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048" y="1197182"/>
            <a:ext cx="7917899" cy="815560"/>
          </a:xfrm>
        </p:spPr>
        <p:txBody>
          <a:bodyPr/>
          <a:lstStyle/>
          <a:p>
            <a:pPr algn="ctr"/>
            <a:r>
              <a:rPr lang="ru-RU" b="1" spc="50" dirty="0" smtClean="0">
                <a:ln w="0"/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Благодарю за внимание</a:t>
            </a:r>
            <a:endParaRPr lang="ru-RU" b="1" spc="50" dirty="0">
              <a:ln w="0"/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6987" y="5125673"/>
            <a:ext cx="4105013" cy="173232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38521" y="5300025"/>
            <a:ext cx="4820239" cy="1477323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r>
              <a:rPr lang="ru-RU" sz="18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</a:p>
          <a:p>
            <a:r>
              <a:rPr lang="ru-RU" sz="18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г. Ярославль, ул. </a:t>
            </a:r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Клубная, 33 а </a:t>
            </a:r>
            <a:endParaRPr lang="ru-RU" sz="18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+7 (4852) </a:t>
            </a:r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71-46-49</a:t>
            </a:r>
          </a:p>
          <a:p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zavpk.edu.yar.ru</a:t>
            </a:r>
          </a:p>
          <a:p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ru-RU" sz="1800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zavpk@yandex.ru</a:t>
            </a:r>
            <a:endParaRPr lang="ru-RU" sz="1800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147297" y="5216992"/>
            <a:ext cx="4007813" cy="23694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93363" y="2018861"/>
            <a:ext cx="3306446" cy="130075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Gill Sans MT" pitchFamily="34" charset="0"/>
              </a:rPr>
              <a:t>Анализ новых требований (НПА, социального заказа), которым должна удовлетворять педагогическая система и её результаты</a:t>
            </a:r>
            <a:endParaRPr lang="ru-RU" sz="1600" kern="1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117628" y="2021432"/>
            <a:ext cx="3605325" cy="130075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Gill Sans MT" pitchFamily="34" charset="0"/>
              </a:rPr>
              <a:t>Анализ существующей педагогической системы. Фиксация несоответствий новым требованиям</a:t>
            </a:r>
            <a:endParaRPr lang="ru-RU" sz="1600" kern="1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8264670" y="2006920"/>
            <a:ext cx="3665487" cy="130075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FF9900">
              <a:alpha val="62000"/>
            </a:srgbClr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Gill Sans MT" pitchFamily="34" charset="0"/>
              </a:rPr>
              <a:t>Анализ причин (условий) несоответствия педагогической системы и ё результатов новым требованиям</a:t>
            </a:r>
            <a:endParaRPr lang="ru-RU" sz="1600" kern="1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7266" y="1235127"/>
            <a:ext cx="3326224" cy="682871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solidFill>
                  <a:schemeClr val="tx1"/>
                </a:solidFill>
                <a:latin typeface="Gill Sans MT" pitchFamily="34" charset="0"/>
              </a:rPr>
              <a:t>Этапы разработки</a:t>
            </a:r>
            <a:endParaRPr lang="ru-RU" sz="2600" b="1" kern="1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2301" y="3512397"/>
            <a:ext cx="11636793" cy="1405191"/>
            <a:chOff x="1026614" y="1346857"/>
            <a:chExt cx="10370077" cy="658315"/>
          </a:xfrm>
          <a:solidFill>
            <a:srgbClr val="FF9900">
              <a:alpha val="62000"/>
            </a:srgbClr>
          </a:solidFill>
        </p:grpSpPr>
        <p:sp>
          <p:nvSpPr>
            <p:cNvPr id="29" name="Полилиния 28"/>
            <p:cNvSpPr/>
            <p:nvPr/>
          </p:nvSpPr>
          <p:spPr>
            <a:xfrm>
              <a:off x="1026614" y="1376532"/>
              <a:ext cx="2966566" cy="628640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Gill Sans MT" pitchFamily="34" charset="0"/>
                </a:rPr>
                <a:t>Определение показателей достижения результатов модернизации и методик их расчёта</a:t>
              </a:r>
              <a:endParaRPr lang="ru-RU" sz="16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482415" y="1376530"/>
              <a:ext cx="3212869" cy="628640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Gill Sans MT" pitchFamily="34" charset="0"/>
                </a:rPr>
                <a:t>Определение перечня мероприятий программы, сроков реализации, ответственных лиц и финансового обеспечения</a:t>
              </a:r>
              <a:endParaRPr lang="ru-RU" sz="16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8130209" y="1346857"/>
              <a:ext cx="3266482" cy="628640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Gill Sans MT" pitchFamily="34" charset="0"/>
                </a:rPr>
                <a:t>Определение концепции, целей и задач модернизации педагогической системы для достижения новых требований</a:t>
              </a:r>
              <a:endParaRPr lang="ru-RU" sz="16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2301" y="5128223"/>
            <a:ext cx="11659384" cy="1323928"/>
            <a:chOff x="1026615" y="1412037"/>
            <a:chExt cx="10390209" cy="628640"/>
          </a:xfrm>
          <a:solidFill>
            <a:srgbClr val="FF9900">
              <a:alpha val="62000"/>
            </a:srgbClr>
          </a:solidFill>
        </p:grpSpPr>
        <p:sp>
          <p:nvSpPr>
            <p:cNvPr id="33" name="Полилиния 32"/>
            <p:cNvSpPr/>
            <p:nvPr/>
          </p:nvSpPr>
          <p:spPr>
            <a:xfrm>
              <a:off x="1026615" y="1438014"/>
              <a:ext cx="3000742" cy="602663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Gill Sans MT" pitchFamily="34" charset="0"/>
                </a:rPr>
                <a:t>Реализация программы модернизации</a:t>
              </a:r>
              <a:endParaRPr lang="ru-RU" sz="1600" dirty="0">
                <a:solidFill>
                  <a:schemeClr val="tx1"/>
                </a:solidFill>
                <a:latin typeface="Gill Sans MT" pitchFamily="34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482415" y="1412037"/>
              <a:ext cx="3212869" cy="628640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Gill Sans MT" pitchFamily="34" charset="0"/>
                </a:rPr>
                <a:t>Мониторинг процесса и результатов реализации программы модернизации </a:t>
              </a:r>
              <a:endParaRPr lang="ru-RU" sz="16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8150342" y="1412037"/>
              <a:ext cx="3266482" cy="628640"/>
            </a:xfrm>
            <a:custGeom>
              <a:avLst/>
              <a:gdLst>
                <a:gd name="connsiteX0" fmla="*/ 104775 w 3143203"/>
                <a:gd name="connsiteY0" fmla="*/ 0 h 628640"/>
                <a:gd name="connsiteX1" fmla="*/ 3143203 w 3143203"/>
                <a:gd name="connsiteY1" fmla="*/ 0 h 628640"/>
                <a:gd name="connsiteX2" fmla="*/ 3143203 w 3143203"/>
                <a:gd name="connsiteY2" fmla="*/ 0 h 628640"/>
                <a:gd name="connsiteX3" fmla="*/ 3143203 w 3143203"/>
                <a:gd name="connsiteY3" fmla="*/ 523865 h 628640"/>
                <a:gd name="connsiteX4" fmla="*/ 3038428 w 3143203"/>
                <a:gd name="connsiteY4" fmla="*/ 628640 h 628640"/>
                <a:gd name="connsiteX5" fmla="*/ 0 w 3143203"/>
                <a:gd name="connsiteY5" fmla="*/ 628640 h 628640"/>
                <a:gd name="connsiteX6" fmla="*/ 0 w 3143203"/>
                <a:gd name="connsiteY6" fmla="*/ 628640 h 628640"/>
                <a:gd name="connsiteX7" fmla="*/ 0 w 3143203"/>
                <a:gd name="connsiteY7" fmla="*/ 104775 h 628640"/>
                <a:gd name="connsiteX8" fmla="*/ 104775 w 3143203"/>
                <a:gd name="connsiteY8" fmla="*/ 0 h 62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03" h="628640">
                  <a:moveTo>
                    <a:pt x="104775" y="0"/>
                  </a:moveTo>
                  <a:lnTo>
                    <a:pt x="3143203" y="0"/>
                  </a:lnTo>
                  <a:lnTo>
                    <a:pt x="3143203" y="0"/>
                  </a:lnTo>
                  <a:lnTo>
                    <a:pt x="3143203" y="523865"/>
                  </a:lnTo>
                  <a:cubicBezTo>
                    <a:pt x="3143203" y="581731"/>
                    <a:pt x="3096294" y="628640"/>
                    <a:pt x="3038428" y="628640"/>
                  </a:cubicBezTo>
                  <a:lnTo>
                    <a:pt x="0" y="628640"/>
                  </a:lnTo>
                  <a:lnTo>
                    <a:pt x="0" y="628640"/>
                  </a:lnTo>
                  <a:lnTo>
                    <a:pt x="0" y="104775"/>
                  </a:lnTo>
                  <a:cubicBezTo>
                    <a:pt x="0" y="46909"/>
                    <a:pt x="46909" y="0"/>
                    <a:pt x="104775" y="0"/>
                  </a:cubicBezTo>
                  <a:close/>
                </a:path>
              </a:pathLst>
            </a:custGeom>
            <a:grpFill/>
            <a:ln>
              <a:solidFill>
                <a:srgbClr val="D26B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728" tIns="96728" rIns="96728" bIns="967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Gill Sans MT" pitchFamily="34" charset="0"/>
                </a:rPr>
                <a:t>Внесение изменений и дополнений в программу модернизации</a:t>
              </a:r>
              <a:endParaRPr lang="ru-RU" sz="1600" kern="12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5" name="Стрелка вправо 4"/>
          <p:cNvSpPr/>
          <p:nvPr/>
        </p:nvSpPr>
        <p:spPr>
          <a:xfrm>
            <a:off x="3586495" y="2538106"/>
            <a:ext cx="555031" cy="2383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-413"/>
            <a:ext cx="12192000" cy="1238236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lvl="0" algn="ctr"/>
            <a:r>
              <a:rPr lang="ru-RU" sz="2000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100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3076" y="123584"/>
            <a:ext cx="9191625" cy="990241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870678" y="107587"/>
            <a:ext cx="10937189" cy="12382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Цель разработки и реализации программы модернизации: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адаптация существующей педагогической системы к новым требованиям развития </a:t>
            </a:r>
            <a:br>
              <a:rPr lang="ru-RU" sz="2000" kern="1200" dirty="0" smtClean="0">
                <a:solidFill>
                  <a:schemeClr val="tx1"/>
                </a:solidFill>
              </a:rPr>
            </a:br>
            <a:r>
              <a:rPr lang="ru-RU" sz="2000" kern="1200" dirty="0" smtClean="0">
                <a:solidFill>
                  <a:schemeClr val="tx1"/>
                </a:solidFill>
              </a:rPr>
              <a:t>системы образования Российской Федерации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7735555" y="2561322"/>
            <a:ext cx="531133" cy="2383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3581235" y="4048258"/>
            <a:ext cx="548995" cy="2383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flipH="1">
            <a:off x="7722952" y="4048258"/>
            <a:ext cx="500655" cy="25425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43076" y="4898534"/>
            <a:ext cx="171450" cy="359266"/>
          </a:xfrm>
          <a:prstGeom prst="downArrow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3619587" y="5759161"/>
            <a:ext cx="514946" cy="2311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7749724" y="5729333"/>
            <a:ext cx="514946" cy="2311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0056351" y="3311845"/>
            <a:ext cx="200025" cy="255822"/>
          </a:xfrm>
          <a:prstGeom prst="downArrow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" y="897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04418" y="2028551"/>
            <a:ext cx="5605832" cy="56218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Основания для формирования целей и задач модернизации: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224972" y="1995525"/>
            <a:ext cx="5616660" cy="59520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FF9900">
              <a:alpha val="62000"/>
            </a:srgbClr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Задачи программы модернизации колледжа: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534905" y="1215675"/>
            <a:ext cx="9380134" cy="682871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dirty="0">
                <a:solidFill>
                  <a:schemeClr val="tx1"/>
                </a:solidFill>
                <a:latin typeface="Gill Sans MT" pitchFamily="34" charset="0"/>
              </a:rPr>
              <a:t>Формирование целей и задач программы модернизации 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-413"/>
            <a:ext cx="12192000" cy="1238236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lvl="0" algn="ctr"/>
            <a:r>
              <a:rPr lang="ru-RU" sz="2000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100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0344" y="222746"/>
            <a:ext cx="9582149" cy="732550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56378" y="259970"/>
            <a:ext cx="10937189" cy="12382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Программа модернизации ГПОАУ ЯО Заволжского политехнического колледжа </a:t>
            </a:r>
          </a:p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2018-2024 гг. от 29.08.2018 с изменениями и дополнениями от 27.08.2019 года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" y="897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Полилиния 26"/>
          <p:cNvSpPr/>
          <p:nvPr/>
        </p:nvSpPr>
        <p:spPr>
          <a:xfrm>
            <a:off x="204418" y="2851002"/>
            <a:ext cx="5605832" cy="386412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Перечень поручений Президента России от 06.04.2018 г. по итогам рабочей поезди в Свердловскую область, состоявшейся 06.03.2018 года;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модернизации организаций, реализующих образовательные программы среднего профессионального образования, в целях устранения дефицита рабочих кадров в субъектах Российской Федерации (проект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);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Национальный проект «Образование» на период с 2019 по 2024 гг.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Федеральный проект «Молодые профессионалы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»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Особенности педагогической системы колледжа: миссия, характеристика существующих условий, результативность деятельности, требования реализуемых 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ФГОС</a:t>
            </a:r>
            <a:endParaRPr lang="ru-RU" sz="16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235800" y="2819288"/>
            <a:ext cx="5605832" cy="392754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создание современных условий для внедрения и реализации востребованных и перспективных профессий и специальностей, в том числе ТОП-50, ТОП-РЕГИОН в соответствии с современными стандартами и передовыми технологиями;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формирование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кадрового потенциала колледжа для проведения обучения и оценки соответствующей квалификации по стандартам </a:t>
            </a:r>
            <a:r>
              <a:rPr lang="ru-RU" sz="1500" dirty="0" err="1">
                <a:solidFill>
                  <a:schemeClr val="tx1"/>
                </a:solidFill>
                <a:latin typeface="Gill Sans MT" pitchFamily="34" charset="0"/>
              </a:rPr>
              <a:t>Ворлдскиллс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, Абилимпикс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диверсификация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образовательных услуг многофункционального центра прикладных квалификаций 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(МФЦПК); 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создание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современной инклюзивной образовательной среды для граждан с ОВЗ и инвалидностью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;</a:t>
            </a:r>
            <a:endParaRPr lang="ru-RU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.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60890" y="1166693"/>
            <a:ext cx="4803798" cy="1669452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69358" y="1208405"/>
            <a:ext cx="4878954" cy="1944501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 smtClean="0"/>
              <a:t>Образовательные программы профессиональной подготовки: </a:t>
            </a:r>
          </a:p>
          <a:p>
            <a:pPr hangingPunct="0"/>
            <a:r>
              <a:rPr lang="ru-RU" sz="1200" b="1" dirty="0" smtClean="0"/>
              <a:t>109 человек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Водитель АТС категория «В» 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Машинист тракторист категории «С»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Водитель внедорожных </a:t>
            </a:r>
            <a:r>
              <a:rPr lang="ru-RU" sz="1200" dirty="0" err="1" smtClean="0"/>
              <a:t>мототранспортных</a:t>
            </a:r>
            <a:r>
              <a:rPr lang="ru-RU" sz="1200" dirty="0" smtClean="0"/>
              <a:t> средств категории «А1»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Машинист экскаватора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 smtClean="0"/>
              <a:t>Водитель автопогрузчика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Машинист бульдозера</a:t>
            </a:r>
            <a:endParaRPr lang="ru-RU" sz="1200" kern="1200" dirty="0">
              <a:solidFill>
                <a:schemeClr val="bg1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1132287" y="3025160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176568" y="5025034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Освоение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7565419" y="1155378"/>
            <a:ext cx="4344335" cy="1074740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2720508" y="3107267"/>
            <a:ext cx="4759493" cy="1663639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187055" y="5021959"/>
            <a:ext cx="3305787" cy="1510168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0" y="91281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0" y="0"/>
            <a:ext cx="12192000" cy="900062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algn="ctr"/>
            <a:endParaRPr lang="ru-RU" sz="1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" y="-29804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7540135" y="2390954"/>
            <a:ext cx="4383225" cy="1712508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7638074" y="4222026"/>
            <a:ext cx="4263366" cy="2522301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886700" y="1266775"/>
            <a:ext cx="3924425" cy="10199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/>
              <a:t>Общеразвивающая образовательная программа в рамках Юношеской автомобильной школы </a:t>
            </a:r>
            <a:r>
              <a:rPr lang="ru-RU" sz="1200" b="1" dirty="0" smtClean="0"/>
              <a:t>Колледжа:</a:t>
            </a: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/>
              <a:t>«</a:t>
            </a:r>
            <a:r>
              <a:rPr lang="ru-RU" sz="1200" dirty="0"/>
              <a:t>Виртуальное вождение автомобиля» - </a:t>
            </a:r>
            <a:r>
              <a:rPr lang="ru-RU" sz="1200" dirty="0" smtClean="0"/>
              <a:t>25 чел.</a:t>
            </a:r>
            <a:endParaRPr lang="ru-RU" sz="1200" kern="1200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7780525" y="2549630"/>
            <a:ext cx="4067577" cy="126540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 smtClean="0"/>
              <a:t>Программы </a:t>
            </a:r>
            <a:r>
              <a:rPr lang="ru-RU" sz="1200" b="1" dirty="0" err="1" smtClean="0"/>
              <a:t>предпрофильной</a:t>
            </a:r>
            <a:r>
              <a:rPr lang="ru-RU" sz="1200" b="1" dirty="0" smtClean="0"/>
              <a:t> подготовки школьников:</a:t>
            </a:r>
          </a:p>
          <a:p>
            <a:pPr hangingPunct="0"/>
            <a:r>
              <a:rPr lang="ru-RU" sz="1200" dirty="0" smtClean="0"/>
              <a:t>Программа </a:t>
            </a:r>
            <a:r>
              <a:rPr lang="ru-RU" sz="1200" dirty="0"/>
              <a:t>предмета «Самоопределение» блок «Транспортные средства» в рамках ОПОП ООО в объеме 12 часов, количество - 50 чел.</a:t>
            </a:r>
          </a:p>
          <a:p>
            <a:r>
              <a:rPr lang="ru-RU" sz="1200" dirty="0"/>
              <a:t>Профессиональные пробы школьников по профессии Автомеханик </a:t>
            </a:r>
            <a:r>
              <a:rPr lang="ru-RU" sz="1200" dirty="0" smtClean="0"/>
              <a:t>– 63 чел.</a:t>
            </a:r>
            <a:endParaRPr lang="ru-RU" sz="1200" b="1" kern="1200" dirty="0">
              <a:solidFill>
                <a:schemeClr val="bg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819236" y="4416652"/>
            <a:ext cx="4428631" cy="1932873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 smtClean="0"/>
              <a:t>Конкурсы профессионального мастерства</a:t>
            </a:r>
          </a:p>
          <a:p>
            <a:pPr hangingPunct="0"/>
            <a:r>
              <a:rPr lang="ru-RU" sz="1200" dirty="0" smtClean="0"/>
              <a:t>Региональный чемпионат </a:t>
            </a:r>
            <a:r>
              <a:rPr lang="en-US" sz="1200" dirty="0" smtClean="0"/>
              <a:t>WSR</a:t>
            </a:r>
            <a:r>
              <a:rPr lang="ru-RU" sz="1200" dirty="0" smtClean="0"/>
              <a:t> по компетенции Водитель грузовика 12-14.12.19 года</a:t>
            </a:r>
          </a:p>
          <a:p>
            <a:pPr hangingPunct="0"/>
            <a:r>
              <a:rPr lang="ru-RU" sz="1200" dirty="0" smtClean="0"/>
              <a:t>2. Всероссийские соревнования по </a:t>
            </a:r>
            <a:r>
              <a:rPr lang="ru-RU" sz="1200" dirty="0" err="1" smtClean="0"/>
              <a:t>автомногоборью</a:t>
            </a:r>
            <a:r>
              <a:rPr lang="ru-RU" sz="1200" dirty="0" smtClean="0"/>
              <a:t> «Юный автомобилист» г. Анапа  09.2019.</a:t>
            </a:r>
          </a:p>
          <a:p>
            <a:pPr hangingPunct="0"/>
            <a:r>
              <a:rPr lang="ru-RU" sz="1200" dirty="0" smtClean="0"/>
              <a:t>3.</a:t>
            </a:r>
            <a:r>
              <a:rPr lang="ru-RU" sz="1200" b="1" dirty="0" smtClean="0"/>
              <a:t> </a:t>
            </a:r>
            <a:r>
              <a:rPr lang="ru-RU" sz="1200" dirty="0" smtClean="0"/>
              <a:t>Соревнования по </a:t>
            </a:r>
            <a:r>
              <a:rPr lang="ru-RU" sz="1200" dirty="0" err="1" smtClean="0"/>
              <a:t>автоманеврированию</a:t>
            </a:r>
            <a:r>
              <a:rPr lang="ru-RU" sz="1200" dirty="0" smtClean="0"/>
              <a:t> для водителей с нарушением опорно- двигательного аппарата в рамках автопробега МАКИ 24.06.2019</a:t>
            </a:r>
          </a:p>
          <a:p>
            <a:pPr hangingPunct="0"/>
            <a:r>
              <a:rPr lang="ru-RU" sz="1200" dirty="0" smtClean="0"/>
              <a:t>4. Областное первенство по фигурному вождению АТС для граждан с инвалидностью 11.09.2019</a:t>
            </a:r>
            <a:endParaRPr lang="ru-RU" sz="1200" dirty="0"/>
          </a:p>
        </p:txBody>
      </p:sp>
      <p:sp>
        <p:nvSpPr>
          <p:cNvPr id="38" name="Полилиния 37"/>
          <p:cNvSpPr/>
          <p:nvPr/>
        </p:nvSpPr>
        <p:spPr>
          <a:xfrm>
            <a:off x="2967664" y="3152245"/>
            <a:ext cx="4163408" cy="1444393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 smtClean="0"/>
              <a:t>Образовательные программы переподготовки: </a:t>
            </a:r>
          </a:p>
          <a:p>
            <a:pPr hangingPunct="0"/>
            <a:r>
              <a:rPr lang="ru-RU" sz="1200" b="1" dirty="0" smtClean="0"/>
              <a:t>133 человека</a:t>
            </a:r>
          </a:p>
          <a:p>
            <a:pPr hangingPunct="0"/>
            <a:r>
              <a:rPr lang="ru-RU" sz="1200" dirty="0" smtClean="0"/>
              <a:t>Водитель АТС категорий с «В» на «С»,  с «С» на «СЕ», «В» на «ВЕ»,</a:t>
            </a:r>
          </a:p>
          <a:p>
            <a:pPr hangingPunct="0"/>
            <a:r>
              <a:rPr lang="ru-RU" sz="1200" dirty="0" smtClean="0"/>
              <a:t>с «В» на «</a:t>
            </a:r>
            <a:r>
              <a:rPr lang="en-US" sz="1200" dirty="0" smtClean="0"/>
              <a:t>D</a:t>
            </a:r>
            <a:r>
              <a:rPr lang="ru-RU" sz="1200" dirty="0" smtClean="0"/>
              <a:t>» ,с «С» на «</a:t>
            </a:r>
            <a:r>
              <a:rPr lang="en-US" sz="1200" dirty="0" smtClean="0"/>
              <a:t>D</a:t>
            </a:r>
            <a:r>
              <a:rPr lang="ru-RU" sz="1200" dirty="0" smtClean="0"/>
              <a:t>». </a:t>
            </a:r>
          </a:p>
          <a:p>
            <a:pPr hangingPunct="0"/>
            <a:r>
              <a:rPr lang="ru-RU" sz="1200" b="1" dirty="0" smtClean="0"/>
              <a:t>Сетевая образовательная программа:</a:t>
            </a:r>
          </a:p>
          <a:p>
            <a:pPr hangingPunct="0"/>
            <a:r>
              <a:rPr lang="ru-RU" sz="1200" dirty="0" smtClean="0"/>
              <a:t>Практическое обучение по профессии Машинист-тракторист категории «С» </a:t>
            </a:r>
            <a:endParaRPr lang="ru-RU" sz="1200" kern="1200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24332" y="5165981"/>
            <a:ext cx="2967821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Программы ПК мастеров производственного обучения:</a:t>
            </a:r>
          </a:p>
          <a:p>
            <a:pPr marL="17145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Технический минимум водителя 12 часов</a:t>
            </a:r>
          </a:p>
          <a:p>
            <a:pPr marL="171450" indent="-17145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Оказание первой медицинской помощи 18 часов</a:t>
            </a:r>
            <a:endParaRPr lang="ru-RU" sz="1200" dirty="0">
              <a:solidFill>
                <a:schemeClr val="tx1"/>
              </a:solidFill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" y="3023223"/>
            <a:ext cx="2510106" cy="18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46" y="1162315"/>
            <a:ext cx="2476383" cy="18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Управляющая кнопка: возврат 21">
            <a:hlinkClick r:id="rId6" action="ppaction://hlinksldjump" highlightClick="1"/>
          </p:cNvPr>
          <p:cNvSpPr/>
          <p:nvPr/>
        </p:nvSpPr>
        <p:spPr bwMode="auto">
          <a:xfrm>
            <a:off x="11763403" y="6472052"/>
            <a:ext cx="358791" cy="293871"/>
          </a:xfrm>
          <a:prstGeom prst="actionButtonReturn">
            <a:avLst/>
          </a:prstGeom>
          <a:ln w="31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028" y="121044"/>
            <a:ext cx="10504270" cy="65996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93206" y="158439"/>
            <a:ext cx="111574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algn="ctr"/>
            <a:r>
              <a:rPr lang="ru-RU" sz="1800" b="1" dirty="0"/>
              <a:t>Диверсификация образовательных услуг многофункционального центра прикладных квалификаций</a:t>
            </a:r>
          </a:p>
          <a:p>
            <a:pPr marL="714375" algn="ctr"/>
            <a:r>
              <a:rPr lang="ru-RU" sz="1800" b="1" dirty="0"/>
              <a:t>Результаты 2019 года 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19" y="4770906"/>
            <a:ext cx="3687201" cy="192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5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04418" y="2028551"/>
            <a:ext cx="5605832" cy="56218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Основания для формирования целей и задач модернизации: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224972" y="1995525"/>
            <a:ext cx="5616660" cy="59520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FF9900">
              <a:alpha val="62000"/>
            </a:srgbClr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Задачи программы модернизации колледжа: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534905" y="1215675"/>
            <a:ext cx="9380134" cy="682871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dirty="0">
                <a:solidFill>
                  <a:schemeClr val="tx1"/>
                </a:solidFill>
                <a:latin typeface="Gill Sans MT" pitchFamily="34" charset="0"/>
              </a:rPr>
              <a:t>Формирование целей и задач программы модернизации 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-413"/>
            <a:ext cx="12192000" cy="1238236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lvl="0" algn="ctr"/>
            <a:r>
              <a:rPr lang="ru-RU" sz="2000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100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0344" y="222746"/>
            <a:ext cx="9582149" cy="732550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56378" y="259970"/>
            <a:ext cx="10937189" cy="12382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Программа модернизации ГПОАУ ЯО Заволжского политехнического колледжа </a:t>
            </a:r>
          </a:p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2018-2024 гг. от 29.08.2018 с изменениями и дополнениями от 27.08.2019 года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" y="897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Полилиния 26"/>
          <p:cNvSpPr/>
          <p:nvPr/>
        </p:nvSpPr>
        <p:spPr>
          <a:xfrm>
            <a:off x="204418" y="2851002"/>
            <a:ext cx="5605832" cy="386412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Перечень поручений Президента России от 06.04.2018 г. по итогам рабочей поезди в Свердловскую область, состоявшейся 06.03.2018 года;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модернизации организаций, реализующих образовательные программы среднего профессионального образования, в целях устранения дефицита рабочих кадров в субъектах Российской Федерации (проект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);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Национальный проект «Образование» на период с 2019 по 2024 гг.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Федеральный проект «Молодые профессионалы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»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Особенности педагогической системы колледжа: миссия, характеристика существующих условий, результативность деятельности, требования реализуемых 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ФГОС</a:t>
            </a:r>
            <a:endParaRPr lang="ru-RU" sz="16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235800" y="2819288"/>
            <a:ext cx="5605832" cy="392754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создание современных условий для внедрения и реализации востребованных и перспективных профессий и специальностей, в том числе ТОП-50, ТОП-РЕГИОН в соответствии с современными стандартами и передовыми технологиями;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формирование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кадрового потенциала колледжа для проведения обучения и оценки соответствующей квалификации по стандартам </a:t>
            </a:r>
            <a:r>
              <a:rPr lang="ru-RU" sz="1500" dirty="0" err="1">
                <a:solidFill>
                  <a:schemeClr val="tx1"/>
                </a:solidFill>
                <a:latin typeface="Gill Sans MT" pitchFamily="34" charset="0"/>
              </a:rPr>
              <a:t>Ворлдскиллс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, Абилимпикс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диверсификация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образовательных услуг многофункционального центра прикладных квалификаций 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(МФЦПК); 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создание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современной инклюзивной образовательной среды для граждан с ОВЗ и инвалидностью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;</a:t>
            </a:r>
            <a:endParaRPr lang="ru-RU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.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69128" y="1146324"/>
            <a:ext cx="4390932" cy="1844605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2395" y="1166692"/>
            <a:ext cx="4094620" cy="1944501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/>
              <a:t>Адаптированные образовательные программы СПО и ПП: </a:t>
            </a:r>
          </a:p>
          <a:p>
            <a:pPr hangingPunct="0"/>
            <a:r>
              <a:rPr lang="ru-RU" sz="1200" dirty="0"/>
              <a:t>09.01.03 Мастер по обработке цифровой информации; </a:t>
            </a:r>
          </a:p>
          <a:p>
            <a:pPr hangingPunct="0"/>
            <a:r>
              <a:rPr lang="ru-RU" sz="1200" dirty="0"/>
              <a:t>43.01.09 Повар, кондитер; </a:t>
            </a:r>
          </a:p>
          <a:p>
            <a:pPr hangingPunct="0"/>
            <a:r>
              <a:rPr lang="ru-RU" sz="1200" dirty="0"/>
              <a:t>23.01.03 Автомеханик</a:t>
            </a:r>
          </a:p>
          <a:p>
            <a:pPr hangingPunct="0"/>
            <a:r>
              <a:rPr lang="ru-RU" sz="1200" dirty="0"/>
              <a:t>08.01.18 Электромонтажник электрических сетей и электрооборудования</a:t>
            </a:r>
          </a:p>
          <a:p>
            <a:pPr hangingPunct="0"/>
            <a:r>
              <a:rPr lang="ru-RU" sz="1200" dirty="0"/>
              <a:t>19.02.10 Технология продукции общественного питания. </a:t>
            </a:r>
          </a:p>
          <a:p>
            <a:pPr hangingPunct="0"/>
            <a:r>
              <a:rPr lang="ru-RU" sz="1200" dirty="0"/>
              <a:t>профессия Общероссийского классификатора </a:t>
            </a:r>
          </a:p>
          <a:p>
            <a:pPr hangingPunct="0"/>
            <a:r>
              <a:rPr lang="ru-RU" sz="1200" dirty="0"/>
              <a:t>16472  Пекарь, 132149 Кухонный рабочий.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176568" y="5025034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Освоение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7582353" y="1212777"/>
            <a:ext cx="4344335" cy="792857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330518" y="5145298"/>
            <a:ext cx="4277111" cy="1553216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0" y="91281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0" y="0"/>
            <a:ext cx="12192000" cy="900062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algn="ctr"/>
            <a:endParaRPr lang="ru-RU" sz="1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" y="-29804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7756958" y="5224210"/>
            <a:ext cx="4238486" cy="1402021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4518967" y="3231457"/>
            <a:ext cx="3608020" cy="1453808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886700" y="1266775"/>
            <a:ext cx="3924425" cy="10199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/>
              <a:t>Доля выпускников с ОВЗ и инвалидностью трудоустроенных в течение первого года после выпуска – 58%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7995168" y="5309871"/>
            <a:ext cx="4067577" cy="126540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/>
              <a:t>Архитектурная доступность  зданий Колледжа:</a:t>
            </a:r>
          </a:p>
          <a:p>
            <a:pPr hangingPunct="0"/>
            <a:r>
              <a:rPr lang="ru-RU" sz="1200" b="1" dirty="0"/>
              <a:t>Полностью доступно для лиц с нарушением слуха (85%)</a:t>
            </a:r>
          </a:p>
          <a:p>
            <a:pPr hangingPunct="0"/>
            <a:r>
              <a:rPr lang="ru-RU" sz="1200" b="1" dirty="0"/>
              <a:t>Частично доступно для лиц с нарушением опорно- двигательного аппарата (69%)</a:t>
            </a:r>
          </a:p>
          <a:p>
            <a:pPr hangingPunct="0"/>
            <a:r>
              <a:rPr lang="ru-RU" sz="1200" b="1" dirty="0"/>
              <a:t>Полностью недоступно для лиц с нарушением зрения (40%)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4808216" y="3246268"/>
            <a:ext cx="3410724" cy="1368877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/>
              <a:t>Контингент:  60 обучающихся (10% от общего контингента</a:t>
            </a:r>
            <a:r>
              <a:rPr lang="ru-RU" sz="1200" b="1" dirty="0" smtClean="0"/>
              <a:t>). Нозологии</a:t>
            </a:r>
            <a:r>
              <a:rPr lang="ru-RU" sz="1200" b="1" dirty="0"/>
              <a:t>: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лица с ОВЗ (интеллектуальные нарушения)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нарушения слуха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нарушения зрения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нарушения опорно- двигательного аппарата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соматические заболевания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559094" y="5193995"/>
            <a:ext cx="4163408" cy="1444393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200" b="1" dirty="0"/>
              <a:t>Общеразвивающие образовательные программы Колледжа: 16 обучающихся (26%)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«Стимул» (социально-педагогическая направленность)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200" dirty="0"/>
              <a:t>ОФП (общая физическая подготовка</a:t>
            </a:r>
            <a:r>
              <a:rPr lang="ru-RU" sz="1200" dirty="0" smtClean="0"/>
              <a:t>)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endParaRPr lang="ru-RU" sz="1200" dirty="0"/>
          </a:p>
          <a:p>
            <a:pPr hangingPunct="0"/>
            <a:r>
              <a:rPr lang="ru-RU" sz="1200" b="1" dirty="0"/>
              <a:t>Оказание специалистами Колледжа психолого- педагогической помощи– 20 обучающихся (33%)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849" y="121044"/>
            <a:ext cx="8979243" cy="65996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5541" y="128638"/>
            <a:ext cx="111574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algn="ctr"/>
            <a:r>
              <a:rPr lang="ru-RU" sz="1800" b="1" dirty="0"/>
              <a:t>Создание современной инклюзивной образовательной среды, диверсификация услуг </a:t>
            </a:r>
          </a:p>
          <a:p>
            <a:pPr marL="714375" algn="ctr"/>
            <a:r>
              <a:rPr lang="ru-RU" sz="1800" b="1" dirty="0"/>
              <a:t>для граждан с ОВЗ и инвалидностью</a:t>
            </a:r>
            <a:r>
              <a:rPr lang="ru-RU" sz="1800" b="1" dirty="0" smtClean="0"/>
              <a:t>. Результаты </a:t>
            </a:r>
            <a:r>
              <a:rPr lang="ru-RU" sz="1800" b="1" dirty="0"/>
              <a:t>2019 года </a:t>
            </a:r>
          </a:p>
          <a:p>
            <a:endParaRPr lang="ru-RU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8" y="4814322"/>
            <a:ext cx="2829985" cy="188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26" y="2164253"/>
            <a:ext cx="3613559" cy="271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2"/>
          <a:stretch/>
        </p:blipFill>
        <p:spPr>
          <a:xfrm>
            <a:off x="381822" y="3066339"/>
            <a:ext cx="2264873" cy="200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67" y="3069896"/>
            <a:ext cx="1494897" cy="19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03" y="1086498"/>
            <a:ext cx="2699593" cy="202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8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04418" y="2028551"/>
            <a:ext cx="5605832" cy="56218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Основания для формирования целей и задач модернизации: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224972" y="1995525"/>
            <a:ext cx="5616660" cy="59520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FF9900">
              <a:alpha val="62000"/>
            </a:srgbClr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Gill Sans MT" pitchFamily="34" charset="0"/>
              </a:rPr>
              <a:t>Задачи программы модернизации колледжа: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534905" y="1215675"/>
            <a:ext cx="9380134" cy="682871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dirty="0">
                <a:solidFill>
                  <a:schemeClr val="tx1"/>
                </a:solidFill>
                <a:latin typeface="Gill Sans MT" pitchFamily="34" charset="0"/>
              </a:rPr>
              <a:t>Формирование целей и задач программы модернизации 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-413"/>
            <a:ext cx="12192000" cy="1238236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lvl="0" algn="ctr"/>
            <a:r>
              <a:rPr lang="ru-RU" sz="2000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100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0344" y="222746"/>
            <a:ext cx="9582149" cy="732550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56378" y="259970"/>
            <a:ext cx="10937189" cy="12382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Программа модернизации ГПОАУ ЯО Заволжского политехнического колледжа </a:t>
            </a:r>
          </a:p>
          <a:p>
            <a:pPr marL="714375" lvl="0" algn="ctr"/>
            <a:r>
              <a:rPr lang="ru-RU" sz="1800" b="1" dirty="0">
                <a:ln w="0"/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2018-2024 гг. от 29.08.2018 с изменениями и дополнениями от 27.08.2019 года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" y="897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Полилиния 26"/>
          <p:cNvSpPr/>
          <p:nvPr/>
        </p:nvSpPr>
        <p:spPr>
          <a:xfrm>
            <a:off x="204418" y="2851002"/>
            <a:ext cx="5605832" cy="3864123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Перечень поручений Президента России от 06.04.2018 г. по итогам рабочей поезди в Свердловскую область, состоявшейся 06.03.2018 года;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модернизации организаций, реализующих образовательные программы среднего профессионального образования, в целях устранения дефицита рабочих кадров в субъектах Российской Федерации (проект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);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Национальный проект «Образование» на период с 2019 по 2024 гг.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Федеральный проект «Молодые профессионалы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»</a:t>
            </a:r>
          </a:p>
          <a:p>
            <a:pPr marL="285750" lvl="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Gill Sans MT" pitchFamily="34" charset="0"/>
              </a:rPr>
              <a:t>Особенности педагогической системы колледжа: миссия, характеристика существующих условий, результативность деятельности, требования реализуемых </a:t>
            </a:r>
            <a:r>
              <a:rPr lang="ru-RU" sz="1600" dirty="0" smtClean="0">
                <a:solidFill>
                  <a:schemeClr val="tx1"/>
                </a:solidFill>
                <a:latin typeface="Gill Sans MT" pitchFamily="34" charset="0"/>
              </a:rPr>
              <a:t>ФГОС</a:t>
            </a:r>
            <a:endParaRPr lang="ru-RU" sz="16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235800" y="2819288"/>
            <a:ext cx="5605832" cy="3927549"/>
          </a:xfrm>
          <a:custGeom>
            <a:avLst/>
            <a:gdLst>
              <a:gd name="connsiteX0" fmla="*/ 104775 w 3143203"/>
              <a:gd name="connsiteY0" fmla="*/ 0 h 628640"/>
              <a:gd name="connsiteX1" fmla="*/ 3143203 w 3143203"/>
              <a:gd name="connsiteY1" fmla="*/ 0 h 628640"/>
              <a:gd name="connsiteX2" fmla="*/ 3143203 w 3143203"/>
              <a:gd name="connsiteY2" fmla="*/ 0 h 628640"/>
              <a:gd name="connsiteX3" fmla="*/ 3143203 w 3143203"/>
              <a:gd name="connsiteY3" fmla="*/ 523865 h 628640"/>
              <a:gd name="connsiteX4" fmla="*/ 3038428 w 3143203"/>
              <a:gd name="connsiteY4" fmla="*/ 628640 h 628640"/>
              <a:gd name="connsiteX5" fmla="*/ 0 w 3143203"/>
              <a:gd name="connsiteY5" fmla="*/ 628640 h 628640"/>
              <a:gd name="connsiteX6" fmla="*/ 0 w 3143203"/>
              <a:gd name="connsiteY6" fmla="*/ 628640 h 628640"/>
              <a:gd name="connsiteX7" fmla="*/ 0 w 3143203"/>
              <a:gd name="connsiteY7" fmla="*/ 104775 h 628640"/>
              <a:gd name="connsiteX8" fmla="*/ 104775 w 3143203"/>
              <a:gd name="connsiteY8" fmla="*/ 0 h 6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03" h="628640">
                <a:moveTo>
                  <a:pt x="104775" y="0"/>
                </a:moveTo>
                <a:lnTo>
                  <a:pt x="3143203" y="0"/>
                </a:lnTo>
                <a:lnTo>
                  <a:pt x="3143203" y="0"/>
                </a:lnTo>
                <a:lnTo>
                  <a:pt x="3143203" y="523865"/>
                </a:lnTo>
                <a:cubicBezTo>
                  <a:pt x="3143203" y="581731"/>
                  <a:pt x="3096294" y="628640"/>
                  <a:pt x="3038428" y="628640"/>
                </a:cubicBezTo>
                <a:lnTo>
                  <a:pt x="0" y="628640"/>
                </a:lnTo>
                <a:lnTo>
                  <a:pt x="0" y="628640"/>
                </a:lnTo>
                <a:lnTo>
                  <a:pt x="0" y="104775"/>
                </a:lnTo>
                <a:cubicBezTo>
                  <a:pt x="0" y="46909"/>
                  <a:pt x="46909" y="0"/>
                  <a:pt x="104775" y="0"/>
                </a:cubicBezTo>
                <a:close/>
              </a:path>
            </a:pathLst>
          </a:custGeom>
          <a:solidFill>
            <a:srgbClr val="E7A849"/>
          </a:solidFill>
          <a:ln>
            <a:solidFill>
              <a:srgbClr val="D26B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728" tIns="96728" rIns="96728" bIns="96728" numCol="1" spcCol="1270" anchor="ctr" anchorCtr="0">
            <a:noAutofit/>
          </a:bodyPr>
          <a:lstStyle/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создание современных условий для внедрения и реализации востребованных и перспективных профессий и специальностей, в том числе ТОП-50, ТОП-РЕГИОН в соответствии с современными стандартами и передовыми технологиями;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формирование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кадрового потенциала колледжа для проведения обучения и оценки соответствующей квалификации по стандартам </a:t>
            </a:r>
            <a:r>
              <a:rPr lang="ru-RU" sz="1500" dirty="0" err="1">
                <a:solidFill>
                  <a:schemeClr val="tx1"/>
                </a:solidFill>
                <a:latin typeface="Gill Sans MT" pitchFamily="34" charset="0"/>
              </a:rPr>
              <a:t>Ворлдскиллс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</a:rPr>
              <a:t>, Абилимпикс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</a:rPr>
              <a:t>;</a:t>
            </a: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диверсификация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образовательных услуг многофункционального центра прикладных квалификаций 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4" action="ppaction://hlinkfile"/>
              </a:rPr>
              <a:t>(МФЦПК); 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создание </a:t>
            </a: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современной инклюзивной образовательной среды для граждан с ОВЗ и инвалидностью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5" action="ppaction://hlinkfile"/>
              </a:rPr>
              <a:t>;</a:t>
            </a:r>
            <a:endParaRPr lang="ru-RU" sz="15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500" dirty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r>
              <a:rPr lang="ru-RU" sz="1500" dirty="0" smtClean="0">
                <a:solidFill>
                  <a:schemeClr val="tx1"/>
                </a:solidFill>
                <a:latin typeface="Gill Sans MT" pitchFamily="34" charset="0"/>
                <a:hlinkClick r:id="rId6" action="ppaction://hlinkfile"/>
              </a:rPr>
              <a:t>.</a:t>
            </a:r>
            <a:endParaRPr lang="ru-RU" sz="1500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108032" y="1154173"/>
            <a:ext cx="4345771" cy="1864031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2395" y="1166693"/>
            <a:ext cx="4094620" cy="185024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400" b="1" dirty="0"/>
              <a:t>Количество обучающихся, осваивающих ДОО в Колледже – 100 чел. (17%)</a:t>
            </a:r>
          </a:p>
          <a:p>
            <a:pPr hangingPunct="0"/>
            <a:r>
              <a:rPr lang="ru-RU" sz="1400" b="1" dirty="0"/>
              <a:t>Количество программ ДОО – 5: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400" dirty="0"/>
              <a:t>«Стимул»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400" dirty="0"/>
              <a:t>«Школа лидера»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400" dirty="0"/>
              <a:t>«Занимательная кулинария»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400" dirty="0"/>
              <a:t>«Виртуальное вождение автомобиля» 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ru-RU" sz="1400" dirty="0"/>
              <a:t>ОФП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176568" y="5025034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Освоение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7606316" y="1176335"/>
            <a:ext cx="4344335" cy="848517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190801" y="5251864"/>
            <a:ext cx="4277111" cy="1495824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0" y="91281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0" y="0"/>
            <a:ext cx="12192000" cy="900062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algn="ctr"/>
            <a:endParaRPr lang="ru-RU" sz="1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" y="-29804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4005757" y="3470299"/>
            <a:ext cx="4356942" cy="918562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754985" y="1259311"/>
            <a:ext cx="4195666" cy="1019932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/>
              <a:t>Доля обучающихся, участвующих в олимпиадном движении по средствам сети Интернет  (Всероссийские олимпиады) </a:t>
            </a:r>
            <a:r>
              <a:rPr lang="ru-RU" sz="1400" b="1" dirty="0" smtClean="0"/>
              <a:t>- 51 </a:t>
            </a:r>
            <a:r>
              <a:rPr lang="ru-RU" sz="1400" b="1" dirty="0"/>
              <a:t>чел. (10%)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4129846" y="3518255"/>
            <a:ext cx="4980383" cy="1368877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400" b="1" dirty="0"/>
              <a:t>Количество обучающихся - волонтёров -55 чел</a:t>
            </a:r>
            <a:r>
              <a:rPr lang="ru-RU" sz="1400" b="1" dirty="0" smtClean="0"/>
              <a:t>. (10%)</a:t>
            </a:r>
          </a:p>
          <a:p>
            <a:pPr hangingPunct="0"/>
            <a:endParaRPr lang="ru-RU" sz="1400" b="1" dirty="0"/>
          </a:p>
          <a:p>
            <a:pPr hangingPunct="0"/>
            <a:r>
              <a:rPr lang="ru-RU" sz="1400" b="1" dirty="0"/>
              <a:t>Количество социальных акций – 24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02392" y="5327071"/>
            <a:ext cx="4163408" cy="1444393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hangingPunct="0"/>
            <a:r>
              <a:rPr lang="ru-RU" sz="1400" b="1" dirty="0"/>
              <a:t>Доля выпускников, участвовавших в выполнении Всероссийского физкультурно-спортивного комплекса «Готов к труду и обороне»  - 14</a:t>
            </a:r>
            <a:r>
              <a:rPr lang="ru-RU" sz="1400" b="1" dirty="0" smtClean="0"/>
              <a:t>%</a:t>
            </a:r>
          </a:p>
          <a:p>
            <a:pPr hangingPunct="0"/>
            <a:endParaRPr lang="ru-RU" sz="1400" b="1" dirty="0"/>
          </a:p>
          <a:p>
            <a:pPr hangingPunct="0"/>
            <a:r>
              <a:rPr lang="ru-RU" sz="1400" b="1" dirty="0"/>
              <a:t>Доля выпускников очной формы обучения, выпущенных из ПОО со значком ГТО – 7%</a:t>
            </a:r>
          </a:p>
          <a:p>
            <a:pPr hangingPunct="0"/>
            <a:endParaRPr lang="ru-RU" sz="1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57182" y="139139"/>
            <a:ext cx="9969106" cy="65996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6693" y="137948"/>
            <a:ext cx="11233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algn="ctr"/>
            <a:r>
              <a:rPr lang="ru-RU" sz="1800" b="1" dirty="0"/>
              <a:t>Создание условий для воспитания гармонично развитой и социально ответственной личности </a:t>
            </a:r>
          </a:p>
          <a:p>
            <a:pPr marL="714375" algn="ctr"/>
            <a:r>
              <a:rPr lang="ru-RU" sz="1800" b="1" dirty="0"/>
              <a:t>Результаты 2019 года </a:t>
            </a:r>
          </a:p>
          <a:p>
            <a:endParaRPr lang="ru-RU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87" y="2143577"/>
            <a:ext cx="2993712" cy="224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3" y="1128908"/>
            <a:ext cx="2828925" cy="212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10" y="4507586"/>
            <a:ext cx="2987663" cy="224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17" y="4584313"/>
            <a:ext cx="2828925" cy="212169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5" y="3074187"/>
            <a:ext cx="2828925" cy="212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1132287" y="3025160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Освоение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176568" y="5025034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bg1"/>
                </a:solidFill>
              </a:rPr>
              <a:t>Освоение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054518" y="5109071"/>
            <a:ext cx="10594688" cy="1191308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u="sng" kern="1200" dirty="0" smtClean="0">
                <a:solidFill>
                  <a:schemeClr val="bg1"/>
                </a:solidFill>
              </a:rPr>
              <a:t>Информальные формы обучения: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Обучение через профессиональное общение по проблемам важным для отраслевой группы</a:t>
            </a:r>
            <a:endParaRPr lang="ru-RU" sz="2000" kern="1200" dirty="0">
              <a:solidFill>
                <a:schemeClr val="bg1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33631" y="6625646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0" y="1074301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0" y="-144725"/>
            <a:ext cx="12192000" cy="1200576"/>
          </a:xfrm>
          <a:prstGeom prst="rect">
            <a:avLst/>
          </a:prstGeom>
          <a:gradFill flip="none" rotWithShape="1">
            <a:gsLst>
              <a:gs pos="0">
                <a:srgbClr val="662625"/>
              </a:gs>
              <a:gs pos="48000">
                <a:srgbClr val="9900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326" tIns="45718" rIns="91326" bIns="45718" rtlCol="0" anchor="ctr">
            <a:normAutofit fontScale="97500"/>
          </a:bodyPr>
          <a:lstStyle>
            <a:lvl1pPr algn="l" defTabSz="913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lvl="0" algn="ctr"/>
            <a:endParaRPr lang="ru-RU" sz="25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" y="-29804"/>
            <a:ext cx="1264852" cy="1235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54518" y="1329959"/>
            <a:ext cx="9324976" cy="1054912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333631" y="1237378"/>
            <a:ext cx="11775990" cy="5118206"/>
          </a:xfrm>
          <a:prstGeom prst="roundRect">
            <a:avLst>
              <a:gd name="adj" fmla="val 16667"/>
            </a:avLst>
          </a:prstGeom>
          <a:solidFill>
            <a:srgbClr val="E99700"/>
          </a:solidFill>
          <a:ln w="25400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1009907" y="1541947"/>
            <a:ext cx="10639299" cy="4529339"/>
          </a:xfrm>
          <a:custGeom>
            <a:avLst/>
            <a:gdLst>
              <a:gd name="connsiteX0" fmla="*/ 0 w 2975670"/>
              <a:gd name="connsiteY0" fmla="*/ 0 h 3515532"/>
              <a:gd name="connsiteX1" fmla="*/ 2975670 w 2975670"/>
              <a:gd name="connsiteY1" fmla="*/ 0 h 3515532"/>
              <a:gd name="connsiteX2" fmla="*/ 2975670 w 2975670"/>
              <a:gd name="connsiteY2" fmla="*/ 3515532 h 3515532"/>
              <a:gd name="connsiteX3" fmla="*/ 0 w 2975670"/>
              <a:gd name="connsiteY3" fmla="*/ 3515532 h 3515532"/>
              <a:gd name="connsiteX4" fmla="*/ 0 w 2975670"/>
              <a:gd name="connsiteY4" fmla="*/ 0 h 35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5670" h="3515532">
                <a:moveTo>
                  <a:pt x="0" y="0"/>
                </a:moveTo>
                <a:lnTo>
                  <a:pt x="2975670" y="0"/>
                </a:lnTo>
                <a:lnTo>
                  <a:pt x="2975670" y="3515532"/>
                </a:lnTo>
                <a:lnTo>
                  <a:pt x="0" y="3515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Программа модернизации ГПОАУ ЯО Заволжского политехнического колледжа не утверждена Учредителем в рамках развития системы образования Ярославской области;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Содержание программы модернизации не прошло оценочных процедур;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Реализация </a:t>
            </a:r>
            <a:r>
              <a:rPr lang="ru-RU" sz="2000" dirty="0">
                <a:solidFill>
                  <a:schemeClr val="tx1"/>
                </a:solidFill>
              </a:rPr>
              <a:t>программы модернизации не обеспечена дополнительным целевым </a:t>
            </a:r>
            <a:r>
              <a:rPr lang="ru-RU" sz="2000" dirty="0" smtClean="0">
                <a:solidFill>
                  <a:schemeClr val="tx1"/>
                </a:solidFill>
              </a:rPr>
              <a:t>    финансированием Ярославской области. Отдельные мероприятия программы не могут быть обеспечены финансированием выполнения государственного задания;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Роль профессиональных образовательных организаций в реализации Национального проекта «Образование» (кроме проекта «Молодые профессионалы») чётко не определена;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Индикаторы результатов реализации Национального проекта не адаптированы к педагогическим системам профессиональных образовательных организаций, отражают результат на федеральном уровне;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Индикаторы результатов программы модернизации Колледжа субъективны;</a:t>
            </a: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r>
              <a:rPr lang="ru-RU" sz="2000" dirty="0" smtClean="0">
                <a:solidFill>
                  <a:schemeClr val="tx1"/>
                </a:solidFill>
              </a:rPr>
              <a:t>Единые методики расчёта индикаторов </a:t>
            </a:r>
            <a:r>
              <a:rPr lang="ru-RU" sz="2000" smtClean="0">
                <a:solidFill>
                  <a:schemeClr val="tx1"/>
                </a:solidFill>
              </a:rPr>
              <a:t>отсутствуют.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 startAt="3"/>
            </a:pPr>
            <a:endParaRPr lang="ru-RU" sz="2000" dirty="0">
              <a:solidFill>
                <a:schemeClr val="tx1"/>
              </a:solidFill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 smtClean="0">
              <a:solidFill>
                <a:schemeClr val="tx1"/>
              </a:solidFill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u="sng" kern="1200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8692" y="191409"/>
            <a:ext cx="7825123" cy="659967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66445" y="191409"/>
            <a:ext cx="6582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lvl="0" algn="ctr"/>
            <a:r>
              <a:rPr lang="ru-RU" sz="1800" b="1" dirty="0">
                <a:ln w="0"/>
                <a:latin typeface="Trebuchet MS" panose="020B0603020202020204" pitchFamily="34" charset="0"/>
                <a:cs typeface="Times New Roman" panose="02020603050405020304" pitchFamily="18" charset="0"/>
              </a:rPr>
              <a:t>Проблемы реализации программы модернизации </a:t>
            </a:r>
          </a:p>
          <a:p>
            <a:pPr marL="714375" lvl="0" algn="ctr"/>
            <a:r>
              <a:rPr lang="ru-RU" sz="1800" b="1" dirty="0">
                <a:ln w="0"/>
                <a:latin typeface="Trebuchet MS" panose="020B0603020202020204" pitchFamily="34" charset="0"/>
                <a:cs typeface="Times New Roman" panose="02020603050405020304" pitchFamily="18" charset="0"/>
              </a:rPr>
              <a:t>Заволжского политехнического колледжа</a:t>
            </a:r>
            <a:endParaRPr lang="ru-RU" sz="1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Arial"/>
        <a:cs typeface=""/>
      </a:majorFont>
      <a:minorFont>
        <a:latin typeface="Calibri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9694"/>
        </a:solidFill>
        <a:ln w="25400" cap="flat" cmpd="sng" algn="ctr">
          <a:solidFill>
            <a:srgbClr val="95373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9694"/>
        </a:solidFill>
        <a:ln w="25400" cap="flat" cmpd="sng" algn="ctr">
          <a:solidFill>
            <a:srgbClr val="95373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artArt_graphic_with_pictures_on_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1738</Words>
  <Application>Microsoft Office PowerPoint</Application>
  <PresentationFormat>Широкоэкранный</PresentationFormat>
  <Paragraphs>438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Gill Sans MT</vt:lpstr>
      <vt:lpstr>Times New Roman</vt:lpstr>
      <vt:lpstr>Trebuchet MS</vt:lpstr>
      <vt:lpstr>8_Тема Office</vt:lpstr>
      <vt:lpstr>1_Тема Office</vt:lpstr>
      <vt:lpstr>SmartArt_graphic_with_pictures_on_red_background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Людмила</cp:lastModifiedBy>
  <cp:revision>350</cp:revision>
  <cp:lastPrinted>2019-04-05T08:11:46Z</cp:lastPrinted>
  <dcterms:created xsi:type="dcterms:W3CDTF">2017-01-12T11:53:49Z</dcterms:created>
  <dcterms:modified xsi:type="dcterms:W3CDTF">2020-05-19T17:36:38Z</dcterms:modified>
</cp:coreProperties>
</file>