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4" r:id="rId3"/>
    <p:sldId id="296" r:id="rId4"/>
    <p:sldId id="297" r:id="rId5"/>
    <p:sldId id="298" r:id="rId6"/>
    <p:sldId id="299" r:id="rId7"/>
    <p:sldId id="258" r:id="rId8"/>
    <p:sldId id="290" r:id="rId9"/>
    <p:sldId id="291" r:id="rId10"/>
    <p:sldId id="292" r:id="rId11"/>
    <p:sldId id="293" r:id="rId12"/>
    <p:sldId id="294" r:id="rId13"/>
    <p:sldId id="295" r:id="rId14"/>
    <p:sldId id="300" r:id="rId15"/>
    <p:sldId id="301" r:id="rId16"/>
    <p:sldId id="302" r:id="rId17"/>
    <p:sldId id="305" r:id="rId18"/>
    <p:sldId id="306" r:id="rId19"/>
    <p:sldId id="307" r:id="rId20"/>
    <p:sldId id="315" r:id="rId21"/>
    <p:sldId id="316" r:id="rId22"/>
    <p:sldId id="321" r:id="rId23"/>
    <p:sldId id="32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вьялова" initials="И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73D"/>
    <a:srgbClr val="7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A2B1-A63A-4CC6-8BE2-D79E03EBC817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2BC1-FD02-44D0-859D-B67CABC3A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3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8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3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27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2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renproject.ru/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renproject.ru/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&#1048;&#1053;&#1057;&#1058;&#1056;&#1059;&#1050;&#1062;&#1048;&#1071;%20&#1082;%20&#1101;&#1082;&#1079;&#1072;&#1084;&#1077;&#1085;_&#1056;&#1091;&#1089;&#1089;&#1082;&#1080;&#1081;%20&#1103;&#1079;&#1099;&#1082;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8;&#1053;&#1057;&#1058;&#1056;&#1059;&#1050;&#1062;&#1048;&#1071;%20&#1082;%20&#1101;&#1082;&#1079;&#1072;&#1084;&#1077;&#1085;&#1091;&#1055;&#1056;_3&#1082;&#1091;&#1088;&#1089;_30-06-2020.pdf" TargetMode="External"/><Relationship Id="rId5" Type="http://schemas.openxmlformats.org/officeDocument/2006/relationships/hyperlink" Target="&#1048;&#1053;&#1057;&#1058;&#1056;&#1059;&#1050;&#1062;&#1048;&#1071;%20&#1087;&#1086;%20&#1088;&#1072;&#1073;&#1086;&#1090;&#1077;%20&#1074;%20&#1089;&#1080;&#1089;&#1090;&#1077;&#1084;&#1077;_&#1050;&#1088;&#1072;&#1090;&#1082;&#1072;&#1103;.pdf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jp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8.png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C000"/>
                </a:solidFill>
              </a:rPr>
              <a:t>ГПОУ ЯО </a:t>
            </a:r>
            <a:r>
              <a:rPr lang="ru-RU" sz="1200" b="1" dirty="0" err="1" smtClean="0">
                <a:solidFill>
                  <a:srgbClr val="FFC000"/>
                </a:solidFill>
              </a:rPr>
              <a:t>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31а, тел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./факс. +7 (4852)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55-19-66,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4427984" y="4238511"/>
            <a:ext cx="1812075" cy="486633"/>
            <a:chOff x="3871700" y="3356992"/>
            <a:chExt cx="1812075" cy="486633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700" y="3423452"/>
              <a:ext cx="288032" cy="288032"/>
            </a:xfrm>
            <a:prstGeom prst="rect">
              <a:avLst/>
            </a:prstGeom>
          </p:spPr>
        </p:pic>
        <p:sp>
          <p:nvSpPr>
            <p:cNvPr id="18" name="2 Subtítulo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4171607" y="3356992"/>
              <a:ext cx="1512168" cy="486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25393" y="5085184"/>
            <a:ext cx="2690422" cy="1170228"/>
            <a:chOff x="364435" y="5085184"/>
            <a:chExt cx="2319167" cy="1170228"/>
          </a:xfrm>
        </p:grpSpPr>
        <p:sp>
          <p:nvSpPr>
            <p:cNvPr id="4" name="3 CuadroTexto"/>
            <p:cNvSpPr txBox="1"/>
            <p:nvPr/>
          </p:nvSpPr>
          <p:spPr>
            <a:xfrm>
              <a:off x="682593" y="5085184"/>
              <a:ext cx="2001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И.В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Колесова</a:t>
              </a:r>
              <a:endParaRPr lang="es-ES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64435" y="5547526"/>
              <a:ext cx="225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директора по ИМР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40059" y="5085184"/>
            <a:ext cx="2738931" cy="861775"/>
            <a:chOff x="6240059" y="5085184"/>
            <a:chExt cx="2738931" cy="861775"/>
          </a:xfrm>
        </p:grpSpPr>
        <p:sp>
          <p:nvSpPr>
            <p:cNvPr id="8" name="7 CuadroTexto"/>
            <p:cNvSpPr txBox="1"/>
            <p:nvPr/>
          </p:nvSpPr>
          <p:spPr>
            <a:xfrm>
              <a:off x="6541369" y="5085184"/>
              <a:ext cx="2437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Zav_IV@mail.ru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40059" y="5546849"/>
              <a:ext cx="273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dist-yakuipt@mail.ru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225393" y="1703298"/>
            <a:ext cx="8753597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ТЕСТИРОВАНИЯ ЗНАНИЙ ОБУЧАЮЩИХСЯ КАК СРЕДСТВО ОЦЕНИВАНИЯ РЕЗУЛЬТАТОВ ДИСТАНЦИОННОГО ОБУЧЕНИЯ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93" y="241077"/>
            <a:ext cx="875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Ярославский колледж управления и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технологий</a:t>
            </a:r>
          </a:p>
        </p:txBody>
      </p:sp>
      <p:pic>
        <p:nvPicPr>
          <p:cNvPr id="19" name="Imagen 6" descr="C:\Users\Design\Documents\Edu\GR\Big Idea PPT\icons\user_a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3201138" y="5085184"/>
            <a:ext cx="2883031" cy="861775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+7(4852) 55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+7(905) 635 20 41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3350"/>
            <a:ext cx="12541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9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896544"/>
          </a:xfrm>
        </p:spPr>
        <p:txBody>
          <a:bodyPr>
            <a:noAutofit/>
          </a:bodyPr>
          <a:lstStyle/>
          <a:p>
            <a:pPr marL="357188" lvl="1" indent="-177800">
              <a:lnSpc>
                <a:spcPct val="80000"/>
              </a:lnSpc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</a:pPr>
            <a:r>
              <a:rPr lang="ru-RU" alt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 </a:t>
            </a:r>
          </a:p>
          <a:p>
            <a:pPr marL="357188" lvl="1" indent="-177800">
              <a:lnSpc>
                <a:spcPct val="80000"/>
              </a:lnSpc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</a:pPr>
            <a:r>
              <a:rPr lang="ru-RU" alt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начальное </a:t>
            </a:r>
            <a:r>
              <a:rPr lang="ru-RU" alt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</a:t>
            </a:r>
            <a:r>
              <a:rPr lang="ru-RU" alt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общее</a:t>
            </a:r>
            <a:endParaRPr lang="ru-RU" alt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7800">
              <a:lnSpc>
                <a:spcPct val="80000"/>
              </a:lnSpc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ППКРС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ППССЗ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</a:t>
            </a:r>
            <a:endParaRPr lang="ru-RU" alt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послевузовское</a:t>
            </a:r>
            <a:endParaRPr lang="ru-RU" alt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7800">
              <a:lnSpc>
                <a:spcPct val="80000"/>
              </a:lnSpc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для детей </a:t>
            </a:r>
          </a:p>
          <a:p>
            <a:pPr lvl="3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переподготовка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 повышение квалификации</a:t>
            </a:r>
          </a:p>
          <a:p>
            <a:pPr marL="357188" lvl="1" indent="-177800">
              <a:lnSpc>
                <a:spcPct val="80000"/>
              </a:lnSpc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для лиц с ограниченными возможностями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 (инвалидов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ОБРАЗОВАТЕЛЬНОЙ ДЕЯТЕЛЬНОСТИ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392488"/>
          </a:xfrm>
        </p:spPr>
        <p:txBody>
          <a:bodyPr>
            <a:noAutofit/>
          </a:bodyPr>
          <a:lstStyle/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Очная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Очно-заочная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Заочная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536504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Лекции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занятия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Учебная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alt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измерение и контроль, зачеты и экзамены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учебная деятельность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Курсовое и дипломное проектирование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12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912768" cy="4536504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Исследователи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5072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ТЕХНИКО-ТЕХНОЛОГИЧЕСКИЕ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СИСТЕМЕ ТЕСТИРОВАНИЯ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9"/>
            <a:ext cx="8507288" cy="4680520"/>
          </a:xfrm>
        </p:spPr>
        <p:txBody>
          <a:bodyPr>
            <a:noAutofit/>
          </a:bodyPr>
          <a:lstStyle/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ОЭИ в средах Интернет, MS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в локальном (на внешних носителях информации) и в сетевом режиме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Максимального использования современных средств мультимедиа и телекоммуникационных технологий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Надежности и устойчивой работоспособности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Гетерогенности (устойчивой работы на различных компьютерных и других аналогичных им средствах, предусмотренных спецификацией ОЭИ) – планшеты, смартфоны и пр.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Устойчивости к дефектам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Наличия защиты от несанкционированных действий пользователей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Эффективного и оправданного использования ресурсов (нагрузка на сервер минимальна и не критична)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Тестируемости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Простоты, надежности и полноты инсталляции и деинсталляции</a:t>
            </a:r>
          </a:p>
        </p:txBody>
      </p:sp>
    </p:spTree>
    <p:extLst>
      <p:ext uri="{BB962C8B-B14F-4D97-AF65-F5344CB8AC3E}">
        <p14:creationId xmlns:p14="http://schemas.microsoft.com/office/powerpoint/2010/main" val="3135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ИНСТРУМЕНТАЛЬНЫЕ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ДЛЯ СОЗДАНИЯ СИСТЕМЫ ТЕСТИРОВАНИЯ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320480"/>
          </a:xfrm>
        </p:spPr>
        <p:txBody>
          <a:bodyPr>
            <a:noAutofit/>
          </a:bodyPr>
          <a:lstStyle/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StartExam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OpenTest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INDIGO</a:t>
            </a: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cademic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Айрен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MyTestXPro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x-TLS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0535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РАВНИТЕЛЬНЫЙ АНАЛИЗ СИСТЕМ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314735"/>
              </p:ext>
            </p:extLst>
          </p:nvPr>
        </p:nvGraphicFramePr>
        <p:xfrm>
          <a:off x="277019" y="1196752"/>
          <a:ext cx="8687469" cy="48406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70845"/>
                <a:gridCol w="1080120"/>
                <a:gridCol w="1080120"/>
                <a:gridCol w="936104"/>
                <a:gridCol w="864096"/>
                <a:gridCol w="936104"/>
                <a:gridCol w="720080"/>
              </a:tblGrid>
              <a:tr h="158029">
                <a:tc rowSpan="2"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тестирования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 err="1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MyTestXPro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 err="1" smtClean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Айрен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INDIGO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 err="1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Moodle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 err="1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OpenTest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baseline="0" dirty="0" err="1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Let’s</a:t>
                      </a:r>
                      <a:r>
                        <a:rPr lang="ru-RU" sz="1200" b="0" baseline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baseline="0" dirty="0" err="1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ru-RU" sz="1200" b="0" baseline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17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виды тестовых вопросов, кроме основных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 smtClean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4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настройки шкалы оценок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91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импорта вопросов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4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экспорта таблиц с результатами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 smtClean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4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ключей к тестам и данных пользователей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4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Бесплатное распространение лицензионной версии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80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доработки модулей программы, интегрирование собственных блоков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80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изменения дизайна интерфейса тестируемой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17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Настройка расписания времени проведения тестирования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 smtClean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17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 дополнительного анкетирования во время тестирования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 smtClean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200" b="0" dirty="0">
                          <a:ln w="9525"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200" b="0" dirty="0">
                        <a:ln w="9525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996952" y="1268760"/>
            <a:ext cx="381642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виды тестовых вопросов: вопросы с выбором одного или нескольких вопросов,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открытым ответом (ввод ответа в текстовое поле),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установление порядка следования и соответствия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59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7993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 СИСТЕМЫ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ЗНАНИЙ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Айрен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3204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программа, позволяющая создавать тесты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проводить тестирование в локальной сети, через интернет или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отдельных компьютерах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требует установки программного обеспечения, нужен только ПК или смартфон с выходом в Интернет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нет выхода в интернет, возможно генерирование теста в 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exe-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файл с последующей локальной загрузкой в виде автономных исполняемых файлов, которые можно раздать обучающимся для прохождения тестирования без использования сети и без сохранения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результатов.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могут включать в себя задания различных типов: с выбором одного или нескольких верных ответов, с вводом ответа с клавиатуры, на установление соответствия, на упорядочение и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классификацию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каждому тесту или вопросу может быть задана отдельная система статистики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https://irenproject.ru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 СИСТЕМЫ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ЗНАНИЙ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Айрен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32048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озможность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доработки модулей программы и интегрирования своих собственных блоков в программу – возможность внедрения модулей кода в используемое программное обеспечение</a:t>
            </a:r>
          </a:p>
          <a:p>
            <a:pPr marL="342900" lvl="1" indent="-3429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сетевом тестировании преподаватель видит на своем компьютере подробные сведения об успехах каждого из учащихся. По окончании работы эти данные сохраняются в архиве, где их в дальнейшем можно просматривать и анализировать с помощью встроенных в программу средств.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контроля знаний и умений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бучающее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для подготовки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олная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по учащимся и группам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редотвращение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списывания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ощный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контроля и мотивации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://irenproject.ru/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18</a:t>
            </a:r>
            <a:endParaRPr lang="es-ES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t="37604" r="66078"/>
          <a:stretch/>
        </p:blipFill>
        <p:spPr>
          <a:xfrm>
            <a:off x="0" y="-39414"/>
            <a:ext cx="5868144" cy="60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ЦЕЛИ ИСПОЛЬЗОВАНИЯ СИСТЕМ ТЕСТИРОВАНИЯ ЗНАНИЙ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32048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ru-RU" altLang="ru-RU" sz="2400" dirty="0"/>
              <a:t>Контроль знаний обучающихся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ru-RU" altLang="ru-RU" sz="2400" dirty="0"/>
              <a:t>Тренировка и самоподготовка обучающихся в процессе усвоения учебного материала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ru-RU" altLang="ru-RU" sz="2400" dirty="0"/>
              <a:t> Высвобождение учебного времени, за счет выполнения системой всех рутинных видов работ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ru-RU" altLang="ru-RU" sz="2400" dirty="0"/>
              <a:t>Самоконтроль с последующей коррекцией своих знаний  </a:t>
            </a:r>
          </a:p>
        </p:txBody>
      </p:sp>
    </p:spTree>
    <p:extLst>
      <p:ext uri="{BB962C8B-B14F-4D97-AF65-F5344CB8AC3E}">
        <p14:creationId xmlns:p14="http://schemas.microsoft.com/office/powerpoint/2010/main" val="38156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24</a:t>
            </a:r>
            <a:endParaRPr lang="es-ES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t="46154" r="2435" b="36176"/>
          <a:stretch/>
        </p:blipFill>
        <p:spPr bwMode="auto">
          <a:xfrm>
            <a:off x="179511" y="1628800"/>
            <a:ext cx="857157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25</a:t>
            </a:r>
            <a:endParaRPr lang="es-ES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ЭКСПЕРТИЗА ОЭИ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экспертиза </a:t>
            </a: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педагогом-автором</a:t>
            </a:r>
            <a:endParaRPr lang="ru-RU" alt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экспертиза 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педагогами ЦМК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экспертиза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эргономическая экспертиза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итогового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300192" y="2924944"/>
            <a:ext cx="576064" cy="187220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76256" y="335699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ИМР, методист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6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28</a:t>
            </a:r>
            <a:endParaRPr lang="es-ES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 СТУДЕНТАМ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5" action="ppaction://hlinkfile"/>
              </a:rPr>
              <a:t>ИНСТРУКЦИЯ </a:t>
            </a:r>
            <a:r>
              <a:rPr lang="ru-RU" dirty="0">
                <a:hlinkClick r:id="rId5" action="ppaction://hlinkfile"/>
              </a:rPr>
              <a:t>по работе в </a:t>
            </a:r>
            <a:r>
              <a:rPr lang="ru-RU" dirty="0" smtClean="0">
                <a:hlinkClick r:id="rId5" action="ppaction://hlinkfile"/>
              </a:rPr>
              <a:t>системе</a:t>
            </a:r>
            <a:endParaRPr lang="ru-RU" dirty="0" smtClean="0"/>
          </a:p>
          <a:p>
            <a:r>
              <a:rPr lang="ru-RU" dirty="0">
                <a:hlinkClick r:id="rId6" action="ppaction://hlinkfile"/>
              </a:rPr>
              <a:t>ИНСТРУКЦИЯ к </a:t>
            </a:r>
            <a:r>
              <a:rPr lang="ru-RU" dirty="0" smtClean="0">
                <a:hlinkClick r:id="rId6" action="ppaction://hlinkfile"/>
              </a:rPr>
              <a:t>экзамену</a:t>
            </a:r>
            <a:r>
              <a:rPr lang="ru-RU" dirty="0" smtClean="0"/>
              <a:t> (ПР_3курс_30-06-2020)</a:t>
            </a:r>
          </a:p>
          <a:p>
            <a:r>
              <a:rPr lang="ru-RU" dirty="0" smtClean="0">
                <a:hlinkClick r:id="rId7" action="ppaction://hlinkfile"/>
              </a:rPr>
              <a:t>ИНСТРУКЦИЯ к экзамену</a:t>
            </a:r>
            <a:r>
              <a:rPr lang="ru-RU" dirty="0" smtClean="0"/>
              <a:t> (Русский Язык, 1 курс) – 12 групп х 25 студентов (порядка 300 студентов единовременно)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C000"/>
                </a:solidFill>
              </a:rPr>
              <a:t>ГПОУ ЯО </a:t>
            </a:r>
            <a:r>
              <a:rPr lang="ru-RU" sz="1200" b="1" dirty="0" err="1" smtClean="0">
                <a:solidFill>
                  <a:srgbClr val="FFC000"/>
                </a:solidFill>
              </a:rPr>
              <a:t>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31а, тел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./факс. +7 (4852)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55-19-66,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25393" y="5085184"/>
            <a:ext cx="2618416" cy="1170228"/>
            <a:chOff x="364435" y="5085184"/>
            <a:chExt cx="2257097" cy="1170228"/>
          </a:xfrm>
        </p:grpSpPr>
        <p:sp>
          <p:nvSpPr>
            <p:cNvPr id="4" name="3 CuadroTexto"/>
            <p:cNvSpPr txBox="1"/>
            <p:nvPr/>
          </p:nvSpPr>
          <p:spPr>
            <a:xfrm>
              <a:off x="682594" y="5085184"/>
              <a:ext cx="1938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И.В.Колесова</a:t>
              </a:r>
              <a:endParaRPr lang="es-ES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64435" y="5547526"/>
              <a:ext cx="225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директора по ИМР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40059" y="5085184"/>
            <a:ext cx="2738931" cy="861775"/>
            <a:chOff x="6240059" y="5085184"/>
            <a:chExt cx="2738931" cy="861775"/>
          </a:xfrm>
        </p:grpSpPr>
        <p:sp>
          <p:nvSpPr>
            <p:cNvPr id="8" name="7 CuadroTexto"/>
            <p:cNvSpPr txBox="1"/>
            <p:nvPr/>
          </p:nvSpPr>
          <p:spPr>
            <a:xfrm>
              <a:off x="6541369" y="5085184"/>
              <a:ext cx="2437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Zav_IV@mail.ru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40059" y="5546849"/>
              <a:ext cx="273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dist-yakuipt@mail.ru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Imagen 6" descr="C:\Users\Design\Documents\Edu\GR\Big Idea PPT\icons\user_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3201138" y="5085184"/>
            <a:ext cx="2883031" cy="861775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+7(4852) 55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+7(905) 635 20 41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59632" y="1052736"/>
            <a:ext cx="6500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Поздравляем с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наступающими</a:t>
            </a:r>
          </a:p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4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праздниками!</a:t>
            </a:r>
            <a:endParaRPr lang="ru-RU" sz="4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ТЕСТИРОВАНИЯ ЗНАНИЙ как вид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400" dirty="0"/>
              <a:t>ОЭИ, предназначенные для использования в традиционной системе обучения в соответствии со стандартами и программами Министерства образования РФ по данному учебному предмету (предметной области)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400" dirty="0"/>
              <a:t>ОЭИ, предназначенные для факультативной работы, углубления знаний по предмету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400" dirty="0"/>
              <a:t>ОЭИ – домашние репетиторы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400" dirty="0"/>
              <a:t>ОЭИ, контролирующие и оценивающие результаты учебной деятельности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altLang="ru-RU" sz="2400" dirty="0"/>
              <a:t>ОЭИ справочного и энциклопедического характера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применительно к системе обучения в целом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ТЕСТИРОВАНИЯ ЗНАНИЙ как вид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358775" lvl="1" algn="just"/>
            <a:r>
              <a:rPr lang="ru-RU" altLang="ru-RU" sz="2400" dirty="0"/>
              <a:t>обучающие (сообщают знания, формируют умения, навыки учебной или практической деятельности, обеспечивая необходимый уровень усвоения) </a:t>
            </a:r>
          </a:p>
          <a:p>
            <a:pPr marL="358775" lvl="1" algn="just"/>
            <a:r>
              <a:rPr lang="ru-RU" altLang="ru-RU" sz="2400" dirty="0"/>
              <a:t>тренажеры (предназначены для отработки разного рода умений и навыков, повторения или закрепления пройденного материала)</a:t>
            </a:r>
          </a:p>
          <a:p>
            <a:pPr marL="358775" lvl="1" algn="just"/>
            <a:r>
              <a:rPr lang="ru-RU" altLang="ru-RU" sz="2400" dirty="0"/>
              <a:t>контролирующие (предназначены для контроля или самоконтроля уровня овладения учебным материалом)</a:t>
            </a:r>
          </a:p>
          <a:p>
            <a:pPr marL="358775" lvl="1" algn="just"/>
            <a:r>
              <a:rPr lang="ru-RU" altLang="ru-RU" sz="2400" dirty="0"/>
              <a:t>информационно-поисковые и информационно-справочные (сообщают сведения, формируют умения и навыки по систематизации </a:t>
            </a:r>
            <a:r>
              <a:rPr lang="ru-RU" altLang="ru-RU" sz="2400" dirty="0" smtClean="0"/>
              <a:t>информации)</a:t>
            </a:r>
            <a:endParaRPr lang="ru-RU" altLang="ru-RU" sz="2400" dirty="0"/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методическому назначению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21875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ТЕСТИРОВАНИЯ ЗНАНИЙ как вид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1" algn="just">
              <a:buFont typeface="Symbol" pitchFamily="18" charset="2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формирование знаний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сообщение сведений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формирование умений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закрепление знаний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контроль уровня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обученности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обобщение</a:t>
            </a:r>
          </a:p>
          <a:p>
            <a:pPr lvl="1" algn="just">
              <a:buClr>
                <a:schemeClr val="accent3">
                  <a:lumMod val="50000"/>
                </a:schemeClr>
              </a:buClr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ЗУН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дидактической нацеленности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1646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ТЕСТИРОВАНИЯ ЗНАНИЙ как вид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361950" lvl="1" algn="just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локальная –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электронное издание, предназначенное для локального использования и выпускающееся в виде определенного количества идентичных экземпляров (тиража) на переносимых машиночитаемых носителях</a:t>
            </a:r>
          </a:p>
          <a:p>
            <a:pPr marL="361950" lvl="1" algn="just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сетевая –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электронное издание, доступное потенциально неограниченному кругу пользователей через телекоммуникационные сети </a:t>
            </a:r>
          </a:p>
          <a:p>
            <a:pPr marL="361950" lvl="1" algn="just">
              <a:lnSpc>
                <a:spcPct val="90000"/>
              </a:lnSpc>
              <a:buClr>
                <a:schemeClr val="accent3">
                  <a:lumMod val="50000"/>
                </a:schemeClr>
              </a:buClr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комбинированная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электронное издание, которое может использоваться как в качестве локального, так и в качестве сетевого ОЭИ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технологии </a:t>
            </a:r>
            <a:r>
              <a:rPr lang="ru-RU" alt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распространения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ПАРАМЕТРЫ-КРИТЕРИИ, ХАРАКТЕРИЗУЮЩИЕ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ТЕСТИРОВАНИЯ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тип электронного издания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предметная или образовательная область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рекомендуемый уровень образования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рекомендуемые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типы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образовательного процесса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рекомендуемая форма образовательного процесса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специфика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аудитории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ОБРАЗОВАТЕЛЬНЫХ ЭЛЕКТРОННЫХ ИЗДАНИЙ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6" y="1495325"/>
            <a:ext cx="8538121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информационные продукты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представления бумажных изданий и информационных материалов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программные продукты 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инструментальные средства для создания электронных средств обучения 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электронные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комплексные и вспомогательные средства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средства психофизиологического тестирования </a:t>
            </a:r>
            <a:r>
              <a:rPr lang="ru-RU" alt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Internet-ресурсы 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ИЛИ ОБРАЗОВАТЕЛЬНАЯ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91264" cy="144016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altLang="ru-RU" sz="2800" dirty="0"/>
              <a:t>классификация, построена по тематическим направлениям общего и профессионального образования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1818</Words>
  <Application>Microsoft Office PowerPoint</Application>
  <PresentationFormat>Экран (4:3)</PresentationFormat>
  <Paragraphs>324</Paragraphs>
  <Slides>23</Slides>
  <Notes>21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Tema de Office</vt:lpstr>
      <vt:lpstr>СИСТЕМА ТЕСТИРОВАНИЯ ЗНАНИЙ ОБУЧАЮЩИХСЯ КАК СРЕДСТВО ОЦЕНИВАНИЯ РЕЗУЛЬТАТОВ ДИСТАНЦИОННОГО ОБУЧЕНИЯ</vt:lpstr>
      <vt:lpstr>МЕТОДИЧЕСКИЕ ЦЕЛИ ИСПОЛЬЗОВАНИЯ СИСТЕМ ТЕСТИРОВАНИЯ ЗНАНИЙ</vt:lpstr>
      <vt:lpstr>СИСТЕМА ТЕСТИРОВАНИЯ ЗНАНИЙ как вид ЭОИ</vt:lpstr>
      <vt:lpstr>СИСТЕМА ТЕСТИРОВАНИЯ ЗНАНИЙ как вид ЭОИ</vt:lpstr>
      <vt:lpstr>СИСТЕМА ТЕСТИРОВАНИЯ ЗНАНИЙ как вид ЭОИ</vt:lpstr>
      <vt:lpstr>СИСТЕМА ТЕСТИРОВАНИЯ ЗНАНИЙ как вид ЭОИ</vt:lpstr>
      <vt:lpstr>ОСНОВНЫЕ ПАРАМЕТРЫ-КРИТЕРИИ, ХАРАКТЕРИЗУЮЩИЕ СИСТЕМУ ТЕСТИРОВАНИЯ </vt:lpstr>
      <vt:lpstr>ТИПЫ ОБРАЗОВАТЕЛЬНЫХ ЭЛЕКТРОННЫХ ИЗДАНИЙ  </vt:lpstr>
      <vt:lpstr>ПРЕДМЕТНАЯ ИЛИ ОБРАЗОВАТЕЛЬНАЯ ОБЛАСТЬ</vt:lpstr>
      <vt:lpstr>УРОВНИ ОБРАЗОВАНИЯ</vt:lpstr>
      <vt:lpstr>ТИПЫ ОБРАЗОВАТЕЛЬНОЙ ДЕЯТЕЛЬНОСТИ</vt:lpstr>
      <vt:lpstr>ФОРМЫ ОБРАЗОВАТЕЛЬНОЙ ДЕЯТЕЛЬНОСТИ </vt:lpstr>
      <vt:lpstr>СПЕЦИФИКА АУДИТОРИИ </vt:lpstr>
      <vt:lpstr>ТЕХНИКО-ТЕХНОЛОГИЧЕСКИЕ ТРЕБОВАНИЯ К СИСТЕМЕ ТЕСТИРОВАНИЯ</vt:lpstr>
      <vt:lpstr>ИНСТРУМЕНТАЛЬНЫЕ СРЕДСТВА ДЛЯ СОЗДАНИЯ СИСТЕМЫ ТЕСТИРОВАНИЯ ЗНАНИЙ</vt:lpstr>
      <vt:lpstr>CРАВНИТЕЛЬНЫЙ АНАЛИЗ СИСТЕМ ТЕСТИРОВАНИЯ ЗНАНИЙ</vt:lpstr>
      <vt:lpstr>ДОСТОИНСТВА СИСТЕМЫ ТЕСТИРОВАНИЯ ЗНАНИЙ Айрен </vt:lpstr>
      <vt:lpstr>ДОСТОИНСТВА СИСТЕМЫ ТЕСТИРОВАНИЯ ЗНАНИЙ Айрен</vt:lpstr>
      <vt:lpstr>Презентация PowerPoint</vt:lpstr>
      <vt:lpstr>Презентация PowerPoint</vt:lpstr>
      <vt:lpstr>КОМПЛЕКСНАЯ ЭКСПЕРТИЗА ОЭИ</vt:lpstr>
      <vt:lpstr>ИНСТРУКЦИИ СТУДЕНТАМ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Наталья Вячеславовна Кузнецова</cp:lastModifiedBy>
  <cp:revision>68</cp:revision>
  <dcterms:created xsi:type="dcterms:W3CDTF">2010-06-24T19:27:56Z</dcterms:created>
  <dcterms:modified xsi:type="dcterms:W3CDTF">2020-10-01T10:53:51Z</dcterms:modified>
</cp:coreProperties>
</file>