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13"/>
  </p:notesMasterIdLst>
  <p:sldIdLst>
    <p:sldId id="256" r:id="rId2"/>
    <p:sldId id="305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285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2" autoAdjust="0"/>
  </p:normalViewPr>
  <p:slideViewPr>
    <p:cSldViewPr>
      <p:cViewPr varScale="1">
        <p:scale>
          <a:sx n="54" d="100"/>
          <a:sy n="54" d="100"/>
        </p:scale>
        <p:origin x="-9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1FE89-6234-4EF5-BE35-03BF4F7A7CD7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30F96-CA39-4C4B-8D4E-FEFA4ACACF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3617E-142A-4231-96A0-0BD8154A9489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31B2-C8E7-4FBB-B1A3-334A2C4D3E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4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775C1-4731-4D6D-B6E0-C4AF8DA61FAF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37A9-120C-45B9-97F4-797BBE1760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94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C7B18-B0AD-4AF9-933E-593CBA6D91B9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214CC-463B-40CA-B53B-A328D8161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2549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6C267-452B-4264-AE5A-8947607354A3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4799-5A74-4591-8BEC-8C1A8F243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06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93818-766C-4A86-9C6D-6586510D4070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FD3F-AF0B-4A6F-8CAD-29B926E63B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0411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93818-766C-4A86-9C6D-6586510D4070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FD3F-AF0B-4A6F-8CAD-29B926E63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93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C0E25-011B-4937-927B-4445E5CB7657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F470-59B5-4C8B-8EA1-3E4FAAC42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78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8377E-B01D-4B3F-92DB-FFB48716DA54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EEA7-0E92-4D44-85D8-E811906F0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3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54745-B504-4176-B539-BEF17D5B26EE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3A35-A7BF-4399-BEFB-07A10C7F2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17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BBC4C-9451-4BBB-8CF5-0D4A8C930530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4A5-A222-48B0-A00B-9EA3530B3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00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205FF-B557-450A-A711-252F65F21D88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3819-3EAF-47A7-9B53-0C3A2AC31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3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69A14-9ECB-441D-A39C-1F94171D8E6D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F07A-914B-436E-AD52-3E20878E10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74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228C0-EB7D-44E5-A47B-45B4CC63C930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CFB0-1E93-4DB0-8EEB-E52948118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79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50EBB-6558-4FD2-92CC-79660D582A36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6A1-B706-4E07-B728-E11857C04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1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E4285-5D8E-41A5-98D7-9C02C9AD94D2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A96F-CD07-4E79-9F99-7DD576ABF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51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A3E79-3C09-499C-9303-EB3666F487AC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C285-2D78-4E54-BF4C-2BB358689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0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193818-766C-4A86-9C6D-6586510D4070}" type="datetimeFigureOut">
              <a:rPr lang="ru-RU" smtClean="0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2BFD3F-AF0B-4A6F-8CAD-29B926E63B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9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179388" y="2547938"/>
            <a:ext cx="6480175" cy="1671637"/>
          </a:xfrm>
        </p:spPr>
        <p:txBody>
          <a:bodyPr anchor="t"/>
          <a:lstStyle/>
          <a:p>
            <a:pPr algn="ctr">
              <a:lnSpc>
                <a:spcPct val="107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Проекты, сопровождаемые ЦРПО ГАУ ДПО ЯО «Институт развития образования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»</a:t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«Сопровождение ПОО по формированию профессиональной культуры обучающихся»</a:t>
            </a: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altLang="ru-RU" sz="2000" dirty="0" smtClean="0">
              <a:solidFill>
                <a:srgbClr val="00206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797425"/>
            <a:ext cx="4681537" cy="792163"/>
          </a:xfrm>
        </p:spPr>
        <p:txBody>
          <a:bodyPr/>
          <a:lstStyle/>
          <a:p>
            <a:pPr algn="l" eaLnBrk="1" hangingPunct="1"/>
            <a:r>
              <a:rPr lang="ru-RU" altLang="ru-RU" sz="1400" smtClean="0"/>
              <a:t>Выборнов В.Ю., руководитель центра развития профессионального образования ГАУ ДПО ЯО ИРО, к.п.н.</a:t>
            </a:r>
            <a:endParaRPr lang="ru-RU" altLang="ru-RU" sz="1400" b="1" smtClean="0"/>
          </a:p>
        </p:txBody>
      </p:sp>
      <p:sp>
        <p:nvSpPr>
          <p:cNvPr id="20484" name="Подзаголовок 2"/>
          <p:cNvSpPr txBox="1">
            <a:spLocks/>
          </p:cNvSpPr>
          <p:nvPr/>
        </p:nvSpPr>
        <p:spPr bwMode="auto">
          <a:xfrm>
            <a:off x="1908175" y="5740400"/>
            <a:ext cx="5637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255CFB"/>
              </a:buClr>
              <a:buSzPct val="130000"/>
              <a:buFont typeface="Georgia" pitchFamily="18" charset="0"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01 октября 2020 </a:t>
            </a:r>
            <a:r>
              <a:rPr lang="ru-RU" altLang="ru-RU" sz="1600" dirty="0">
                <a:solidFill>
                  <a:schemeClr val="tx2"/>
                </a:solidFill>
              </a:rPr>
              <a:t>г.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pic>
        <p:nvPicPr>
          <p:cNvPr id="204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8640"/>
            <a:ext cx="36734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3" y="2544241"/>
            <a:ext cx="2483767" cy="167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18" y="389372"/>
            <a:ext cx="5581178" cy="807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Заседание </a:t>
            </a:r>
            <a:r>
              <a:rPr lang="ru-RU" sz="2000" dirty="0">
                <a:solidFill>
                  <a:srgbClr val="002060"/>
                </a:solidFill>
              </a:rPr>
              <a:t>рабочей группы проекта с представителями базовых </a:t>
            </a:r>
            <a:r>
              <a:rPr lang="ru-RU" sz="2000" dirty="0" smtClean="0">
                <a:solidFill>
                  <a:srgbClr val="002060"/>
                </a:solidFill>
              </a:rPr>
              <a:t>площадок 30.09.2020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 базе ГПОУ ЯО Великосельского аграрного колледжа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7723" y="3893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8520926"/>
              </p:ext>
            </p:extLst>
          </p:nvPr>
        </p:nvGraphicFramePr>
        <p:xfrm>
          <a:off x="737723" y="389372"/>
          <a:ext cx="904875" cy="847725"/>
        </p:xfrm>
        <a:graphic>
          <a:graphicData uri="http://schemas.openxmlformats.org/presentationml/2006/ole">
            <p:oleObj spid="_x0000_s8195" name="Точечный рисунок" r:id="rId3" imgW="2676899" imgH="24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535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rgbClr val="B55CAB"/>
            </a:gs>
            <a:gs pos="100000">
              <a:srgbClr val="3D1B5F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36838"/>
            <a:ext cx="6911975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Спасибо за внимание!</a:t>
            </a:r>
            <a:br>
              <a:rPr lang="ru-RU" dirty="0"/>
            </a:br>
            <a:endParaRPr lang="ru-RU" alt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ru-RU" altLang="ru-RU" smtClean="0"/>
          </a:p>
          <a:p>
            <a:pPr algn="ctr" eaLnBrk="1" hangingPunct="1"/>
            <a:endParaRPr lang="ru-RU" altLang="ru-RU" smtClean="0"/>
          </a:p>
          <a:p>
            <a:pPr algn="ctr" eaLnBrk="1" hangingPunct="1"/>
            <a:endParaRPr lang="ru-RU" alt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3164128"/>
              </p:ext>
            </p:extLst>
          </p:nvPr>
        </p:nvGraphicFramePr>
        <p:xfrm>
          <a:off x="863587" y="1556792"/>
          <a:ext cx="741682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409188659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33566109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400838190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96383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направления деятельности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проекта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43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70C0"/>
                          </a:solidFill>
                        </a:rPr>
                        <a:t>«Сопровождение ПОО по формированию профессиональной культуры обучающихся»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</a:rPr>
                        <a:t/>
                      </a:r>
                      <a:br>
                        <a:rPr lang="ru-RU" sz="1000" dirty="0" smtClean="0">
                          <a:solidFill>
                            <a:srgbClr val="0070C0"/>
                          </a:solidFill>
                        </a:rPr>
                      </a:b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региональный организационно -методический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комплекта организационно-методических материалов по 3 направлениям внедрения наставничества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ГАУ ДПО ЯО ИРО от 31.12.2019 г. № 01-03/210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5854631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98143" y="620688"/>
            <a:ext cx="6347713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Статус проекта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о</a:t>
            </a:r>
            <a:r>
              <a:rPr lang="ru-RU" altLang="ru-RU" sz="2000" dirty="0" smtClean="0">
                <a:solidFill>
                  <a:srgbClr val="0070C0"/>
                </a:solidFill>
              </a:rPr>
              <a:t>сновные </a:t>
            </a:r>
            <a:r>
              <a:rPr lang="ru-RU" altLang="ru-RU" sz="2000" dirty="0">
                <a:solidFill>
                  <a:srgbClr val="0070C0"/>
                </a:solidFill>
              </a:rPr>
              <a:t>направления деятельности </a:t>
            </a:r>
            <a:r>
              <a:rPr lang="ru-RU" altLang="ru-RU" sz="2000" dirty="0">
                <a:solidFill>
                  <a:srgbClr val="00B0F0"/>
                </a:solidFill>
              </a:rPr>
              <a:t/>
            </a:r>
            <a:br>
              <a:rPr lang="ru-RU" altLang="ru-RU" sz="2000" dirty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3673944"/>
            <a:ext cx="6347713" cy="14032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Решаемая проблема</a:t>
            </a:r>
          </a:p>
          <a:p>
            <a:pPr algn="ctr" fontAlgn="auto"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rgbClr val="002060"/>
                </a:solidFill>
              </a:rPr>
              <a:t>отсутствие в профессиональных образовательных организациях целостного механизма формирования общей культуры конкурентоспособного специалиста, принимающим нормы и ценности профессиональной деятельности и владеющим образцами поведения профессионала</a:t>
            </a:r>
          </a:p>
          <a:p>
            <a:pPr algn="ctr" fontAlgn="auto">
              <a:spcAft>
                <a:spcPts val="0"/>
              </a:spcAft>
            </a:pPr>
            <a:endParaRPr lang="ru-RU" sz="27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587" y="5458504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Проект реализуется в контексте изменений, внесенных в Федеральный закон от 29.12.2012 г. № 273-ФЗ «Об образовании в Российской Федерации» в части разработки и реализации в ПОО  программ воспитания и социализации обучающихся (ФЗ от 31.07.2020 № 304-ФЗ)</a:t>
            </a:r>
            <a:endParaRPr lang="ru-RU" sz="1200" dirty="0"/>
          </a:p>
          <a:p>
            <a:r>
              <a:rPr lang="ru-RU" sz="1000" dirty="0" smtClean="0"/>
              <a:t>	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8804">
            <a:off x="7452320" y="2764160"/>
            <a:ext cx="1358957" cy="169198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7324" y="402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0943941"/>
              </p:ext>
            </p:extLst>
          </p:nvPr>
        </p:nvGraphicFramePr>
        <p:xfrm>
          <a:off x="517324" y="402072"/>
          <a:ext cx="904875" cy="847725"/>
        </p:xfrm>
        <a:graphic>
          <a:graphicData uri="http://schemas.openxmlformats.org/presentationml/2006/ole">
            <p:oleObj spid="_x0000_s1027" name="Точечный рисунок" r:id="rId4" imgW="2676899" imgH="24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6347714" cy="43886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dirty="0"/>
              <a:t>Профессиональная культура — это универсальная система, включающая профессиональные знания и ценности, которые в виде образцов и норм, принятых в конкретной профессиональной области, регулируют профессиональную </a:t>
            </a:r>
            <a:r>
              <a:rPr lang="ru-RU" dirty="0" smtClean="0"/>
              <a:t>деятельность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ru-RU" dirty="0" smtClean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dirty="0" smtClean="0"/>
              <a:t>Профессиональная </a:t>
            </a:r>
            <a:r>
              <a:rPr lang="ru-RU" dirty="0"/>
              <a:t>культура современного специалиста помимо знаний и профессиональных умений должна включать: навыки делового общения, умение организовывать оптимальное взаимодействие, знания и навыки по разрешению психологических ситуаций, ораторское искусство; умение оптимально организовывать рабочее место и рабочее время, формирование своего профессионального имиджа</a:t>
            </a:r>
            <a:endParaRPr lang="ru-RU" altLang="ru-RU" sz="2000" dirty="0" smtClean="0"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09601"/>
            <a:ext cx="5328592" cy="8667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Понятие «профессиональной культуры»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3178" y="5553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2704548"/>
              </p:ext>
            </p:extLst>
          </p:nvPr>
        </p:nvGraphicFramePr>
        <p:xfrm>
          <a:off x="663178" y="555352"/>
          <a:ext cx="904875" cy="847725"/>
        </p:xfrm>
        <a:graphic>
          <a:graphicData uri="http://schemas.openxmlformats.org/presentationml/2006/ole">
            <p:oleObj spid="_x0000_s2051" name="Точечный рисунок" r:id="rId3" imgW="2676899" imgH="24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9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4"/>
          <p:cNvSpPr txBox="1">
            <a:spLocks/>
          </p:cNvSpPr>
          <p:nvPr/>
        </p:nvSpPr>
        <p:spPr bwMode="auto">
          <a:xfrm>
            <a:off x="1843881" y="831801"/>
            <a:ext cx="5761038" cy="5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и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 проекта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Объект 4"/>
          <p:cNvSpPr txBox="1">
            <a:spLocks/>
          </p:cNvSpPr>
          <p:nvPr/>
        </p:nvSpPr>
        <p:spPr bwMode="auto">
          <a:xfrm>
            <a:off x="5003800" y="2492375"/>
            <a:ext cx="37528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2533" name="Объект 4"/>
          <p:cNvSpPr txBox="1">
            <a:spLocks/>
          </p:cNvSpPr>
          <p:nvPr/>
        </p:nvSpPr>
        <p:spPr bwMode="auto">
          <a:xfrm>
            <a:off x="692150" y="1476375"/>
            <a:ext cx="8064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indent="4429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Цель проекта:</a:t>
            </a:r>
          </a:p>
          <a:p>
            <a:pPr marL="0" lvl="0" indent="0">
              <a:buNone/>
              <a:defRPr/>
            </a:pPr>
            <a:r>
              <a:rPr lang="ru-RU" sz="1400" dirty="0"/>
              <a:t>Оказать содействие профессиональным образовательным организациям Ярославской области в формировании профессиональной культуры обучающихся на основе разработки примерных учебно-методических </a:t>
            </a:r>
            <a:r>
              <a:rPr lang="ru-RU" sz="1400" dirty="0" smtClean="0"/>
              <a:t>материалов</a:t>
            </a:r>
          </a:p>
          <a:p>
            <a:pPr marL="0" lvl="0" indent="0"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Times New Roman" panose="02020603050405020304" pitchFamily="18" charset="0"/>
              </a:rPr>
              <a:t>Задачи проекта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/>
              <a:t>1. </a:t>
            </a:r>
            <a:r>
              <a:rPr lang="ru-RU" sz="1400" dirty="0" smtClean="0"/>
              <a:t>Разработать понятийный аппарат </a:t>
            </a:r>
            <a:r>
              <a:rPr lang="ru-RU" sz="1400" dirty="0"/>
              <a:t>профессиональной культуры </a:t>
            </a:r>
            <a:r>
              <a:rPr lang="ru-RU" sz="1400" dirty="0" smtClean="0"/>
              <a:t>обучающихся ПОО</a:t>
            </a:r>
            <a:endParaRPr lang="ru-RU" sz="1400" dirty="0"/>
          </a:p>
          <a:p>
            <a:r>
              <a:rPr lang="ru-RU" sz="1400" dirty="0"/>
              <a:t>2. Отбор и утверждение базовых площадок профессиональных образовательных организаций ЯО, участвующих в разработке и апробации технологий формирования профессиональной культуры обучающихся.</a:t>
            </a:r>
          </a:p>
          <a:p>
            <a:r>
              <a:rPr lang="ru-RU" sz="1400" dirty="0"/>
              <a:t>2. Разработка комплекта </a:t>
            </a:r>
            <a:r>
              <a:rPr lang="ru-RU" sz="1400" dirty="0" err="1"/>
              <a:t>учебно</a:t>
            </a:r>
            <a:r>
              <a:rPr lang="ru-RU" sz="1400" dirty="0"/>
              <a:t> - методических материалов, обеспечивающих формирование профессиональной культуры обучающихся в процессе учебной и </a:t>
            </a:r>
            <a:r>
              <a:rPr lang="ru-RU" sz="1400" dirty="0" err="1"/>
              <a:t>внеучебной</a:t>
            </a:r>
            <a:r>
              <a:rPr lang="ru-RU" sz="1400" dirty="0"/>
              <a:t> деятельности;</a:t>
            </a:r>
          </a:p>
          <a:p>
            <a:r>
              <a:rPr lang="ru-RU" sz="1400" dirty="0"/>
              <a:t>3. Апробация разработанных  </a:t>
            </a:r>
            <a:r>
              <a:rPr lang="ru-RU" sz="1400" dirty="0" err="1"/>
              <a:t>учебно</a:t>
            </a:r>
            <a:r>
              <a:rPr lang="ru-RU" sz="1400" dirty="0"/>
              <a:t> - методических материалов, обеспечивающих формирование профессиональной культуры обучающихся; их представление и обсуждение в рамках работы областных методических объединений руководящих работников ПОО </a:t>
            </a:r>
            <a:r>
              <a:rPr lang="ru-RU" sz="1400" dirty="0" smtClean="0"/>
              <a:t>ЯО;</a:t>
            </a:r>
            <a:endParaRPr lang="ru-RU" sz="1400" dirty="0"/>
          </a:p>
          <a:p>
            <a:r>
              <a:rPr lang="ru-RU" sz="1400" dirty="0"/>
              <a:t>4. Издание  и тиражирование комплекта </a:t>
            </a:r>
            <a:r>
              <a:rPr lang="ru-RU" sz="1400" dirty="0" err="1"/>
              <a:t>учебно</a:t>
            </a:r>
            <a:r>
              <a:rPr lang="ru-RU" sz="1400" dirty="0"/>
              <a:t> -методических материалов, обеспечивающих формирование профессиональной культуры </a:t>
            </a:r>
            <a:r>
              <a:rPr lang="ru-RU" sz="1400" dirty="0" smtClean="0"/>
              <a:t>обучающихся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40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9194925"/>
              </p:ext>
            </p:extLst>
          </p:nvPr>
        </p:nvGraphicFramePr>
        <p:xfrm>
          <a:off x="827584" y="407938"/>
          <a:ext cx="904875" cy="847725"/>
        </p:xfrm>
        <a:graphic>
          <a:graphicData uri="http://schemas.openxmlformats.org/presentationml/2006/ole">
            <p:oleObj spid="_x0000_s3075" name="Точечный рисунок" r:id="rId3" imgW="2676899" imgH="24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197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763689" y="723900"/>
            <a:ext cx="583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t>Направления реализации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t>проекта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7604" y="198884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по программам подготовки специалистов среднего звена сельскохозяйственного профиля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программам подготовки специалистов среднего звена технического профиля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программам подготовки квалифицированных рабочих, </a:t>
            </a:r>
            <a:r>
              <a:rPr lang="ru-RU" dirty="0" smtClean="0"/>
              <a:t>служащих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7084" y="7102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9158493"/>
              </p:ext>
            </p:extLst>
          </p:nvPr>
        </p:nvGraphicFramePr>
        <p:xfrm>
          <a:off x="987084" y="710220"/>
          <a:ext cx="904875" cy="847725"/>
        </p:xfrm>
        <a:graphic>
          <a:graphicData uri="http://schemas.openxmlformats.org/presentationml/2006/ole">
            <p:oleObj spid="_x0000_s4099" name="Точечный рисунок" r:id="rId3" imgW="2676899" imgH="24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75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763689" y="723900"/>
            <a:ext cx="5832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t>Управление проектом. Участники и сроки реализации проекта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76263" y="1700808"/>
            <a:ext cx="69480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Calibri" pitchFamily="34" charset="0"/>
              </a:rPr>
              <a:t>Проектная группа:  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Calibri" pitchFamily="34" charset="0"/>
              </a:rPr>
              <a:t>представители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Calibri" pitchFamily="34" charset="0"/>
              </a:rPr>
              <a:t>ГАУ ДПО ЯО ИРО, профессиональных образовательных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Calibri" pitchFamily="34" charset="0"/>
              </a:rPr>
              <a:t>организаций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Calibri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Научное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и организационно-методическое обеспечение проекта,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организацию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работы временных творческих коллективов будет осуществлять центр развития профессионального образования ГАУ ДПО ЯО «Институт развития образования»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Разработка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методических документов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по направлениям будет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осуществляться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базовыми площадками,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включающими руководящих и педагогических работников ПОО Ярославской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области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263" y="4221088"/>
            <a:ext cx="8280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ПОО ЯО соисполнители (базовые площадки)  проекта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(утверждены решением ученого совета ГАУ ДПО ЯО ИРО от 15.06.2020 г.):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ГПОАУ ЯО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Великосельский аграрный колледж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ГПОУ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Рыбинский транспортно-технологический колледж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ГПОУ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ЯО Ярославский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технику радиоэлектроники и телекоммуникаций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сроки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реализации проекта: январь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2020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г. – декабрь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2022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г.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6263" y="5486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5782228"/>
              </p:ext>
            </p:extLst>
          </p:nvPr>
        </p:nvGraphicFramePr>
        <p:xfrm>
          <a:off x="576263" y="548680"/>
          <a:ext cx="904875" cy="847725"/>
        </p:xfrm>
        <a:graphic>
          <a:graphicData uri="http://schemas.openxmlformats.org/presentationml/2006/ole">
            <p:oleObj spid="_x0000_s5123" name="Точечный рисунок" r:id="rId3" imgW="2676899" imgH="24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215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Объект 4"/>
          <p:cNvSpPr txBox="1">
            <a:spLocks/>
          </p:cNvSpPr>
          <p:nvPr/>
        </p:nvSpPr>
        <p:spPr bwMode="auto">
          <a:xfrm>
            <a:off x="1763713" y="692150"/>
            <a:ext cx="53292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ea typeface="Calibri" pitchFamily="34" charset="0"/>
                <a:cs typeface="Times New Roman" pitchFamily="18" charset="0"/>
              </a:rPr>
              <a:t>Результаты  и перспективы проекта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6" name="Прямоугольник 2"/>
          <p:cNvSpPr>
            <a:spLocks noChangeArrowheads="1"/>
          </p:cNvSpPr>
          <p:nvPr/>
        </p:nvSpPr>
        <p:spPr bwMode="auto">
          <a:xfrm>
            <a:off x="899592" y="1628800"/>
            <a:ext cx="7777559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ru-RU" dirty="0"/>
              <a:t>Разработан понятийной аппарат </a:t>
            </a:r>
            <a:r>
              <a:rPr lang="ru-RU" dirty="0" smtClean="0"/>
              <a:t>и </a:t>
            </a:r>
            <a:r>
              <a:rPr lang="ru-RU" dirty="0"/>
              <a:t>апробирован </a:t>
            </a:r>
            <a:r>
              <a:rPr lang="ru-RU" dirty="0" smtClean="0"/>
              <a:t>на базовых площадках комплекс </a:t>
            </a:r>
            <a:r>
              <a:rPr lang="ru-RU" dirty="0"/>
              <a:t>мероприятий по формированию профессиональной культуры обучающихся в ПОО</a:t>
            </a:r>
            <a:r>
              <a:rPr lang="ru-RU" dirty="0" smtClean="0"/>
              <a:t> 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ru-RU" dirty="0" smtClean="0"/>
              <a:t>Разработан </a:t>
            </a:r>
            <a:r>
              <a:rPr lang="ru-RU" dirty="0"/>
              <a:t>проект программы учебной дисциплины </a:t>
            </a:r>
            <a:r>
              <a:rPr lang="ru-RU" dirty="0" smtClean="0"/>
              <a:t>в рамках вариативной части образовательной программы СПО «Профессиональная </a:t>
            </a:r>
            <a:r>
              <a:rPr lang="ru-RU" dirty="0"/>
              <a:t>культура молодого специалиста</a:t>
            </a:r>
            <a:r>
              <a:rPr lang="ru-RU" dirty="0" smtClean="0"/>
              <a:t>»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 smtClean="0"/>
              <a:t>3.</a:t>
            </a:r>
            <a:r>
              <a:rPr lang="ru-RU" dirty="0"/>
              <a:t> </a:t>
            </a:r>
            <a:r>
              <a:rPr lang="ru-RU" dirty="0" smtClean="0"/>
              <a:t>Разработаны и апробированы </a:t>
            </a:r>
            <a:r>
              <a:rPr lang="ru-RU" dirty="0"/>
              <a:t>учебно- методические материалы для формирования профессиональной культуры обучающихся в учебной и </a:t>
            </a:r>
            <a:r>
              <a:rPr lang="ru-RU" dirty="0" err="1"/>
              <a:t>внеучебной</a:t>
            </a:r>
            <a:r>
              <a:rPr lang="ru-RU" dirty="0"/>
              <a:t> </a:t>
            </a:r>
            <a:r>
              <a:rPr lang="ru-RU" dirty="0" smtClean="0"/>
              <a:t>деятельности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3852673"/>
              </p:ext>
            </p:extLst>
          </p:nvPr>
        </p:nvGraphicFramePr>
        <p:xfrm>
          <a:off x="611560" y="476672"/>
          <a:ext cx="904875" cy="847725"/>
        </p:xfrm>
        <a:graphic>
          <a:graphicData uri="http://schemas.openxmlformats.org/presentationml/2006/ole">
            <p:oleObj spid="_x0000_s6147" name="Точечный рисунок" r:id="rId3" imgW="2676899" imgH="24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10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9"/>
          <p:cNvSpPr>
            <a:spLocks noGrp="1"/>
          </p:cNvSpPr>
          <p:nvPr>
            <p:ph type="title"/>
          </p:nvPr>
        </p:nvSpPr>
        <p:spPr>
          <a:xfrm>
            <a:off x="2051050" y="752475"/>
            <a:ext cx="5376863" cy="1081088"/>
          </a:xfrm>
        </p:spPr>
        <p:txBody>
          <a:bodyPr/>
          <a:lstStyle/>
          <a:p>
            <a:pPr eaLnBrk="1" hangingPunct="1"/>
            <a:r>
              <a:rPr lang="ru-RU" altLang="ru-RU" smtClean="0"/>
              <a:t>	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3688"/>
            <a:ext cx="11525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Объект 4"/>
          <p:cNvSpPr txBox="1">
            <a:spLocks/>
          </p:cNvSpPr>
          <p:nvPr/>
        </p:nvSpPr>
        <p:spPr bwMode="auto">
          <a:xfrm>
            <a:off x="1835150" y="836613"/>
            <a:ext cx="54737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1" indent="0" algn="ctr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Риски проекта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391352"/>
              </p:ext>
            </p:extLst>
          </p:nvPr>
        </p:nvGraphicFramePr>
        <p:xfrm>
          <a:off x="609600" y="1700809"/>
          <a:ext cx="6818313" cy="2596011"/>
        </p:xfrm>
        <a:graphic>
          <a:graphicData uri="http://schemas.openxmlformats.org/drawingml/2006/table">
            <a:tbl>
              <a:tblPr firstRow="1" firstCol="1" bandRow="1"/>
              <a:tblGrid>
                <a:gridCol w="3559650">
                  <a:extLst>
                    <a:ext uri="{9D8B030D-6E8A-4147-A177-3AD203B41FA5}">
                      <a16:colId xmlns:a16="http://schemas.microsoft.com/office/drawing/2014/main" xmlns="" val="2498681184"/>
                    </a:ext>
                  </a:extLst>
                </a:gridCol>
                <a:gridCol w="3258663">
                  <a:extLst>
                    <a:ext uri="{9D8B030D-6E8A-4147-A177-3AD203B41FA5}">
                      <a16:colId xmlns:a16="http://schemas.microsoft.com/office/drawing/2014/main" xmlns="" val="2240682736"/>
                    </a:ext>
                  </a:extLst>
                </a:gridCol>
              </a:tblGrid>
              <a:tr h="42299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Название риска</a:t>
                      </a: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Возможные способы преодоления</a:t>
                      </a: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8231008"/>
                  </a:ext>
                </a:extLst>
              </a:tr>
              <a:tr h="77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Непонимание педагогическим коллективом значимости  данной компетенции для конкурентоспособности будущего специалиста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Своевременное отслеживание и гибкое реагирование на изменения потребностей рынка труда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3742708"/>
                  </a:ext>
                </a:extLst>
              </a:tr>
              <a:tr h="13899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Ошибочное определение актуальных направлений для разработки учебно-методических материалов и увеличение сроков реализации проекта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позиций и направлений с учетом рекомендаций профессиональных образовательных организаций, стимулирование участников проектной группы  по важности соблюдения сроков проект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808724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114209"/>
              </p:ext>
            </p:extLst>
          </p:nvPr>
        </p:nvGraphicFramePr>
        <p:xfrm>
          <a:off x="624512" y="4296820"/>
          <a:ext cx="6818313" cy="1292420"/>
        </p:xfrm>
        <a:graphic>
          <a:graphicData uri="http://schemas.openxmlformats.org/drawingml/2006/table">
            <a:tbl>
              <a:tblPr firstRow="1" firstCol="1" bandRow="1"/>
              <a:tblGrid>
                <a:gridCol w="3559650">
                  <a:extLst>
                    <a:ext uri="{9D8B030D-6E8A-4147-A177-3AD203B41FA5}">
                      <a16:colId xmlns:a16="http://schemas.microsoft.com/office/drawing/2014/main" xmlns="" val="3975965989"/>
                    </a:ext>
                  </a:extLst>
                </a:gridCol>
                <a:gridCol w="3258663">
                  <a:extLst>
                    <a:ext uri="{9D8B030D-6E8A-4147-A177-3AD203B41FA5}">
                      <a16:colId xmlns:a16="http://schemas.microsoft.com/office/drawing/2014/main" xmlns="" val="3284240481"/>
                    </a:ext>
                  </a:extLst>
                </a:gridCol>
              </a:tblGrid>
              <a:tr h="129242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Организационно-технические трудности для работы временных творческих коллективов, состоящих из работников ПОО, находящихся в отдаленных районах Ярославской области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различных форм коммуникации, в том числе дистанционных форм сотрудничества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505" marR="46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423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52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118" y="389372"/>
            <a:ext cx="5581178" cy="11632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Основные мероприятия реализации проекта («дорожная карта») в 2020 г.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0001955"/>
              </p:ext>
            </p:extLst>
          </p:nvPr>
        </p:nvGraphicFramePr>
        <p:xfrm>
          <a:off x="1406384" y="1700810"/>
          <a:ext cx="5685896" cy="4341216"/>
        </p:xfrm>
        <a:graphic>
          <a:graphicData uri="http://schemas.openxmlformats.org/drawingml/2006/table">
            <a:tbl>
              <a:tblPr firstRow="1" firstCol="1" bandRow="1"/>
              <a:tblGrid>
                <a:gridCol w="448451">
                  <a:extLst>
                    <a:ext uri="{9D8B030D-6E8A-4147-A177-3AD203B41FA5}">
                      <a16:colId xmlns:a16="http://schemas.microsoft.com/office/drawing/2014/main" xmlns="" val="3520410760"/>
                    </a:ext>
                  </a:extLst>
                </a:gridCol>
                <a:gridCol w="3521357">
                  <a:extLst>
                    <a:ext uri="{9D8B030D-6E8A-4147-A177-3AD203B41FA5}">
                      <a16:colId xmlns:a16="http://schemas.microsoft.com/office/drawing/2014/main" xmlns="" val="3689011242"/>
                    </a:ext>
                  </a:extLst>
                </a:gridCol>
                <a:gridCol w="1716088">
                  <a:extLst>
                    <a:ext uri="{9D8B030D-6E8A-4147-A177-3AD203B41FA5}">
                      <a16:colId xmlns:a16="http://schemas.microsoft.com/office/drawing/2014/main" xmlns="" val="880081055"/>
                    </a:ext>
                  </a:extLst>
                </a:gridCol>
              </a:tblGrid>
              <a:tr h="197328"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мероприятия, действия, события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5374670"/>
                  </a:ext>
                </a:extLst>
              </a:tr>
              <a:tr h="19732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9073378"/>
                  </a:ext>
                </a:extLst>
              </a:tr>
              <a:tr h="591984">
                <a:tc>
                  <a:txBody>
                    <a:bodyPr/>
                    <a:lstStyle/>
                    <a:p>
                      <a:pPr marL="342900" marR="71755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проектной группы по реализации проекта, составление дорожной карты реализации проекта.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 2020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4692291"/>
                  </a:ext>
                </a:extLst>
              </a:tr>
              <a:tr h="394656">
                <a:tc>
                  <a:txBody>
                    <a:bodyPr/>
                    <a:lstStyle/>
                    <a:p>
                      <a:pPr marL="0" marR="7175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документов по проекту (паспорт, дорожная карта)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  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715916"/>
                  </a:ext>
                </a:extLst>
              </a:tr>
              <a:tr h="789312">
                <a:tc>
                  <a:txBody>
                    <a:bodyPr/>
                    <a:lstStyle/>
                    <a:p>
                      <a:pPr marL="0" marR="7175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на базе ГПОУ ЯО ЯТРиТ, ГПОУ ЯО РТТК; ГПОУ ЯО ВАК базовых площадок ГАУ ДПО ЯО ИРО по организационно-методическому обеспечению  проекта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 2020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3865574"/>
                  </a:ext>
                </a:extLst>
              </a:tr>
              <a:tr h="591984">
                <a:tc>
                  <a:txBody>
                    <a:bodyPr/>
                    <a:lstStyle/>
                    <a:p>
                      <a:pPr marL="0" marR="7175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материалов для проведения стартовой диагностики уровня профессиональной культуры обучающихся в базовых ПОО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2020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8067919"/>
                  </a:ext>
                </a:extLst>
              </a:tr>
              <a:tr h="591984">
                <a:tc>
                  <a:txBody>
                    <a:bodyPr/>
                    <a:lstStyle/>
                    <a:p>
                      <a:pPr marL="0" marR="7175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стартовой диагностики уровня развития профессиональной культуры обучающихся по основным направлениям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октябрь-декабрь  2020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743658"/>
                  </a:ext>
                </a:extLst>
              </a:tr>
              <a:tr h="986640">
                <a:tc>
                  <a:txBody>
                    <a:bodyPr/>
                    <a:lstStyle/>
                    <a:p>
                      <a:pPr marL="0" marR="71755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проведения семинара (в формате круглого стола) по выявлению особенностей  формирования профессиональной культуры обучающихся в процессе учебной и внеучебной деятельности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 2020 г.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31" marR="57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9087490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6709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0692235"/>
              </p:ext>
            </p:extLst>
          </p:nvPr>
        </p:nvGraphicFramePr>
        <p:xfrm>
          <a:off x="526709" y="476672"/>
          <a:ext cx="904875" cy="847725"/>
        </p:xfrm>
        <a:graphic>
          <a:graphicData uri="http://schemas.openxmlformats.org/presentationml/2006/ole">
            <p:oleObj spid="_x0000_s7171" name="Точечный рисунок" r:id="rId3" imgW="2676899" imgH="2495238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562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3044</TotalTime>
  <Words>799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Аспект</vt:lpstr>
      <vt:lpstr>Точечный рисунок</vt:lpstr>
      <vt:lpstr>Проекты, сопровождаемые ЦРПО ГАУ ДПО ЯО «Институт развития образования»  «Сопровождение ПОО по формированию профессиональной культуры обучающихся»  </vt:lpstr>
      <vt:lpstr>Статус проекта и основные направления деятельности  </vt:lpstr>
      <vt:lpstr>Понятие «профессиональной культуры»</vt:lpstr>
      <vt:lpstr>Слайд 4</vt:lpstr>
      <vt:lpstr>Слайд 5</vt:lpstr>
      <vt:lpstr>Слайд 6</vt:lpstr>
      <vt:lpstr>Слайд 7</vt:lpstr>
      <vt:lpstr> </vt:lpstr>
      <vt:lpstr>Основные мероприятия реализации проекта («дорожная карта») в 2020 г.</vt:lpstr>
      <vt:lpstr>Заседание рабочей группы проекта с представителями базовых площадок 30.09.2020  на базе ГПОУ ЯО Великосельского аграрного колледжа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диреторов 05.06.2019</dc:title>
  <dc:creator>Владимир Юрьевич Выборнов</dc:creator>
  <cp:lastModifiedBy>Director</cp:lastModifiedBy>
  <cp:revision>252</cp:revision>
  <dcterms:created xsi:type="dcterms:W3CDTF">2016-09-21T15:15:09Z</dcterms:created>
  <dcterms:modified xsi:type="dcterms:W3CDTF">2020-09-30T10:25:47Z</dcterms:modified>
</cp:coreProperties>
</file>