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73" r:id="rId8"/>
    <p:sldId id="261" r:id="rId9"/>
    <p:sldId id="274" r:id="rId10"/>
    <p:sldId id="268" r:id="rId11"/>
    <p:sldId id="269" r:id="rId12"/>
    <p:sldId id="263" r:id="rId13"/>
    <p:sldId id="270" r:id="rId14"/>
    <p:sldId id="265" r:id="rId15"/>
    <p:sldId id="267" r:id="rId16"/>
    <p:sldId id="266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9E7"/>
    <a:srgbClr val="DADD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1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0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1" y="685799"/>
            <a:ext cx="8957499" cy="35042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3175" cmpd="sng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Опыт создания комплекта оценочных средств по профессиональному модулю в рыбинском лесотехническом колледже</a:t>
            </a:r>
            <a:endParaRPr lang="ru-RU" b="1" dirty="0">
              <a:ln w="3175" cmpd="sng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2" y="4606723"/>
            <a:ext cx="6168002" cy="1400537"/>
          </a:xfrm>
          <a:solidFill>
            <a:schemeClr val="accent1">
              <a:lumMod val="10000"/>
              <a:lumOff val="90000"/>
            </a:schemeClr>
          </a:solidFill>
        </p:spPr>
        <p:txBody>
          <a:bodyPr/>
          <a:lstStyle/>
          <a:p>
            <a:r>
              <a:rPr lang="ru-RU" b="1" dirty="0" smtClean="0">
                <a:ln>
                  <a:solidFill>
                    <a:schemeClr val="bg1"/>
                  </a:solidFill>
                </a:ln>
              </a:rPr>
              <a:t>Материал подготовила: </a:t>
            </a:r>
          </a:p>
          <a:p>
            <a:r>
              <a:rPr lang="ru-RU" b="1" dirty="0" err="1" smtClean="0">
                <a:ln>
                  <a:solidFill>
                    <a:schemeClr val="bg1"/>
                  </a:solidFill>
                </a:ln>
              </a:rPr>
              <a:t>Лешанова</a:t>
            </a:r>
            <a:r>
              <a:rPr lang="ru-RU" b="1" dirty="0" smtClean="0">
                <a:ln>
                  <a:solidFill>
                    <a:schemeClr val="bg1"/>
                  </a:solidFill>
                </a:ln>
              </a:rPr>
              <a:t> Елена Александровна</a:t>
            </a:r>
            <a:endParaRPr lang="ru-RU" b="1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25880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685801"/>
            <a:ext cx="9200568" cy="101567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3175" cmpd="sng">
                  <a:solidFill>
                    <a:schemeClr val="bg1"/>
                  </a:solidFill>
                </a:ln>
              </a:rPr>
              <a:t>Оценивание учебной и производственной практик</a:t>
            </a:r>
            <a:endParaRPr lang="ru-RU" b="1" dirty="0">
              <a:ln w="3175" cmpd="sng">
                <a:solidFill>
                  <a:schemeClr val="bg1"/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1828800"/>
            <a:ext cx="8911201" cy="44562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bg1"/>
                </a:solidFill>
              </a:rPr>
              <a:t>Зачет по учебной и дифференцированный зачет по производственной практикам выставляются на основании данных аттестационного листа, включающего характеристику профессиональной деятельности студента на практике с указанием видов работ, выполненных обучающимся во время практики, их объема, качества выполнения в соответствии с </a:t>
            </a:r>
            <a:r>
              <a:rPr lang="ru-RU" sz="2400" b="1" dirty="0" smtClean="0">
                <a:solidFill>
                  <a:schemeClr val="bg1"/>
                </a:solidFill>
              </a:rPr>
              <a:t>технологией. </a:t>
            </a:r>
            <a:r>
              <a:rPr lang="ru-RU" sz="2400" b="1" dirty="0">
                <a:solidFill>
                  <a:schemeClr val="bg1"/>
                </a:solidFill>
              </a:rPr>
              <a:t>По учебной практике студент предоставляет дневник, а по производственной практике дневник и отчет.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019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893" y="326983"/>
            <a:ext cx="4738696" cy="63144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867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823" t="24576" r="9795" b="17466"/>
          <a:stretch/>
        </p:blipFill>
        <p:spPr>
          <a:xfrm>
            <a:off x="347239" y="520859"/>
            <a:ext cx="11583439" cy="577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68" y="244694"/>
            <a:ext cx="8712972" cy="64454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580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393540"/>
            <a:ext cx="8534400" cy="9259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3175" cmpd="sng">
                  <a:solidFill>
                    <a:schemeClr val="bg1"/>
                  </a:solidFill>
                </a:ln>
              </a:rPr>
              <a:t>Оценка студентов в период дистанционного обучения</a:t>
            </a:r>
            <a:endParaRPr lang="ru-RU" b="1" dirty="0">
              <a:ln w="3175" cmpd="sng">
                <a:solidFill>
                  <a:schemeClr val="bg1"/>
                </a:solidFill>
              </a:ln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12" t="7887" r="2885" b="4499"/>
          <a:stretch/>
        </p:blipFill>
        <p:spPr>
          <a:xfrm>
            <a:off x="454881" y="1646313"/>
            <a:ext cx="8993061" cy="471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9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264" t="15610" r="19881" b="4017"/>
          <a:stretch/>
        </p:blipFill>
        <p:spPr>
          <a:xfrm>
            <a:off x="1701479" y="214540"/>
            <a:ext cx="7369293" cy="618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0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084" t="14955" r="20782" b="17466"/>
          <a:stretch/>
        </p:blipFill>
        <p:spPr>
          <a:xfrm>
            <a:off x="0" y="613458"/>
            <a:ext cx="6004462" cy="48960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5585" t="16363" r="20281" b="5148"/>
          <a:stretch/>
        </p:blipFill>
        <p:spPr>
          <a:xfrm>
            <a:off x="6129957" y="613458"/>
            <a:ext cx="5960758" cy="486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65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879676"/>
            <a:ext cx="9188993" cy="511472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3175" cmpd="sng"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Спасибо за внимание</a:t>
            </a:r>
            <a:endParaRPr lang="ru-RU" sz="4800" b="1" dirty="0">
              <a:ln w="3175" cmpd="sng"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90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729206"/>
            <a:ext cx="8563961" cy="534750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ln>
                  <a:solidFill>
                    <a:schemeClr val="bg1"/>
                  </a:solidFill>
                </a:ln>
              </a:rPr>
              <a:t>Результатом освоения профессионального модуля является готовность студента к выполнению вида профессиональной деятельности </a:t>
            </a:r>
            <a:r>
              <a:rPr lang="ru-RU" sz="3200" b="1" dirty="0" smtClean="0">
                <a:ln>
                  <a:solidFill>
                    <a:schemeClr val="bg1"/>
                  </a:solidFill>
                </a:ln>
              </a:rPr>
              <a:t>и </a:t>
            </a:r>
            <a:r>
              <a:rPr lang="ru-RU" sz="3200" b="1" dirty="0">
                <a:ln>
                  <a:solidFill>
                    <a:schemeClr val="bg1"/>
                  </a:solidFill>
                </a:ln>
              </a:rPr>
              <a:t>составляющих его профессиональных компетенций, а также общих компетенций, формирующихся в процессе освоения программы подготовки специалистов среднего звена в целом.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50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8899626" cy="551823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u="sng" dirty="0">
                <a:ln>
                  <a:solidFill>
                    <a:schemeClr val="bg1"/>
                  </a:solidFill>
                </a:ln>
              </a:rPr>
              <a:t>Целью разработки </a:t>
            </a:r>
            <a:r>
              <a:rPr lang="ru-RU" sz="2800" b="1" u="sng" dirty="0" smtClean="0">
                <a:ln>
                  <a:solidFill>
                    <a:schemeClr val="bg1"/>
                  </a:solidFill>
                </a:ln>
              </a:rPr>
              <a:t>КОС  по </a:t>
            </a:r>
            <a:r>
              <a:rPr lang="ru-RU" sz="2800" b="1" u="sng" dirty="0">
                <a:ln>
                  <a:solidFill>
                    <a:schemeClr val="bg1"/>
                  </a:solidFill>
                </a:ln>
              </a:rPr>
              <a:t>ПМ </a:t>
            </a:r>
            <a:r>
              <a:rPr lang="ru-RU" sz="2800" b="1" u="sng" dirty="0" smtClean="0">
                <a:ln>
                  <a:solidFill>
                    <a:schemeClr val="bg1"/>
                  </a:solidFill>
                </a:ln>
              </a:rPr>
              <a:t>является:</a:t>
            </a:r>
          </a:p>
          <a:p>
            <a:pPr>
              <a:spcBef>
                <a:spcPts val="0"/>
              </a:spcBef>
              <a:spcAft>
                <a:spcPts val="0"/>
              </a:spcAft>
              <a:buClrTx/>
              <a:buFontTx/>
              <a:buChar char="-"/>
            </a:pPr>
            <a:r>
              <a:rPr lang="ru-RU" sz="2800" b="1" dirty="0" smtClean="0">
                <a:ln>
                  <a:solidFill>
                    <a:schemeClr val="bg1"/>
                  </a:solidFill>
                </a:ln>
              </a:rPr>
              <a:t>выполнение требования ФГОС </a:t>
            </a:r>
            <a:r>
              <a:rPr lang="ru-RU" sz="2800" b="1" dirty="0">
                <a:ln>
                  <a:solidFill>
                    <a:schemeClr val="bg1"/>
                  </a:solidFill>
                </a:ln>
              </a:rPr>
              <a:t>СПО по оценке качества освоения 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</a:rPr>
              <a:t>ППССЗ</a:t>
            </a:r>
            <a:r>
              <a:rPr lang="ru-RU" sz="2800" b="1" dirty="0">
                <a:ln>
                  <a:solidFill>
                    <a:schemeClr val="bg1"/>
                  </a:solidFill>
                </a:ln>
              </a:rPr>
              <a:t>;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  <a:buClrTx/>
              <a:buFontTx/>
              <a:buChar char="-"/>
            </a:pPr>
            <a:r>
              <a:rPr lang="ru-RU" sz="2800" b="1" dirty="0" smtClean="0">
                <a:ln>
                  <a:solidFill>
                    <a:schemeClr val="bg1"/>
                  </a:solidFill>
                </a:ln>
              </a:rPr>
              <a:t>аттестация </a:t>
            </a:r>
            <a:r>
              <a:rPr lang="ru-RU" sz="2800" b="1" dirty="0">
                <a:ln>
                  <a:solidFill>
                    <a:schemeClr val="bg1"/>
                  </a:solidFill>
                </a:ln>
              </a:rPr>
              <a:t>обучающихся на соответствие их персональных достижений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ln>
                  <a:solidFill>
                    <a:schemeClr val="bg1"/>
                  </a:solidFill>
                </a:ln>
              </a:rPr>
              <a:t>(знания, умения и освоенные компетенции) поэтапным требованиям (текущий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ln>
                  <a:solidFill>
                    <a:schemeClr val="bg1"/>
                  </a:solidFill>
                </a:ln>
              </a:rPr>
              <a:t>контроль и промежуточная аттестация). </a:t>
            </a:r>
            <a:endParaRPr lang="ru-RU" sz="2800" b="1" dirty="0" smtClean="0">
              <a:ln>
                <a:solidFill>
                  <a:schemeClr val="bg1"/>
                </a:solidFill>
              </a:ln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ln>
                  <a:solidFill>
                    <a:schemeClr val="bg1"/>
                  </a:solidFill>
                </a:ln>
              </a:rPr>
              <a:t>К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</a:rPr>
              <a:t>ОС </a:t>
            </a:r>
            <a:r>
              <a:rPr lang="ru-RU" sz="2800" b="1" dirty="0">
                <a:ln>
                  <a:solidFill>
                    <a:schemeClr val="bg1"/>
                  </a:solidFill>
                </a:ln>
              </a:rPr>
              <a:t>являются обязательной частью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ln>
                  <a:solidFill>
                    <a:schemeClr val="bg1"/>
                  </a:solidFill>
                </a:ln>
              </a:rPr>
              <a:t>учебно-методических комплексов ППССЗ 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</a:rPr>
              <a:t>по </a:t>
            </a:r>
            <a:r>
              <a:rPr lang="ru-RU" sz="2800" b="1" dirty="0">
                <a:ln>
                  <a:solidFill>
                    <a:schemeClr val="bg1"/>
                  </a:solidFill>
                </a:ln>
              </a:rPr>
              <a:t>каждой 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</a:rPr>
              <a:t>реализуемой специальности</a:t>
            </a:r>
            <a:r>
              <a:rPr lang="ru-RU" sz="2800" b="1" dirty="0">
                <a:ln>
                  <a:solidFill>
                    <a:schemeClr val="bg1"/>
                  </a:solidFill>
                </a:ln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451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159" y="393540"/>
            <a:ext cx="8651453" cy="17130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3175" cmpd="sng">
                  <a:solidFill>
                    <a:schemeClr val="bg1"/>
                  </a:solidFill>
                </a:ln>
              </a:rPr>
              <a:t>Основные сложности с которыми мы столкнулись в процессе работы над КОС по пм:</a:t>
            </a:r>
            <a:endParaRPr lang="ru-RU" b="1" dirty="0">
              <a:ln w="3175" cmpd="sng">
                <a:solidFill>
                  <a:schemeClr val="bg1"/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159" y="2222339"/>
            <a:ext cx="8651453" cy="385437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Tx/>
              <a:buFontTx/>
              <a:buChar char="-"/>
            </a:pP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КАК</a:t>
            </a:r>
            <a:r>
              <a:rPr lang="ru-RU" sz="2400" b="1" dirty="0" smtClean="0">
                <a:solidFill>
                  <a:schemeClr val="bg1"/>
                </a:solidFill>
              </a:rPr>
              <a:t> оценить профессиональные компетенции,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например ПК 1.3 </a:t>
            </a:r>
            <a:r>
              <a:rPr lang="ru-RU" sz="2400" b="1" dirty="0">
                <a:solidFill>
                  <a:schemeClr val="bg1"/>
                </a:solidFill>
              </a:rPr>
              <a:t>Участвовать в проектировании и контролировать работы по </a:t>
            </a:r>
            <a:r>
              <a:rPr lang="ru-RU" sz="2400" b="1" dirty="0" err="1">
                <a:solidFill>
                  <a:schemeClr val="bg1"/>
                </a:solidFill>
              </a:rPr>
              <a:t>лесовосстановлению</a:t>
            </a:r>
            <a:r>
              <a:rPr lang="ru-RU" sz="2400" b="1" dirty="0">
                <a:solidFill>
                  <a:schemeClr val="bg1"/>
                </a:solidFill>
              </a:rPr>
              <a:t>, лесоразведению и руководить </a:t>
            </a:r>
            <a:r>
              <a:rPr lang="ru-RU" sz="2400" b="1" dirty="0" smtClean="0">
                <a:solidFill>
                  <a:schemeClr val="bg1"/>
                </a:solidFill>
              </a:rPr>
              <a:t>ими – оценивается не продукт, а длительный процесс;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400" b="1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-  </a:t>
            </a:r>
            <a:r>
              <a:rPr lang="ru-RU" sz="2400" b="1" dirty="0" smtClean="0">
                <a:solidFill>
                  <a:srgbClr val="FF0000"/>
                </a:solidFill>
              </a:rPr>
              <a:t>КАК</a:t>
            </a:r>
            <a:r>
              <a:rPr lang="ru-RU" sz="2400" b="1" dirty="0" smtClean="0">
                <a:solidFill>
                  <a:schemeClr val="bg1"/>
                </a:solidFill>
              </a:rPr>
              <a:t> организовать преподавателей, которые участвуют в ПМ так, чтобы они двигались в одном направлении и достигли главной цели, объективно оценить студентов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7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5396372"/>
              </p:ext>
            </p:extLst>
          </p:nvPr>
        </p:nvGraphicFramePr>
        <p:xfrm>
          <a:off x="578734" y="1"/>
          <a:ext cx="10914927" cy="6699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5473">
                  <a:extLst>
                    <a:ext uri="{9D8B030D-6E8A-4147-A177-3AD203B41FA5}">
                      <a16:colId xmlns:a16="http://schemas.microsoft.com/office/drawing/2014/main" val="85814029"/>
                    </a:ext>
                  </a:extLst>
                </a:gridCol>
                <a:gridCol w="4091145">
                  <a:extLst>
                    <a:ext uri="{9D8B030D-6E8A-4147-A177-3AD203B41FA5}">
                      <a16:colId xmlns:a16="http://schemas.microsoft.com/office/drawing/2014/main" val="2275753546"/>
                    </a:ext>
                  </a:extLst>
                </a:gridCol>
                <a:gridCol w="3638309">
                  <a:extLst>
                    <a:ext uri="{9D8B030D-6E8A-4147-A177-3AD203B41FA5}">
                      <a16:colId xmlns:a16="http://schemas.microsoft.com/office/drawing/2014/main" val="4114147117"/>
                    </a:ext>
                  </a:extLst>
                </a:gridCol>
              </a:tblGrid>
              <a:tr h="8509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 (освоенные профессиональные компетенции)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Основные показатели оценки результата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Формы и методы контроля и оценки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5441253"/>
                  </a:ext>
                </a:extLst>
              </a:tr>
              <a:tr h="501022">
                <a:tc rowSpan="6"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ПК 1.3 Участвовать в проектировании и контролировать работы по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лесовосстановлению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лесоразведению и руководить ими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участие в проектировании мероприятий по 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лесовосстановлению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лесоразведению;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выполнение курсовой работы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449965"/>
                  </a:ext>
                </a:extLst>
              </a:tr>
              <a:tr h="206685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проведение учета и оценки естественного возобновления лесов;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выполнение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ситуационных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задач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практическом занятии;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экспертная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проведения учета и оценки естественного возобновления лесов в ходе учебной и производственной практики;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защита отчета учебной и производственной практики.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77133"/>
                  </a:ext>
                </a:extLst>
              </a:tr>
              <a:tr h="50102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применение  агротехники и технологии создания лесных культур;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429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экзамен квалификационный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6069626"/>
                  </a:ext>
                </a:extLst>
              </a:tr>
              <a:tr h="102296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обоснование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подбора вида, конструкции породного состава, схемы размещения растений и защитных лесных насаждений различного назначения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экспертная оценка на практическом занятии;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1740933"/>
                  </a:ext>
                </a:extLst>
              </a:tr>
              <a:tr h="94695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7542817"/>
                  </a:ext>
                </a:extLst>
              </a:tr>
              <a:tr h="44154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8581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220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7488632"/>
              </p:ext>
            </p:extLst>
          </p:nvPr>
        </p:nvGraphicFramePr>
        <p:xfrm>
          <a:off x="497713" y="405114"/>
          <a:ext cx="10695006" cy="5585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5002">
                  <a:extLst>
                    <a:ext uri="{9D8B030D-6E8A-4147-A177-3AD203B41FA5}">
                      <a16:colId xmlns:a16="http://schemas.microsoft.com/office/drawing/2014/main" val="869538083"/>
                    </a:ext>
                  </a:extLst>
                </a:gridCol>
                <a:gridCol w="4085863">
                  <a:extLst>
                    <a:ext uri="{9D8B030D-6E8A-4147-A177-3AD203B41FA5}">
                      <a16:colId xmlns:a16="http://schemas.microsoft.com/office/drawing/2014/main" val="916973657"/>
                    </a:ext>
                  </a:extLst>
                </a:gridCol>
                <a:gridCol w="3044141">
                  <a:extLst>
                    <a:ext uri="{9D8B030D-6E8A-4147-A177-3AD203B41FA5}">
                      <a16:colId xmlns:a16="http://schemas.microsoft.com/office/drawing/2014/main" val="188156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indent="342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342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(освоенные общие компетенции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indent="342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42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Основные показатели оценки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342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42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Формы и методы контроля и оценки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2687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9705" indent="-1797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 1. Понимать сущность и социальную значимость своей будущей профессии, проявлять к ней устойчивый интерес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77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демонстрация интереса к будущей профессии через:</a:t>
                      </a:r>
                    </a:p>
                    <a:p>
                      <a:pPr indent="177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повышение качества обучения по ПМ;</a:t>
                      </a:r>
                    </a:p>
                    <a:p>
                      <a:pPr indent="177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участие в студенческих олимпиадах, научных конференциях;</a:t>
                      </a:r>
                    </a:p>
                    <a:p>
                      <a:pPr indent="177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участие в органах студенческого самоуправления;</a:t>
                      </a:r>
                    </a:p>
                    <a:p>
                      <a:pPr indent="177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участие в социально-проектной деятельности;</a:t>
                      </a:r>
                    </a:p>
                    <a:p>
                      <a:pPr indent="177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портфолио студента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Наблюдение;</a:t>
                      </a:r>
                      <a:r>
                        <a:rPr lang="ru-RU" sz="16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мониторинг, оценка содержания портфолио студента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1036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 2. Организовывать собственную деятельность, выбирать типовые методы и способы выполнения профессиональных задач, оценивать их эффективность и качество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выбор и применение методов и   способов решения профессиональных задач в области  организации и проведения мероприятий по воспроизводству лесов и лесоразведению;</a:t>
                      </a:r>
                    </a:p>
                    <a:p>
                      <a:pPr marL="45720" indent="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оценка эффективности и качества выполнения профессиональных задач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Мониторинг и рейтинг выполнения работ на учебной и производственной практике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8789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349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185196"/>
            <a:ext cx="9617256" cy="204871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Контрольно-оценочные средства (КОС) для текущей аттестации по оценке освоения МДК. 01.01 Лесные культуры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0195995"/>
              </p:ext>
            </p:extLst>
          </p:nvPr>
        </p:nvGraphicFramePr>
        <p:xfrm>
          <a:off x="684213" y="1852612"/>
          <a:ext cx="9825036" cy="3830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473">
                  <a:extLst>
                    <a:ext uri="{9D8B030D-6E8A-4147-A177-3AD203B41FA5}">
                      <a16:colId xmlns:a16="http://schemas.microsoft.com/office/drawing/2014/main" val="119343115"/>
                    </a:ext>
                  </a:extLst>
                </a:gridCol>
                <a:gridCol w="4004841">
                  <a:extLst>
                    <a:ext uri="{9D8B030D-6E8A-4147-A177-3AD203B41FA5}">
                      <a16:colId xmlns:a16="http://schemas.microsoft.com/office/drawing/2014/main" val="3179544880"/>
                    </a:ext>
                  </a:extLst>
                </a:gridCol>
                <a:gridCol w="2624463">
                  <a:extLst>
                    <a:ext uri="{9D8B030D-6E8A-4147-A177-3AD203B41FA5}">
                      <a16:colId xmlns:a16="http://schemas.microsoft.com/office/drawing/2014/main" val="4078896048"/>
                    </a:ext>
                  </a:extLst>
                </a:gridCol>
                <a:gridCol w="2456259">
                  <a:extLst>
                    <a:ext uri="{9D8B030D-6E8A-4147-A177-3AD203B41FA5}">
                      <a16:colId xmlns:a16="http://schemas.microsoft.com/office/drawing/2014/main" val="3227262050"/>
                    </a:ext>
                  </a:extLst>
                </a:gridCol>
              </a:tblGrid>
              <a:tr h="782600">
                <a:tc>
                  <a:txBody>
                    <a:bodyPr/>
                    <a:lstStyle/>
                    <a:p>
                      <a:pPr indent="3429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42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Контролируемые разделы (темы) дисциплины (МДК)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Контролируемые знания, умения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Методы и формы контроля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9520072"/>
                  </a:ext>
                </a:extLst>
              </a:tr>
              <a:tr h="3047957">
                <a:tc>
                  <a:txBody>
                    <a:bodyPr/>
                    <a:lstStyle/>
                    <a:p>
                      <a:pPr indent="3429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429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1.1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Семеношение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древесных и кустарниковых пород.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Знать: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-биологию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семеношения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роста и развития древесных и кустарниковых пород;</a:t>
                      </a:r>
                    </a:p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-методику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прогнозирования и учёта урожая семян.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429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Тест по теме 1.1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3429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Контрольная работа №1;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3429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 МДК;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3429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Практическая работа №1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9302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40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324091"/>
            <a:ext cx="9594108" cy="1909824"/>
          </a:xfrm>
        </p:spPr>
        <p:txBody>
          <a:bodyPr>
            <a:normAutofit/>
          </a:bodyPr>
          <a:lstStyle/>
          <a:p>
            <a:r>
              <a:rPr lang="ru-RU" b="1" dirty="0">
                <a:ln w="3175" cmpd="sng">
                  <a:solidFill>
                    <a:schemeClr val="bg1"/>
                  </a:solidFill>
                </a:ln>
              </a:rPr>
              <a:t>Формы контроля и оценивания элементов профессионального </a:t>
            </a:r>
            <a:r>
              <a:rPr lang="ru-RU" b="1" dirty="0" smtClean="0">
                <a:ln w="3175" cmpd="sng">
                  <a:solidFill>
                    <a:schemeClr val="bg1"/>
                  </a:solidFill>
                </a:ln>
              </a:rPr>
              <a:t>модуля</a:t>
            </a:r>
            <a:endParaRPr lang="ru-RU" b="1" dirty="0">
              <a:ln w="3175" cmpd="sng">
                <a:solidFill>
                  <a:schemeClr val="bg1"/>
                </a:solidFill>
              </a:ln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0139957"/>
              </p:ext>
            </p:extLst>
          </p:nvPr>
        </p:nvGraphicFramePr>
        <p:xfrm>
          <a:off x="684211" y="2351598"/>
          <a:ext cx="9594108" cy="409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7054">
                  <a:extLst>
                    <a:ext uri="{9D8B030D-6E8A-4147-A177-3AD203B41FA5}">
                      <a16:colId xmlns:a16="http://schemas.microsoft.com/office/drawing/2014/main" val="1250958791"/>
                    </a:ext>
                  </a:extLst>
                </a:gridCol>
                <a:gridCol w="4797054">
                  <a:extLst>
                    <a:ext uri="{9D8B030D-6E8A-4147-A177-3AD203B41FA5}">
                      <a16:colId xmlns:a16="http://schemas.microsoft.com/office/drawing/2014/main" val="146922708"/>
                    </a:ext>
                  </a:extLst>
                </a:gridCol>
              </a:tblGrid>
              <a:tr h="1039214">
                <a:tc>
                  <a:txBody>
                    <a:bodyPr/>
                    <a:lstStyle/>
                    <a:p>
                      <a:pPr indent="635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Элемент модуля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35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 промежуточной аттестации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9359418"/>
                  </a:ext>
                </a:extLst>
              </a:tr>
              <a:tr h="504268">
                <a:tc>
                  <a:txBody>
                    <a:bodyPr/>
                    <a:lstStyle/>
                    <a:p>
                      <a:pPr indent="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МДК 01.01 Лесные культуры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429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2124497"/>
                  </a:ext>
                </a:extLst>
              </a:tr>
              <a:tr h="504268">
                <a:tc>
                  <a:txBody>
                    <a:bodyPr/>
                    <a:lstStyle/>
                    <a:p>
                      <a:pPr indent="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МДК 01.02 Уход за лесами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429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6236630"/>
                  </a:ext>
                </a:extLst>
              </a:tr>
              <a:tr h="504268">
                <a:tc>
                  <a:txBody>
                    <a:bodyPr/>
                    <a:lstStyle/>
                    <a:p>
                      <a:pPr indent="635"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зачет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8573444"/>
                  </a:ext>
                </a:extLst>
              </a:tr>
              <a:tr h="504268">
                <a:tc>
                  <a:txBody>
                    <a:bodyPr/>
                    <a:lstStyle/>
                    <a:p>
                      <a:pPr indent="635"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ПП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дифференцированный зачет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5284845"/>
                  </a:ext>
                </a:extLst>
              </a:tr>
              <a:tr h="1039214">
                <a:tc>
                  <a:txBody>
                    <a:bodyPr/>
                    <a:lstStyle/>
                    <a:p>
                      <a:pPr indent="635"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ПМ (в целом)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429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 (квалификационный)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0613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47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6156291"/>
              </p:ext>
            </p:extLst>
          </p:nvPr>
        </p:nvGraphicFramePr>
        <p:xfrm>
          <a:off x="684213" y="685799"/>
          <a:ext cx="9767726" cy="4544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3863">
                  <a:extLst>
                    <a:ext uri="{9D8B030D-6E8A-4147-A177-3AD203B41FA5}">
                      <a16:colId xmlns:a16="http://schemas.microsoft.com/office/drawing/2014/main" val="4041308049"/>
                    </a:ext>
                  </a:extLst>
                </a:gridCol>
                <a:gridCol w="4883863">
                  <a:extLst>
                    <a:ext uri="{9D8B030D-6E8A-4147-A177-3AD203B41FA5}">
                      <a16:colId xmlns:a16="http://schemas.microsoft.com/office/drawing/2014/main" val="3782206265"/>
                    </a:ext>
                  </a:extLst>
                </a:gridCol>
              </a:tblGrid>
              <a:tr h="149628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работ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Коды проверяемых результатов 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(ПК, ОК, ПО, У)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4029273225"/>
                  </a:ext>
                </a:extLst>
              </a:tr>
              <a:tr h="1032433">
                <a:tc>
                  <a:txBody>
                    <a:bodyPr/>
                    <a:lstStyle/>
                    <a:p>
                      <a:pPr indent="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Ознакомление с семенами древесных и кустарниковых пород, сроками их созревания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ПК 1.1; ОК 2; ПО2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2477273746"/>
                  </a:ext>
                </a:extLst>
              </a:tr>
              <a:tr h="910237">
                <a:tc>
                  <a:txBody>
                    <a:bodyPr/>
                    <a:lstStyle/>
                    <a:p>
                      <a:pPr indent="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Проведение аттестации плюсовых деревьев;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ПК 1.1; ОК 6; ПО1; У1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231528191"/>
                  </a:ext>
                </a:extLst>
              </a:tr>
              <a:tr h="910237">
                <a:tc>
                  <a:txBody>
                    <a:bodyPr/>
                    <a:lstStyle/>
                    <a:p>
                      <a:pPr indent="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Применение методики прогнозирования урожая.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ПК 1.1; ОК 2; ОК 6; ПО1; У1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2055450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50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473</TotalTime>
  <Words>694</Words>
  <Application>Microsoft Office PowerPoint</Application>
  <PresentationFormat>Широкоэкранный</PresentationFormat>
  <Paragraphs>87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Calibri</vt:lpstr>
      <vt:lpstr>Century Gothic</vt:lpstr>
      <vt:lpstr>Times New Roman</vt:lpstr>
      <vt:lpstr>Wingdings 3</vt:lpstr>
      <vt:lpstr>Сектор</vt:lpstr>
      <vt:lpstr>Опыт создания комплекта оценочных средств по профессиональному модулю в рыбинском лесотехническом колледже</vt:lpstr>
      <vt:lpstr>Презентация PowerPoint</vt:lpstr>
      <vt:lpstr>Презентация PowerPoint</vt:lpstr>
      <vt:lpstr>Основные сложности с которыми мы столкнулись в процессе работы над КОС по пм:</vt:lpstr>
      <vt:lpstr>Презентация PowerPoint</vt:lpstr>
      <vt:lpstr>Презентация PowerPoint</vt:lpstr>
      <vt:lpstr>Контрольно-оценочные средства (КОС) для текущей аттестации по оценке освоения МДК. 01.01 Лесные культуры </vt:lpstr>
      <vt:lpstr>Формы контроля и оценивания элементов профессионального модуля</vt:lpstr>
      <vt:lpstr>Презентация PowerPoint</vt:lpstr>
      <vt:lpstr>Оценивание учебной и производственной практик</vt:lpstr>
      <vt:lpstr>Презентация PowerPoint</vt:lpstr>
      <vt:lpstr>Презентация PowerPoint</vt:lpstr>
      <vt:lpstr>Презентация PowerPoint</vt:lpstr>
      <vt:lpstr>Оценка студентов в период дистанционного обучения</vt:lpstr>
      <vt:lpstr>Презентация PowerPoint</vt:lpstr>
      <vt:lpstr>Презентация PowerPoint</vt:lpstr>
      <vt:lpstr>Спасибо за внимание</vt:lpstr>
    </vt:vector>
  </TitlesOfParts>
  <Company>rg-adguard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создания фонда оценочных средств по профессиональному модулю в рыбинском лесотехническом колледже</dc:title>
  <dc:creator>Семён Лешанов</dc:creator>
  <cp:lastModifiedBy>Семён Лешанов</cp:lastModifiedBy>
  <cp:revision>22</cp:revision>
  <dcterms:created xsi:type="dcterms:W3CDTF">2020-09-28T15:29:33Z</dcterms:created>
  <dcterms:modified xsi:type="dcterms:W3CDTF">2020-09-29T20:50:13Z</dcterms:modified>
</cp:coreProperties>
</file>