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75" r:id="rId5"/>
    <p:sldId id="273" r:id="rId6"/>
    <p:sldId id="274" r:id="rId7"/>
    <p:sldId id="266" r:id="rId8"/>
    <p:sldId id="267" r:id="rId9"/>
    <p:sldId id="268" r:id="rId10"/>
    <p:sldId id="270" r:id="rId11"/>
    <p:sldId id="271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471"/>
    <a:srgbClr val="E31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0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1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4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0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7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6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7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AC70-BD4A-4837-9C60-95577A6DECC7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BAE9-8B9A-4A38-93CC-83DFD334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1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.worldskills.ru/" TargetMode="External"/><Relationship Id="rId2" Type="http://schemas.openxmlformats.org/officeDocument/2006/relationships/hyperlink" Target="https://worldskills.ru/nashi-proektyi/demonstraczionnyij-ekzamen/obshhaya-informacziy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esat.worldskills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nswer.worldskills.ru/de/dde-docs.html" TargetMode="External"/><Relationship Id="rId3" Type="http://schemas.openxmlformats.org/officeDocument/2006/relationships/hyperlink" Target="https://docs.google.com/document/d/1Rsu-OghoQj7nhF_px0FBZIpzj8cOgkq7CHxl9T71npI/edit?usp=sharing" TargetMode="External"/><Relationship Id="rId7" Type="http://schemas.openxmlformats.org/officeDocument/2006/relationships/hyperlink" Target="https://answer.worldskills.ru/de/student-data-chang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nswer.worldskills.ru/de/profile.html" TargetMode="External"/><Relationship Id="rId5" Type="http://schemas.openxmlformats.org/officeDocument/2006/relationships/hyperlink" Target="https://docs.google.com/document/d/1-pA6DjjANlrG9SuYLv2vdgm4uzT5l2eF-Lk8rf_kUME/edit?usp=sharing" TargetMode="External"/><Relationship Id="rId4" Type="http://schemas.openxmlformats.org/officeDocument/2006/relationships/hyperlink" Target="https://docs.google.com/document/d/1Dh1DORV-qpnQJ9dLxoptF_UmHeCUPb6GTrtpKkJevUE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dp.worldskill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1" y="1193040"/>
            <a:ext cx="12185649" cy="273572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итогах </a:t>
            </a:r>
            <a:b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 и проведения демонстрационного экзамена </a:t>
            </a:r>
            <a:b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профессиональных образовательных организациях </a:t>
            </a:r>
            <a:b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Ярославской области в </a:t>
            </a:r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году</a:t>
            </a:r>
            <a:endParaRPr lang="ru-RU" sz="3600" b="1" dirty="0">
              <a:solidFill>
                <a:srgbClr val="2A347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9154590" y="3824059"/>
            <a:ext cx="3037411" cy="30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90" y="287621"/>
            <a:ext cx="2591390" cy="1092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64" y="5211094"/>
            <a:ext cx="10894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Наполинская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О.Э.,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ГПОАУ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ЯО Ярославского педагогического колледжа,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координационного центра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вижения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Russia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Ярославской области</a:t>
            </a:r>
          </a:p>
        </p:txBody>
      </p:sp>
      <p:pic>
        <p:nvPicPr>
          <p:cNvPr id="7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449" t="8104" r="1329" b="4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4751" t="14539" r="55745" b="63512"/>
          <a:stretch/>
        </p:blipFill>
        <p:spPr bwMode="auto">
          <a:xfrm>
            <a:off x="4760545" y="2728658"/>
            <a:ext cx="5998029" cy="2332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9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2" y="2166151"/>
            <a:ext cx="12185649" cy="150516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2A347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9154590" y="3824059"/>
            <a:ext cx="3037411" cy="30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90" y="287621"/>
            <a:ext cx="2591390" cy="1092449"/>
          </a:xfrm>
          <a:prstGeom prst="rect">
            <a:avLst/>
          </a:prstGeom>
        </p:spPr>
      </p:pic>
      <p:pic>
        <p:nvPicPr>
          <p:cNvPr id="7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009386" y="4677878"/>
            <a:ext cx="2182615" cy="21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2" y="529207"/>
            <a:ext cx="12175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проведения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демонстрационных экзаменов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стандартам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за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полугодие 2020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Ярославской области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86330"/>
              </p:ext>
            </p:extLst>
          </p:nvPr>
        </p:nvGraphicFramePr>
        <p:xfrm>
          <a:off x="1393371" y="2266166"/>
          <a:ext cx="9588137" cy="34069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63291"/>
                <a:gridCol w="2664823"/>
                <a:gridCol w="2360023"/>
              </a:tblGrid>
              <a:tr h="550287"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ДЭ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287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Промежуточная аттестация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019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 в соответствии с ФГОС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218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 по решению образовательной организации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0380"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255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009386" y="4677878"/>
            <a:ext cx="2182615" cy="21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2" y="642424"/>
            <a:ext cx="12175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демонстрационных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по стандартам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98762"/>
              </p:ext>
            </p:extLst>
          </p:nvPr>
        </p:nvGraphicFramePr>
        <p:xfrm>
          <a:off x="548639" y="2533850"/>
          <a:ext cx="11277600" cy="2268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7647"/>
                <a:gridCol w="2551666"/>
                <a:gridCol w="2991077"/>
                <a:gridCol w="2857210"/>
              </a:tblGrid>
              <a:tr h="8865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ГИА, промежуточная аттестация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ФГОС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ГИА, промежуточная аттестация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решению образовательной организации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Промежуточная аттестация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Промежуточная аттестация 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1175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студентов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741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432" y="5328829"/>
            <a:ext cx="1217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образовательных организаций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524" y="2243988"/>
            <a:ext cx="9865649" cy="340221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worldskills.ru/nashi-proektyi/demonstraczionnyij-ekzamen/obshhaya-informacziya.html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https://answer.worldskills.ru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://esat.worldskills.ru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Picture 4" descr="Безымянный-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009386" y="4677878"/>
            <a:ext cx="2182615" cy="21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32" y="1017479"/>
            <a:ext cx="121755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демонстрационном экзамене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300426" y="5013192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6529" y="350894"/>
            <a:ext cx="1218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A34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ЦПДЭ</a:t>
            </a:r>
            <a:endParaRPr lang="ru-RU" sz="5400" b="1" dirty="0">
              <a:solidFill>
                <a:srgbClr val="2A34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0137" y="1858134"/>
          <a:ext cx="10499143" cy="41031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51723"/>
                <a:gridCol w="4147420"/>
              </a:tblGrid>
              <a:tr h="10856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 формальной экспертизы специалистом по аккредитации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календарных дней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проведения экспертизы с привлечением менеджера компетенции или сертифицированного эксперта</a:t>
                      </a:r>
                    </a:p>
                    <a:p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календарных дней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Повторная подача заявления после отказа</a:t>
                      </a:r>
                    </a:p>
                    <a:p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месяца с даты отказа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ЦПДЭ должен быть аккредитован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позднее, чем за 30 календарных дней до планируемой даты экзамена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300426" y="5013192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29791"/>
              </p:ext>
            </p:extLst>
          </p:nvPr>
        </p:nvGraphicFramePr>
        <p:xfrm>
          <a:off x="553947" y="1354221"/>
          <a:ext cx="10789920" cy="46752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94960"/>
                <a:gridCol w="5394960"/>
              </a:tblGrid>
              <a:tr h="106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Комплекты оценочной документации разрабатываются ежегодно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1 декабря</a:t>
                      </a:r>
                    </a:p>
                    <a:p>
                      <a:pPr algn="ctr"/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2553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Утверждение предварительного графика  проведения ДЭ на следующий год 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25 декабря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787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ДЭ распространяется на всех обучающихся учебной группы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787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участников и экспертов ДЭ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позднее, чем за 30 календарных дней до планируемой даты экзамена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2553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на согласование Главного эксперта</a:t>
                      </a:r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позднее, чем за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календарных дней до планируемой даты экзамена</a:t>
                      </a:r>
                    </a:p>
                    <a:p>
                      <a:pPr algn="ctr"/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1389"/>
            <a:ext cx="1218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A34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ДЭ </a:t>
            </a:r>
            <a:endParaRPr lang="ru-RU" sz="3600" b="1" dirty="0">
              <a:solidFill>
                <a:srgbClr val="2A34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-8878" y="0"/>
            <a:ext cx="1661447" cy="165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>
            <a:off x="10009386" y="4677878"/>
            <a:ext cx="2182615" cy="21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Безымянный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1" b="1121"/>
          <a:stretch/>
        </p:blipFill>
        <p:spPr bwMode="auto">
          <a:xfrm rot="10800000">
            <a:off x="16433" y="0"/>
            <a:ext cx="1891573" cy="18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32" y="65379"/>
            <a:ext cx="1217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198" y="693941"/>
            <a:ext cx="11100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Инструкции </a:t>
            </a:r>
            <a:r>
              <a:rPr lang="ru-RU" sz="1600" dirty="0"/>
              <a:t>по работе в Цифровой платформе WSR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/>
              <a:t>Инструкция </a:t>
            </a:r>
            <a:r>
              <a:rPr lang="ru-RU" sz="1600" dirty="0"/>
              <a:t>пользователя Цифровой платформы WSR для </a:t>
            </a:r>
            <a:r>
              <a:rPr lang="ru-RU" sz="1600" b="1" dirty="0"/>
              <a:t>РКЦ/РОИВ/Координаторов</a:t>
            </a:r>
            <a:r>
              <a:rPr lang="ru-RU" sz="1600" dirty="0"/>
              <a:t>: </a:t>
            </a:r>
            <a:r>
              <a:rPr lang="ru-RU" sz="1600" dirty="0">
                <a:hlinkClick r:id="rId3"/>
              </a:rPr>
              <a:t>https://</a:t>
            </a:r>
            <a:r>
              <a:rPr lang="ru-RU" sz="1600" dirty="0" smtClean="0">
                <a:hlinkClick r:id="rId3"/>
              </a:rPr>
              <a:t>docs.google.com/document/d/1Rsu-OghoQj7nhF_px0FBZIpzj8cOgkq7CHxl9T71npI/edit?usp=sharing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/>
              <a:t> Инструкция пользователя Цифровой платформы </a:t>
            </a:r>
            <a:r>
              <a:rPr lang="ru-RU" sz="1600" dirty="0" smtClean="0"/>
              <a:t>WSR</a:t>
            </a:r>
            <a:r>
              <a:rPr lang="en-US" sz="1600" dirty="0"/>
              <a:t> </a:t>
            </a:r>
            <a:r>
              <a:rPr lang="ru-RU" sz="1600" dirty="0" smtClean="0"/>
              <a:t>для</a:t>
            </a:r>
            <a:r>
              <a:rPr lang="ru-RU" sz="1600" dirty="0"/>
              <a:t> </a:t>
            </a:r>
            <a:r>
              <a:rPr lang="ru-RU" sz="1600" b="1" dirty="0"/>
              <a:t>главных экспертов</a:t>
            </a:r>
            <a:r>
              <a:rPr lang="ru-RU" sz="1600" dirty="0"/>
              <a:t>: </a:t>
            </a:r>
            <a:r>
              <a:rPr lang="ru-RU" sz="1600" dirty="0">
                <a:hlinkClick r:id="rId4"/>
              </a:rPr>
              <a:t>https://docs.google.com/document/d/1Dh1DORV-qpnQJ9dLxoptF_UmHeCUPb6GTrtpKkJevUE/edit?usp=sharing</a:t>
            </a:r>
            <a:r>
              <a:rPr lang="ru-RU" sz="1600" dirty="0"/>
              <a:t> 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i="1" dirty="0"/>
              <a:t>Главным экспертам </a:t>
            </a:r>
            <a:r>
              <a:rPr lang="ru-RU" sz="1600" i="1" dirty="0" smtClean="0"/>
              <a:t>рекомендуем ознакомиться </a:t>
            </a:r>
            <a:r>
              <a:rPr lang="ru-RU" sz="1600" i="1" dirty="0"/>
              <a:t>с инструкцией </a:t>
            </a:r>
            <a:r>
              <a:rPr lang="ru-RU" sz="1600" i="1" dirty="0" smtClean="0"/>
              <a:t>: </a:t>
            </a:r>
            <a:r>
              <a:rPr lang="ru-RU" sz="1600" i="1" dirty="0"/>
              <a:t>"1. Инструкция пользователя Цифровой платформы WSR для РКЦ/РОИВ/Координаторов</a:t>
            </a:r>
            <a:r>
              <a:rPr lang="ru-RU" sz="1600" i="1" dirty="0" smtClean="0"/>
              <a:t>".</a:t>
            </a:r>
            <a:endParaRPr lang="en-US" sz="1600" i="1" dirty="0" smtClean="0"/>
          </a:p>
          <a:p>
            <a:pPr>
              <a:lnSpc>
                <a:spcPct val="150000"/>
              </a:lnSpc>
            </a:pPr>
            <a:r>
              <a:rPr lang="ru-RU" sz="1600" dirty="0"/>
              <a:t>3. </a:t>
            </a:r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ru-RU" sz="1600" dirty="0" smtClean="0"/>
              <a:t>Инструкция </a:t>
            </a:r>
            <a:r>
              <a:rPr lang="ru-RU" sz="1600" dirty="0"/>
              <a:t>для </a:t>
            </a:r>
            <a:r>
              <a:rPr lang="ru-RU" sz="1600" b="1" dirty="0"/>
              <a:t>участника</a:t>
            </a:r>
            <a:r>
              <a:rPr lang="ru-RU" sz="1600" dirty="0"/>
              <a:t> экзамена </a:t>
            </a:r>
            <a:r>
              <a:rPr lang="ru-RU" sz="1600" dirty="0">
                <a:hlinkClick r:id="rId5"/>
              </a:rPr>
              <a:t>https://</a:t>
            </a:r>
            <a:r>
              <a:rPr lang="ru-RU" sz="1600" dirty="0" smtClean="0">
                <a:hlinkClick r:id="rId5"/>
              </a:rPr>
              <a:t>docs.google.com/document/d/1-pA6DjjANlrG9SuYLv2vdgm4uzT5l2eF-Lk8rf_kUME/edit?usp=sharing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3.1</a:t>
            </a:r>
            <a:r>
              <a:rPr lang="en-US" sz="1600" dirty="0" smtClean="0"/>
              <a:t>   </a:t>
            </a:r>
            <a:r>
              <a:rPr lang="ru-RU" sz="1600" dirty="0"/>
              <a:t> Восстановление пароля и уведомления участника в Цифровой платформе WSR </a:t>
            </a:r>
            <a:r>
              <a:rPr lang="ru-RU" sz="1600" dirty="0">
                <a:hlinkClick r:id="rId6"/>
              </a:rPr>
              <a:t>https://</a:t>
            </a:r>
            <a:r>
              <a:rPr lang="ru-RU" sz="1600" dirty="0" smtClean="0">
                <a:hlinkClick r:id="rId6"/>
              </a:rPr>
              <a:t>answer.worldskills.ru/de/profile.html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/>
              <a:t>3.2 </a:t>
            </a:r>
            <a:r>
              <a:rPr lang="en-US" sz="1600" dirty="0" smtClean="0"/>
              <a:t>   </a:t>
            </a:r>
            <a:r>
              <a:rPr lang="ru-RU" sz="1600" dirty="0" smtClean="0"/>
              <a:t>Изменение </a:t>
            </a:r>
            <a:r>
              <a:rPr lang="ru-RU" sz="1600" dirty="0"/>
              <a:t>электронной почты или ФИО участника </a:t>
            </a:r>
            <a:r>
              <a:rPr lang="ru-RU" sz="1600" dirty="0">
                <a:hlinkClick r:id="rId7"/>
              </a:rPr>
              <a:t>https://</a:t>
            </a:r>
            <a:r>
              <a:rPr lang="ru-RU" sz="1600" dirty="0" smtClean="0">
                <a:hlinkClick r:id="rId7"/>
              </a:rPr>
              <a:t>answer.worldskills.ru/de/student-data-change.html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dirty="0"/>
              <a:t>4. </a:t>
            </a:r>
            <a:r>
              <a:rPr lang="en-US" sz="1600" dirty="0" smtClean="0"/>
              <a:t>     </a:t>
            </a:r>
            <a:r>
              <a:rPr lang="ru-RU" sz="1600" dirty="0" smtClean="0"/>
              <a:t>Документы </a:t>
            </a:r>
            <a:r>
              <a:rPr lang="ru-RU" sz="1600" dirty="0"/>
              <a:t>и инструкции по демонстрационному экзамену в </a:t>
            </a:r>
            <a:r>
              <a:rPr lang="ru-RU" sz="1600" b="1" dirty="0"/>
              <a:t>дистанционной</a:t>
            </a:r>
            <a:r>
              <a:rPr lang="ru-RU" sz="1600" dirty="0"/>
              <a:t> форме: </a:t>
            </a:r>
            <a:r>
              <a:rPr lang="ru-RU" sz="1600" u="sng" dirty="0">
                <a:hlinkClick r:id="rId8"/>
              </a:rPr>
              <a:t>https://answer.worldskills.ru/de/dde-docs.html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2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638" t="7565" r="1174" b="4538"/>
          <a:stretch/>
        </p:blipFill>
        <p:spPr>
          <a:xfrm>
            <a:off x="0" y="727969"/>
            <a:ext cx="12192000" cy="61300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9193" y="180784"/>
            <a:ext cx="1155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https://id.dp.worldskills.ru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50" t="7582" r="596" b="6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276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 итогах  организации и проведения демонстрационного экзамена  в профессиональных образовательных организациях  Ярославской области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ГПОАУ ЯО ЯРПК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157</cp:revision>
  <cp:lastPrinted>2020-06-10T08:58:39Z</cp:lastPrinted>
  <dcterms:created xsi:type="dcterms:W3CDTF">2019-09-30T07:21:43Z</dcterms:created>
  <dcterms:modified xsi:type="dcterms:W3CDTF">2020-10-05T11:07:42Z</dcterms:modified>
</cp:coreProperties>
</file>