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5" r:id="rId4"/>
    <p:sldId id="258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64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cgb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cgb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gb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gb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4"/>
            <a:ext cx="12192000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0432" y="1628085"/>
            <a:ext cx="10680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B25A4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актуальных и перспективных компетенций у обучающихся СПО в условиях формирования рынков кандидатов»</a:t>
            </a:r>
          </a:p>
          <a:p>
            <a:pPr algn="ctr">
              <a:spcAft>
                <a:spcPts val="0"/>
              </a:spcAft>
            </a:pPr>
            <a:endParaRPr lang="ru-RU" sz="4800" dirty="0">
              <a:solidFill>
                <a:srgbClr val="B25A4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C55B4-920B-4F9A-8296-EFC40EC8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A52D36"/>
                </a:solidFill>
              </a:rPr>
              <a:t>ТРЕБОВАНИЯ РАБОТОДАТЕЛЕЙ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B79E4-135D-4660-8950-1E1D7F2D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927"/>
            <a:ext cx="10515600" cy="50041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A52D36"/>
                </a:solidFill>
              </a:rPr>
              <a:t>                                  НАЛИЧИЕ ДИПЛОМА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A52D36"/>
                </a:solidFill>
              </a:rPr>
              <a:t>                                           НАЛИЧИЕ ОПЫТА РАБОТЫ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A52D36"/>
                </a:solidFill>
              </a:rPr>
              <a:t>                              ЛИЧНЫЕ КАЧЕСТВА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82128D-F3F8-45E6-B13B-B1136D86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4" y="1172819"/>
            <a:ext cx="4870044" cy="32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36CB452-37CA-4C46-BCDE-E9FDA184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90" y="2961957"/>
            <a:ext cx="5060210" cy="32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EEB0CD04-8495-417D-8077-1EA9D5AA2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5685181"/>
            <a:ext cx="11951208" cy="11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9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BCFD9-5F6F-40B0-B67B-151E6546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848"/>
            <a:ext cx="10515600" cy="672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A52D36"/>
                </a:solidFill>
              </a:rPr>
              <a:t>Факторы, усугубляющим в настоящее время проблемы занятости молодежи: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58501-4A6C-48E2-B833-7B300A9B9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896"/>
            <a:ext cx="10515600" cy="45270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A52D36"/>
                </a:solidFill>
              </a:rPr>
              <a:t>Низкий уровень заработной платы молодых специалистов;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A52D36"/>
                </a:solidFill>
              </a:rPr>
              <a:t> Бесперспективность решения их социальных потребностей, прежде всего, возможности приобретения жилья;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A52D36"/>
                </a:solidFill>
              </a:rPr>
              <a:t>Отсутствие практических навыков и недостаточная квалификация, несоответствие профиля полученной профессии/специальности потребностям рынка труда.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B5B64C-37A7-4FE7-956A-B4C65F0E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04" y="4353823"/>
            <a:ext cx="4774096" cy="24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C0CEF78-D572-4D0A-8B97-AF4939724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5744817"/>
            <a:ext cx="11951208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429927-05E9-48AE-AD2B-07E719E37165}"/>
              </a:ext>
            </a:extLst>
          </p:cNvPr>
          <p:cNvSpPr/>
          <p:nvPr/>
        </p:nvSpPr>
        <p:spPr>
          <a:xfrm>
            <a:off x="341243" y="1744548"/>
            <a:ext cx="11509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профессий с большим будущим, но есть профессионалы с большим будущим.</a:t>
            </a:r>
          </a:p>
          <a:p>
            <a:endParaRPr lang="ru-RU" sz="4400" b="1" dirty="0"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A52D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52D36"/>
                </a:solidFill>
              </a:rPr>
              <a:t>Образование без границ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152" y="16222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B25A4C"/>
                </a:solidFill>
              </a:rPr>
              <a:t>Общая характеристика поведения кандидатов на рынке труда</a:t>
            </a:r>
          </a:p>
        </p:txBody>
      </p:sp>
      <p:pic>
        <p:nvPicPr>
          <p:cNvPr id="1026" name="Picture 2" descr="Рынок труда и молодые специалис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8" y="137446"/>
            <a:ext cx="2477897" cy="19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ынок труда молодых специалис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52" y="3669792"/>
            <a:ext cx="3333623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3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050" name="Picture 2" descr="https://avatars.mds.yandex.net/get-zen_doc/1857554/pub_5db6dcd478125e00af1ebb27_5db6dd4f3f548700ac2155d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2262" cy="33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2262" y="365752"/>
            <a:ext cx="7610010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1</a:t>
            </a:r>
            <a:r>
              <a:rPr lang="ru-RU" sz="28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обладают профессиональными знаниями, навыками и реальными достижениями, но продать себя не могут – ни в резюме, ни на собеседовании.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2</a:t>
            </a:r>
            <a:r>
              <a:rPr lang="ru-RU" sz="28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толком ничего не знают и не умеют, результатов работы нет, но зато их сильное место – отличный </a:t>
            </a:r>
            <a:r>
              <a:rPr lang="ru-RU" sz="2800" dirty="0" err="1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самопиар</a:t>
            </a:r>
            <a:r>
              <a:rPr lang="ru-RU" sz="28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3</a:t>
            </a:r>
            <a:r>
              <a:rPr lang="ru-RU" sz="28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и квалификация низкая, и продать себя не могут.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4-й, самый редкий тип</a:t>
            </a:r>
            <a:r>
              <a:rPr lang="ru-RU" sz="28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профессионалы, осознающие свою ценность и умеющие донести её до других. </a:t>
            </a:r>
            <a:endParaRPr lang="ru-RU" sz="2800" dirty="0">
              <a:solidFill>
                <a:srgbClr val="A52D3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456" y="3547872"/>
            <a:ext cx="4252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25A4C"/>
                </a:solidFill>
              </a:rPr>
              <a:t>По материалам статьи Галины Бобковой, независимого консультанта по карьере и самореализации, специалиста по подбору персонала и управлению им, автора статей и публикаций в печатных и электронных СМИ.  </a:t>
            </a:r>
            <a:r>
              <a:rPr lang="ru-RU" b="1" u="sng" dirty="0">
                <a:solidFill>
                  <a:srgbClr val="B25A4C"/>
                </a:solidFill>
                <a:hlinkClick r:id="rId4"/>
              </a:rPr>
              <a:t>www.ccgb.ru</a:t>
            </a:r>
            <a:endParaRPr lang="ru-RU" b="1" dirty="0">
              <a:solidFill>
                <a:srgbClr val="B25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3344" y="261092"/>
            <a:ext cx="9058656" cy="615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1 – «рабочие лошадки».</a:t>
            </a:r>
            <a:endParaRPr lang="ru-RU" sz="2000" dirty="0">
              <a:solidFill>
                <a:srgbClr val="A52D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Продать себя не могут, соответственно, их шансы проявить свой профессионализм на новом месте не очень высоки – предложения о работе у них в дефиците.</a:t>
            </a:r>
            <a:endParaRPr lang="ru-RU" sz="2000" dirty="0">
              <a:solidFill>
                <a:srgbClr val="A52D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 этого чаще всего кроется в излишней скромности, неуверенности и сомнениях в себе (из серии «хвалиться – это плохо») или гордыне («почему я должен себя </a:t>
            </a:r>
            <a:r>
              <a:rPr lang="ru-RU" sz="2000" dirty="0" err="1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пиарить</a:t>
            </a: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- мои достижения сами за себя говорят») – что, в общем-то, является двумя сторонами одной медали.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советы можно дать им:</a:t>
            </a:r>
            <a:endParaRPr lang="ru-RU" sz="2000" dirty="0">
              <a:solidFill>
                <a:srgbClr val="A52D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Ценность как специалиста, если и известна, то только кандидату. До работодателя её нужно донести.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достойно презентовать себя или продукт своего труда – в ряду самых востребованных навыков в современном мире. Причем, практически на любой должности. Навыки продаж и эффективной коммуникации следует развивать в себе всем, независимо от рода деятельности и уровня запрашиваемой позиции. Иначе можно навсегда остаться ценным специалистом, о ценности которого знает только он сам.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Структура рынка тру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3344" cy="34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8CCC5C-1135-4DC4-AB3C-549F5CB4FCBC}"/>
              </a:ext>
            </a:extLst>
          </p:cNvPr>
          <p:cNvSpPr/>
          <p:nvPr/>
        </p:nvSpPr>
        <p:spPr>
          <a:xfrm>
            <a:off x="219456" y="3547872"/>
            <a:ext cx="3133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25A4C"/>
                </a:solidFill>
              </a:rPr>
              <a:t>По материалам статьи Галины Бобковой, независимого консультанта по карьере и самореализации, специалиста по подбору персонала и управлению им, автора статей и публикаций в печатных и электронных СМИ.  </a:t>
            </a:r>
            <a:r>
              <a:rPr lang="ru-RU" b="1" u="sng" dirty="0">
                <a:solidFill>
                  <a:srgbClr val="B25A4C"/>
                </a:solidFill>
                <a:hlinkClick r:id="rId4"/>
              </a:rPr>
              <a:t>www.ccgb.ru</a:t>
            </a:r>
            <a:endParaRPr lang="ru-RU" b="1" dirty="0">
              <a:solidFill>
                <a:srgbClr val="B25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496" y="290845"/>
            <a:ext cx="11826240" cy="369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Тип2. </a:t>
            </a: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мало чего по-настоящему умеют в профессии, но зато преуспели в пиаре себя.</a:t>
            </a:r>
            <a:endParaRPr lang="ru-RU" sz="2000" dirty="0">
              <a:solidFill>
                <a:srgbClr val="A52D3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это очень амбициозные молодые и не очень молодые люди, стремящиеся на высокие позиции, где также будут пускать пыль в глаза вышестоящему начальству, зачастую выдавая чужие достижения за свои. Держатся в компании до того момента, пока их руководство готово закрывать глаза на отсутствие результата с их стороны, а потом – новые поиски работы и новая волна </a:t>
            </a:r>
            <a:r>
              <a:rPr lang="ru-RU" sz="2000" dirty="0" err="1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самопиара</a:t>
            </a: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Таких сотрудников много среди госслужащих и в крупных известных компаниях – там, где есть ресурсы.</a:t>
            </a:r>
            <a:endParaRPr lang="ru-RU" sz="2000" dirty="0">
              <a:solidFill>
                <a:srgbClr val="A52D3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можно посоветовать тем, кто умеет себя продать без реальной базы под этим? </a:t>
            </a: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Лучшим вариантом приложения этой способности будет соответствующая профессия – продажи, реклама, PR, внутренние коммуникации и т.п. Там такие кандидаты смогут полноценно реализовать свой талант. В противном случае, не освоив профессию, так и рискует навсегда остаться самозванцем, постоянно работающим под дамокловым мечом разоблачения.</a:t>
            </a:r>
            <a:endParaRPr lang="ru-RU" sz="2000" dirty="0">
              <a:solidFill>
                <a:srgbClr val="A52D3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img-s3.onedio.com/id-5b363e34d89de4411004a7e2/rev-0/raw/s-c9bb980e52631fb7667bdbd91e4631cdc3fa9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39" y="4235899"/>
            <a:ext cx="7356548" cy="22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5900928"/>
            <a:ext cx="11951208" cy="957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3216" y="252269"/>
            <a:ext cx="8558784" cy="533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3– кандидаты, не обладающие профессиональными навыками и опытом и не умеющие себя продать.</a:t>
            </a:r>
            <a:endParaRPr lang="ru-RU" sz="2000" dirty="0">
              <a:solidFill>
                <a:srgbClr val="A52D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это выпускники образовательных организаций и те, кто меняют профессию, то есть начинающие специалисты. Их и без того невысокая личная самооценка получает дополнительное отрицательное подкрепление в связи с тем, что гордиться в плане карьеры им пока нечем.</a:t>
            </a:r>
            <a:endParaRPr lang="ru-RU" sz="2000" dirty="0">
              <a:solidFill>
                <a:srgbClr val="A52D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можно рекомендовать в данном случае?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получить возможность нарабатывать опыт и достижения, им, прежде всего, нужно трудоустроиться – это очевидно. Поэтому начинать лучше с развития умения позиционировать себя на рынке труда, достойно выглядеть в переговорах с потенциальным работодателем. 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достигается за счёт следующего: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 сильных и слабых сторон своей личности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Кандидатам важно постоянно развивать себя как личность, а также не врать на собеседованиях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продаж и </a:t>
            </a:r>
            <a:r>
              <a:rPr lang="ru-RU" sz="2000" dirty="0" err="1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2000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развить</a:t>
            </a:r>
            <a:endParaRPr lang="ru-RU" sz="2000" dirty="0">
              <a:solidFill>
                <a:srgbClr val="A52D3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zen_doc/1640581/pub_5eb15fc37fd7746232c0d492_5eb163139d34f26843d9ff9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216" cy="32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1A7D8D-37E1-438E-A314-6EF0E62FB828}"/>
              </a:ext>
            </a:extLst>
          </p:cNvPr>
          <p:cNvSpPr/>
          <p:nvPr/>
        </p:nvSpPr>
        <p:spPr>
          <a:xfrm>
            <a:off x="219456" y="3547872"/>
            <a:ext cx="3413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25A4C"/>
                </a:solidFill>
              </a:rPr>
              <a:t>По материалам статьи Галины Бобковой, независимого консультанта по карьере и самореализации, специалиста по подбору персонала и управлению им, автора статей и публикаций в печатных и электронных СМИ.  </a:t>
            </a:r>
            <a:r>
              <a:rPr lang="ru-RU" b="1" u="sng" dirty="0">
                <a:solidFill>
                  <a:srgbClr val="B25A4C"/>
                </a:solidFill>
                <a:hlinkClick r:id="rId4"/>
              </a:rPr>
              <a:t>www.ccgb.ru</a:t>
            </a:r>
            <a:endParaRPr lang="ru-RU" b="1" dirty="0">
              <a:solidFill>
                <a:srgbClr val="B25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6" y="777113"/>
            <a:ext cx="10515600" cy="250253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A52D36"/>
                </a:solidFill>
              </a:rPr>
              <a:t>Тип 4 – профессионалы, осознающие свою ценность и умеющие себя продать.</a:t>
            </a:r>
            <a:endParaRPr lang="ru-RU" dirty="0">
              <a:solidFill>
                <a:srgbClr val="A52D3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A52D36"/>
                </a:solidFill>
              </a:rPr>
              <a:t>Им, как правило, есть, из чего выбрать в плане предложений о работе. Поэтому совет тут можно дать только один – так держать и избегать «звёздной болезни», которая погубила немало карьер.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50" name="Picture 6" descr="http://rubtsovsk.org/sites/default/files/users/publicator/2019/11/chto-zhdyot-rossiyskiy-ryinok-truda-v-2018-god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18" y="3428999"/>
            <a:ext cx="6073918" cy="32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B0F4F1-C5D0-44C0-95A9-8B2DB96127F7}"/>
              </a:ext>
            </a:extLst>
          </p:cNvPr>
          <p:cNvSpPr/>
          <p:nvPr/>
        </p:nvSpPr>
        <p:spPr>
          <a:xfrm>
            <a:off x="378482" y="3970315"/>
            <a:ext cx="4252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25A4C"/>
                </a:solidFill>
              </a:rPr>
              <a:t>По материалам статьи Галины Бобковой, независимого консультанта по карьере и самореализации, специалиста по подбору персонала и управлению им, автора статей и публикаций в печатных и электронных СМИ.  </a:t>
            </a:r>
            <a:r>
              <a:rPr lang="ru-RU" b="1" u="sng" dirty="0">
                <a:solidFill>
                  <a:srgbClr val="B25A4C"/>
                </a:solidFill>
                <a:hlinkClick r:id="rId3"/>
              </a:rPr>
              <a:t>www.ccgb.ru</a:t>
            </a:r>
            <a:endParaRPr lang="ru-RU" b="1" dirty="0">
              <a:solidFill>
                <a:srgbClr val="B25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5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056" y="426720"/>
            <a:ext cx="10777728" cy="34367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СПЕЦИАЛИСТЫ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Искреннее желание работать и огромное усердие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мышление выпускников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установить невысокий размер заработной платы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7170" name="Picture 2" descr="https://v-izm.mos.ru/security-and-rule-of-law/downloads/%D0%91%D0%BE%D0%BB%D0%B5%D0%B5%2035%20%D1%82%D1%8B%D1%81%D1%8F%D1%87%20%D1%87%D0%B5%D0%BB%D0%BE%D0%B2%D0%B5%D0%BA%20%D0%BE%D0%B1%D1%80%D0%B0%D1%82%D0%B8%D0%BB%D0%B8%D1%81%D1%8C%20%D0%B2%20%D0%A6%D0%B5%D0%BD%D1%82%D1%80%20%D0%B7%D0%B0%D0%BD%D1%8F%D1%82%D0%BE%D1%81%D1%82%D0%B8%20%D0%BC%D0%BE%D0%BB%D0%BE%D0%B4%D0%B5%D0%B6%D0%B8%20%D0%B2%20%D0%BF%D1%80%D0%BE%D1%88%D0%BB%D0%BE%D0%BC%20%D0%B3%D0%BE%D0%B4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71" y="2829829"/>
            <a:ext cx="5696394" cy="28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361983-F4DD-492A-A943-55F1F440D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5900928"/>
            <a:ext cx="11951208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212E0-9B90-4061-A5E1-159723FC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6874B-C30C-4C38-A3F3-66AE90DCE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                                                                        </a:t>
            </a:r>
            <a:r>
              <a:rPr lang="ru-RU" b="1" dirty="0">
                <a:solidFill>
                  <a:srgbClr val="A52D36"/>
                </a:solidFill>
              </a:rPr>
              <a:t>ОБУЧЕНИЕ</a:t>
            </a:r>
          </a:p>
          <a:p>
            <a:pPr algn="ctr"/>
            <a:r>
              <a:rPr lang="ru-RU" b="1" dirty="0">
                <a:solidFill>
                  <a:srgbClr val="A52D36"/>
                </a:solidFill>
              </a:rPr>
              <a:t>                                                                      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A52D36"/>
                </a:solidFill>
              </a:rPr>
              <a:t> САМООБРАЗОВАНИЕ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EC3771-B109-4BAD-BD36-3655C54C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4"/>
            <a:ext cx="12192000" cy="11800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2516D4-0BC4-46F9-BFC0-4D7B3E81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2" y="1818413"/>
            <a:ext cx="6024972" cy="40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410337C5-3CA7-4BC5-B0CC-E0B1B1C3F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5900928"/>
            <a:ext cx="11951208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171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736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1_Тема Office</vt:lpstr>
      <vt:lpstr>2_Тема Office</vt:lpstr>
      <vt:lpstr>Презентация PowerPoint</vt:lpstr>
      <vt:lpstr>Общая характеристика поведения кандидатов на рынке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РАБОТОДАТЕЛЕЙ</vt:lpstr>
      <vt:lpstr>Факторы, усугубляющим в настоящее время проблемы занятости молодежи: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Tatyana</cp:lastModifiedBy>
  <cp:revision>35</cp:revision>
  <dcterms:created xsi:type="dcterms:W3CDTF">2017-01-30T13:00:35Z</dcterms:created>
  <dcterms:modified xsi:type="dcterms:W3CDTF">2020-10-07T19:18:52Z</dcterms:modified>
  <cp:contentStatus/>
</cp:coreProperties>
</file>