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1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Соотношение резюме и вакансий на рынке труда Ярославской области</a:t>
            </a: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Лист1!$E$6</c:f>
              <c:strCache>
                <c:ptCount val="1"/>
                <c:pt idx="0">
                  <c:v>резюме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Лист1!$F$5:$J$5</c:f>
              <c:strCache>
                <c:ptCount val="5"/>
                <c:pt idx="0">
                  <c:v>НН</c:v>
                </c:pt>
                <c:pt idx="1">
                  <c:v>яндекс</c:v>
                </c:pt>
                <c:pt idx="2">
                  <c:v>зарплата.ру</c:v>
                </c:pt>
                <c:pt idx="3">
                  <c:v>Super job</c:v>
                </c:pt>
                <c:pt idx="4">
                  <c:v>ЦЗ ЯО</c:v>
                </c:pt>
              </c:strCache>
            </c:strRef>
          </c:cat>
          <c:val>
            <c:numRef>
              <c:f>Лист1!$F$6:$J$6</c:f>
              <c:numCache>
                <c:formatCode>General</c:formatCode>
                <c:ptCount val="5"/>
                <c:pt idx="0">
                  <c:v>75216</c:v>
                </c:pt>
                <c:pt idx="1">
                  <c:v>39898</c:v>
                </c:pt>
                <c:pt idx="2">
                  <c:v>51956</c:v>
                </c:pt>
                <c:pt idx="3">
                  <c:v>79313</c:v>
                </c:pt>
                <c:pt idx="4">
                  <c:v>27544</c:v>
                </c:pt>
              </c:numCache>
            </c:numRef>
          </c:val>
        </c:ser>
        <c:ser>
          <c:idx val="1"/>
          <c:order val="1"/>
          <c:tx>
            <c:strRef>
              <c:f>Лист1!$E$7</c:f>
              <c:strCache>
                <c:ptCount val="1"/>
                <c:pt idx="0">
                  <c:v>вакансии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Лист1!$F$5:$J$5</c:f>
              <c:strCache>
                <c:ptCount val="5"/>
                <c:pt idx="0">
                  <c:v>НН</c:v>
                </c:pt>
                <c:pt idx="1">
                  <c:v>яндекс</c:v>
                </c:pt>
                <c:pt idx="2">
                  <c:v>зарплата.ру</c:v>
                </c:pt>
                <c:pt idx="3">
                  <c:v>Super job</c:v>
                </c:pt>
                <c:pt idx="4">
                  <c:v>ЦЗ ЯО</c:v>
                </c:pt>
              </c:strCache>
            </c:strRef>
          </c:cat>
          <c:val>
            <c:numRef>
              <c:f>Лист1!$F$7:$J$7</c:f>
              <c:numCache>
                <c:formatCode>General</c:formatCode>
                <c:ptCount val="5"/>
                <c:pt idx="0">
                  <c:v>5291</c:v>
                </c:pt>
                <c:pt idx="1">
                  <c:v>1254</c:v>
                </c:pt>
                <c:pt idx="2">
                  <c:v>1701</c:v>
                </c:pt>
                <c:pt idx="3">
                  <c:v>6457</c:v>
                </c:pt>
                <c:pt idx="4">
                  <c:v>4660</c:v>
                </c:pt>
              </c:numCache>
            </c:numRef>
          </c:val>
        </c:ser>
        <c:dLbls/>
        <c:shape val="box"/>
        <c:axId val="76671616"/>
        <c:axId val="79319424"/>
        <c:axId val="0"/>
      </c:bar3DChart>
      <c:catAx>
        <c:axId val="766716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319424"/>
        <c:crosses val="autoZero"/>
        <c:auto val="1"/>
        <c:lblAlgn val="ctr"/>
        <c:lblOffset val="100"/>
      </c:catAx>
      <c:valAx>
        <c:axId val="793194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67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Соотношение резюме и вакансий для выпускников ЯКСиД</a:t>
            </a: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Лист1!$D$35</c:f>
              <c:strCache>
                <c:ptCount val="1"/>
                <c:pt idx="0">
                  <c:v>резюме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Лист1!$E$34:$J$34</c:f>
              <c:strCache>
                <c:ptCount val="6"/>
                <c:pt idx="0">
                  <c:v>парикмахер</c:v>
                </c:pt>
                <c:pt idx="1">
                  <c:v>дизайнер</c:v>
                </c:pt>
                <c:pt idx="2">
                  <c:v>ювелир</c:v>
                </c:pt>
                <c:pt idx="3">
                  <c:v>спец го гостеприимству</c:v>
                </c:pt>
                <c:pt idx="4">
                  <c:v>эстетист</c:v>
                </c:pt>
                <c:pt idx="5">
                  <c:v>портной</c:v>
                </c:pt>
              </c:strCache>
            </c:strRef>
          </c:cat>
          <c:val>
            <c:numRef>
              <c:f>Лист1!$E$35:$J$35</c:f>
              <c:numCache>
                <c:formatCode>General</c:formatCode>
                <c:ptCount val="6"/>
                <c:pt idx="0">
                  <c:v>77</c:v>
                </c:pt>
                <c:pt idx="1">
                  <c:v>199</c:v>
                </c:pt>
                <c:pt idx="2">
                  <c:v>61</c:v>
                </c:pt>
                <c:pt idx="3">
                  <c:v>52</c:v>
                </c:pt>
                <c:pt idx="4">
                  <c:v>48</c:v>
                </c:pt>
                <c:pt idx="5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Лист1!$D$36</c:f>
              <c:strCache>
                <c:ptCount val="1"/>
                <c:pt idx="0">
                  <c:v>вакансии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Лист1!$E$34:$J$34</c:f>
              <c:strCache>
                <c:ptCount val="6"/>
                <c:pt idx="0">
                  <c:v>парикмахер</c:v>
                </c:pt>
                <c:pt idx="1">
                  <c:v>дизайнер</c:v>
                </c:pt>
                <c:pt idx="2">
                  <c:v>ювелир</c:v>
                </c:pt>
                <c:pt idx="3">
                  <c:v>спец го гостеприимству</c:v>
                </c:pt>
                <c:pt idx="4">
                  <c:v>эстетист</c:v>
                </c:pt>
                <c:pt idx="5">
                  <c:v>портной</c:v>
                </c:pt>
              </c:strCache>
            </c:strRef>
          </c:cat>
          <c:val>
            <c:numRef>
              <c:f>Лист1!$E$36:$J$36</c:f>
              <c:numCache>
                <c:formatCode>General</c:formatCode>
                <c:ptCount val="6"/>
                <c:pt idx="0">
                  <c:v>8</c:v>
                </c:pt>
                <c:pt idx="1">
                  <c:v>5</c:v>
                </c:pt>
                <c:pt idx="2">
                  <c:v>0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/>
        <c:shape val="box"/>
        <c:axId val="82516224"/>
        <c:axId val="82526208"/>
        <c:axId val="0"/>
      </c:bar3DChart>
      <c:catAx>
        <c:axId val="825162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526208"/>
        <c:crosses val="autoZero"/>
        <c:auto val="1"/>
        <c:lblAlgn val="ctr"/>
        <c:lblOffset val="100"/>
      </c:catAx>
      <c:valAx>
        <c:axId val="825262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51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Самые востребованные в регионе профессии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Лист1!$E$78:$E$82</c:f>
              <c:strCache>
                <c:ptCount val="5"/>
                <c:pt idx="0">
                  <c:v>токари</c:v>
                </c:pt>
                <c:pt idx="1">
                  <c:v>слесари</c:v>
                </c:pt>
                <c:pt idx="2">
                  <c:v>врачи-терапевты</c:v>
                </c:pt>
                <c:pt idx="3">
                  <c:v>воспитатели</c:v>
                </c:pt>
                <c:pt idx="4">
                  <c:v>мед сестры</c:v>
                </c:pt>
              </c:strCache>
            </c:strRef>
          </c:cat>
          <c:val>
            <c:numRef>
              <c:f>Лист1!$F$78:$F$82</c:f>
              <c:numCache>
                <c:formatCode>General</c:formatCode>
                <c:ptCount val="5"/>
                <c:pt idx="0">
                  <c:v>375</c:v>
                </c:pt>
                <c:pt idx="1">
                  <c:v>384</c:v>
                </c:pt>
                <c:pt idx="2">
                  <c:v>134</c:v>
                </c:pt>
                <c:pt idx="3">
                  <c:v>164</c:v>
                </c:pt>
                <c:pt idx="4">
                  <c:v>384</c:v>
                </c:pt>
              </c:numCache>
            </c:numRef>
          </c:val>
        </c:ser>
        <c:dLbls/>
        <c:gapWidth val="219"/>
        <c:overlap val="-27"/>
        <c:axId val="82601856"/>
        <c:axId val="82603392"/>
      </c:barChart>
      <c:catAx>
        <c:axId val="826018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603392"/>
        <c:crosses val="autoZero"/>
        <c:auto val="1"/>
        <c:lblAlgn val="ctr"/>
        <c:lblOffset val="100"/>
      </c:catAx>
      <c:valAx>
        <c:axId val="8260339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60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39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0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B4F2E2-A919-47B7-938A-0EE075B20F15}" type="datetimeFigureOut">
              <a:rPr lang="ru-RU" smtClean="0"/>
              <a:pPr/>
              <a:t>08.10.2020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3383EE-86FE-4C75-A7F2-A9602A668C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Маркетинговый подход к формированию рынка кандидатов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013860"/>
            <a:ext cx="9144000" cy="124394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Преподаватель </a:t>
            </a:r>
            <a:r>
              <a:rPr lang="ru-RU" sz="3600" dirty="0" err="1" smtClean="0"/>
              <a:t>ЯКСиД</a:t>
            </a:r>
            <a:r>
              <a:rPr lang="ru-RU" sz="3600" dirty="0" smtClean="0"/>
              <a:t> </a:t>
            </a:r>
          </a:p>
          <a:p>
            <a:r>
              <a:rPr lang="ru-RU" sz="3600" dirty="0" err="1" smtClean="0"/>
              <a:t>Стрельцова</a:t>
            </a:r>
            <a:r>
              <a:rPr lang="ru-RU" sz="3600" dirty="0" smtClean="0"/>
              <a:t> Лариса Евгеньевна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5283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Рыночное равновесие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2369" y="1447800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xmlns="" val="93130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Спрос и предложение на рынке труда Ярославской области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1539355"/>
              </p:ext>
            </p:extLst>
          </p:nvPr>
        </p:nvGraphicFramePr>
        <p:xfrm>
          <a:off x="1914525" y="1447800"/>
          <a:ext cx="999648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6936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Спрос и предложение на рынке труда для выпускников </a:t>
            </a:r>
            <a:r>
              <a:rPr lang="ru-RU" dirty="0" err="1" smtClean="0"/>
              <a:t>ЯКСиД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9662962"/>
              </p:ext>
            </p:extLst>
          </p:nvPr>
        </p:nvGraphicFramePr>
        <p:xfrm>
          <a:off x="1914525" y="1447800"/>
          <a:ext cx="999648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93882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Востребованные профессии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1341182"/>
              </p:ext>
            </p:extLst>
          </p:nvPr>
        </p:nvGraphicFramePr>
        <p:xfrm>
          <a:off x="1914525" y="1447800"/>
          <a:ext cx="9996488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7763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8462" y="0"/>
            <a:ext cx="104335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991699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859</TotalTime>
  <Words>53</Words>
  <Application>Microsoft Office PowerPoint</Application>
  <PresentationFormat>Произвольный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Маркетинговый подход к формированию рынка кандидатов</vt:lpstr>
      <vt:lpstr>Рыночное равновесие</vt:lpstr>
      <vt:lpstr>Спрос и предложение на рынке труда Ярославской области</vt:lpstr>
      <vt:lpstr>Спрос и предложение на рынке труда для выпускников ЯКСиД</vt:lpstr>
      <vt:lpstr>Востребованные профессии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Маркетинговый подход к формированию рынка кандидатов</dc:title>
  <dc:creator>Пользователь</dc:creator>
  <cp:lastModifiedBy>Гость</cp:lastModifiedBy>
  <cp:revision>10</cp:revision>
  <dcterms:created xsi:type="dcterms:W3CDTF">2020-10-05T18:28:12Z</dcterms:created>
  <dcterms:modified xsi:type="dcterms:W3CDTF">2020-10-08T05:54:57Z</dcterms:modified>
</cp:coreProperties>
</file>