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68" r:id="rId9"/>
    <p:sldId id="260" r:id="rId10"/>
    <p:sldId id="261" r:id="rId11"/>
    <p:sldId id="262" r:id="rId12"/>
    <p:sldId id="269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10/15/2020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72;&#1082;&#1090;&#1080;&#1095;&#1077;&#1089;&#1082;&#1072;&#1103;%20&#1088;&#1072;&#1073;&#1086;&#1090;&#1072;1.docx" TargetMode="External"/><Relationship Id="rId2" Type="http://schemas.openxmlformats.org/officeDocument/2006/relationships/hyperlink" Target="&#1055;&#1088;&#1086;&#1073;&#1077;&#1083;&#1099;%20&#1044;&#1086;&#1083;&#1078;&#1085;&#1086;&#1089;&#1090;&#1085;&#1072;&#1103;%20&#1080;&#1085;&#1089;&#1090;&#1088;&#1091;&#1082;&#1094;&#1080;&#1103;%20&#1085;&#1072;&#1095;&#1072;&#1083;&#1100;&#1085;&#1080;&#1082;&#1072;%20&#1089;&#1083;&#1091;&#1078;&#1073;&#1099;%20&#1075;&#1086;&#1089;&#1090;&#1080;&#1085;&#1080;&#1095;&#1085;&#1086;&#1075;&#1086;%20&#1092;&#1086;&#1085;&#1076;&#1072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55;&#1095;&#1077;&#1083;&#1082;&#1080;&#1085;&#1072;%2021%20&#1043;&#1057;.%20&#1048;&#1085;&#1090;&#1077;&#1088;&#1100;&#1077;&#1088;.&#1043;&#1086;&#1090;&#1080;&#1095;&#1077;&#1089;&#1082;&#1080;&#1081;%20&#1089;&#1090;&#1080;&#1083;&#1100;.pptx" TargetMode="External"/><Relationship Id="rId2" Type="http://schemas.openxmlformats.org/officeDocument/2006/relationships/hyperlink" Target="&#1050;&#1088;&#1080;&#1090;&#1077;&#1088;&#1080;&#1080;%20&#1086;&#1094;&#1077;&#1085;&#1080;&#1074;&#1072;&#1085;&#1080;&#1103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rezentatsia_nomera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42;&#1080;&#1076;&#1099;%20&#1089;&#1072;&#1084;&#1086;&#1089;&#1090;&#1086;&#1103;&#1090;&#1077;&#1083;&#1100;&#1085;&#1086;&#1081;%20&#1088;&#1072;&#1073;&#1086;&#1090;&#1099;%20&#1089;&#1090;&#1091;&#1076;&#1077;&#1085;&#1090;&#1086;&#1074;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7;&#1082;&#1088;&#1080;&#1085;&#1099;%20&#1089;%20&#1084;&#1091;&#1076;&#1083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Организация и контроль самостоятельной работы студентов специальности 43.02.14 Гостиничное дело (43.02.11 гостиничный сервис)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Подготовил: преподаватель ГПОАУ ЯО Ярославский колледж сервиса и дизайна </a:t>
            </a:r>
            <a:r>
              <a:rPr lang="ru-RU" dirty="0" err="1" smtClean="0"/>
              <a:t>Пономарёва</a:t>
            </a:r>
            <a:r>
              <a:rPr lang="ru-RU" dirty="0" smtClean="0"/>
              <a:t> </a:t>
            </a:r>
            <a:r>
              <a:rPr lang="ru-RU" dirty="0"/>
              <a:t>Н</a:t>
            </a:r>
            <a:r>
              <a:rPr lang="ru-RU" dirty="0" smtClean="0"/>
              <a:t>аталья Валерьевна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86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Работа с документами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492" y="1365161"/>
            <a:ext cx="4018209" cy="4807039"/>
          </a:xfrm>
        </p:spPr>
        <p:txBody>
          <a:bodyPr/>
          <a:lstStyle/>
          <a:p>
            <a:r>
              <a:rPr lang="ru-RU" dirty="0" smtClean="0"/>
              <a:t>В процессе изучения профессиональных модулей и специальных дисциплин студентам необходимо уметь с документацией. </a:t>
            </a:r>
          </a:p>
          <a:p>
            <a:pPr marL="0" indent="0">
              <a:buNone/>
            </a:pPr>
            <a:r>
              <a:rPr lang="ru-RU" b="1" dirty="0" smtClean="0"/>
              <a:t>Некоторые виды документов:</a:t>
            </a:r>
          </a:p>
          <a:p>
            <a:r>
              <a:rPr lang="ru-RU" dirty="0" smtClean="0"/>
              <a:t>Договоры на бронирование</a:t>
            </a:r>
          </a:p>
          <a:p>
            <a:r>
              <a:rPr lang="ru-RU" dirty="0" smtClean="0"/>
              <a:t>Договоры на гостиничное обслуживание</a:t>
            </a:r>
          </a:p>
          <a:p>
            <a:r>
              <a:rPr lang="ru-RU" dirty="0" smtClean="0"/>
              <a:t>Должностные инструкции</a:t>
            </a:r>
          </a:p>
          <a:p>
            <a:r>
              <a:rPr lang="ru-RU" dirty="0" smtClean="0"/>
              <a:t>СНиП, САНПИН, ГОСТ</a:t>
            </a:r>
          </a:p>
          <a:p>
            <a:r>
              <a:rPr lang="ru-RU" dirty="0" smtClean="0"/>
              <a:t>Федеральные законы</a:t>
            </a:r>
          </a:p>
          <a:p>
            <a:pPr marL="0" indent="0">
              <a:buNone/>
            </a:pPr>
            <a:r>
              <a:rPr lang="ru-RU" dirty="0" smtClean="0"/>
              <a:t>И др.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38183" y="1365161"/>
            <a:ext cx="56935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Особенности: </a:t>
            </a:r>
            <a:r>
              <a:rPr lang="ru-RU" dirty="0" smtClean="0"/>
              <a:t>Монотонная и объемная работа, не требующая постоянного присутствия преподавателя. Проверка и оценка данного задания занимает большое количество времени.</a:t>
            </a:r>
          </a:p>
          <a:p>
            <a:endParaRPr lang="ru-RU" dirty="0" smtClean="0"/>
          </a:p>
          <a:p>
            <a:r>
              <a:rPr lang="ru-RU" dirty="0" smtClean="0"/>
              <a:t>Данный вид деятельности продуктивнее организовывать </a:t>
            </a:r>
            <a:r>
              <a:rPr lang="ru-RU" dirty="0" err="1" smtClean="0"/>
              <a:t>внеаудиторно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38183" y="3395189"/>
            <a:ext cx="5655100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Решение: методы работы с текстом, такие как «вставка пропущенных фраз и слов или поиск смысловых ошибок. </a:t>
            </a:r>
          </a:p>
          <a:p>
            <a:r>
              <a:rPr lang="ru-RU" dirty="0" smtClean="0"/>
              <a:t>Примеры: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hlinkClick r:id="rId2" action="ppaction://hlinkfile"/>
              </a:rPr>
              <a:t>Д</a:t>
            </a:r>
            <a:r>
              <a:rPr lang="ru-RU" dirty="0" smtClean="0">
                <a:hlinkClick r:id="rId2" action="ppaction://hlinkfile"/>
              </a:rPr>
              <a:t>олжностная инструкция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hlinkClick r:id="rId3" action="ppaction://hlinkfile"/>
              </a:rPr>
              <a:t>Практическая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162661"/>
            <a:ext cx="10058400" cy="160934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Творческие работы: презентации, доклады и Эссе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7" y="1772005"/>
            <a:ext cx="3965791" cy="4050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Проблемы при подготовке докладов, презентаций:</a:t>
            </a:r>
          </a:p>
          <a:p>
            <a:r>
              <a:rPr lang="ru-RU" dirty="0" smtClean="0"/>
              <a:t>1.информационная недостаточность и большом объеме материала</a:t>
            </a:r>
          </a:p>
          <a:p>
            <a:r>
              <a:rPr lang="ru-RU" dirty="0" smtClean="0"/>
              <a:t>Отсутствие переработки информации</a:t>
            </a:r>
          </a:p>
          <a:p>
            <a:r>
              <a:rPr lang="ru-RU" dirty="0" smtClean="0"/>
              <a:t>Большой объем времени</a:t>
            </a:r>
          </a:p>
          <a:p>
            <a:r>
              <a:rPr lang="ru-RU" dirty="0" smtClean="0"/>
              <a:t>Невнимание других студентов к выступающему</a:t>
            </a:r>
          </a:p>
          <a:p>
            <a:r>
              <a:rPr lang="ru-RU" dirty="0" smtClean="0"/>
              <a:t>Невозможность отслеживания процесса выполнения работы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17465" y="1635617"/>
            <a:ext cx="5396248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Решение: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Четко поставленный план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Четко прописанные критерии оценки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Подготовка заданий, не требующих переработки большого количества информации ( мини доклады, мини-презентации)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</a:t>
            </a:r>
            <a:r>
              <a:rPr lang="ru-RU" dirty="0" smtClean="0"/>
              <a:t>абота в мини-группах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36405" y="4250028"/>
            <a:ext cx="5550795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Качественный и информативный контент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Больший охват студентов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Экономия времени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Внимание студентов к работе друг друга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4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0614" y="484632"/>
            <a:ext cx="9917634" cy="1086591"/>
          </a:xfrm>
        </p:spPr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614" y="1571223"/>
            <a:ext cx="9917634" cy="4600977"/>
          </a:xfrm>
        </p:spPr>
        <p:txBody>
          <a:bodyPr/>
          <a:lstStyle/>
          <a:p>
            <a:r>
              <a:rPr lang="ru-RU" b="1" i="1" dirty="0">
                <a:hlinkClick r:id="rId2" action="ppaction://hlinkfile"/>
              </a:rPr>
              <a:t>Критерии оценивания (план работы) презентаций </a:t>
            </a:r>
            <a:endParaRPr lang="ru-RU" b="1" i="1" dirty="0" smtClean="0"/>
          </a:p>
          <a:p>
            <a:endParaRPr lang="ru-RU" b="1" i="1" dirty="0"/>
          </a:p>
          <a:p>
            <a:pPr marL="0" indent="0">
              <a:buNone/>
            </a:pPr>
            <a:r>
              <a:rPr lang="ru-RU" sz="2400" dirty="0" smtClean="0"/>
              <a:t>Подготовленные презентации</a:t>
            </a:r>
          </a:p>
          <a:p>
            <a:r>
              <a:rPr lang="ru-RU" dirty="0" smtClean="0">
                <a:hlinkClick r:id="rId3" action="ppaction://hlinkpres?slideindex=1&amp;slidetitle="/>
              </a:rPr>
              <a:t>Дизайн интерьера гостиничного номера</a:t>
            </a:r>
            <a:endParaRPr lang="ru-RU" dirty="0" smtClean="0"/>
          </a:p>
          <a:p>
            <a:r>
              <a:rPr lang="ru-RU" dirty="0" smtClean="0">
                <a:hlinkClick r:id="rId4" action="ppaction://hlinkpres?slideindex=1&amp;slidetitle="/>
              </a:rPr>
              <a:t>Презентация гостиничного номера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6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6817" y="1786558"/>
            <a:ext cx="10058400" cy="40507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Отличительной особенностью организации самостоятельной работы студентов специальности является профессиональная направленность внеаудиторной деятельности студентов. Наиболее важные элементы самостоятельной работы уже сложились в форме традиций специальности и способствуют профессиональной и творческой самореализации студентов.</a:t>
            </a:r>
          </a:p>
        </p:txBody>
      </p:sp>
    </p:spTree>
    <p:extLst>
      <p:ext uri="{BB962C8B-B14F-4D97-AF65-F5344CB8AC3E}">
        <p14:creationId xmlns:p14="http://schemas.microsoft.com/office/powerpoint/2010/main" val="231443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Роль самостоятельной работы в образовательном процессе.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100" dirty="0"/>
              <a:t>В настоящее время в системе среднего профессионального  образования наблюдается усиление роли самостоятельной работы студентов в образовательном процессе, ведется активный поиск инновационных подходов к организации самостоятельной работы, выявляются новые формы и методы ее активизации. </a:t>
            </a:r>
          </a:p>
          <a:p>
            <a:pPr marL="0" indent="0">
              <a:buNone/>
            </a:pPr>
            <a:r>
              <a:rPr lang="ru-RU" sz="2100" dirty="0" smtClean="0"/>
              <a:t>Знания</a:t>
            </a:r>
            <a:r>
              <a:rPr lang="ru-RU" sz="2100" dirty="0"/>
              <a:t>, приобретенные </a:t>
            </a:r>
            <a:r>
              <a:rPr lang="ru-RU" sz="2100" dirty="0" smtClean="0"/>
              <a:t>студентом самостоятельно</a:t>
            </a:r>
            <a:r>
              <a:rPr lang="ru-RU" sz="2100" dirty="0"/>
              <a:t>, усваиваются значительно</a:t>
            </a:r>
          </a:p>
          <a:p>
            <a:pPr marL="0" indent="0">
              <a:buNone/>
            </a:pPr>
            <a:r>
              <a:rPr lang="ru-RU" sz="2100" dirty="0"/>
              <a:t>лучше тех, которые сообщаются </a:t>
            </a:r>
            <a:r>
              <a:rPr lang="ru-RU" sz="2100" dirty="0" smtClean="0"/>
              <a:t>преподавателем </a:t>
            </a:r>
            <a:r>
              <a:rPr lang="ru-RU" sz="2100" dirty="0"/>
              <a:t>в виде </a:t>
            </a:r>
            <a:r>
              <a:rPr lang="ru-RU" sz="2100" dirty="0" smtClean="0"/>
              <a:t>готового знания.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8020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Роль преподавателя в организации самостоятельной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От </a:t>
            </a:r>
            <a:r>
              <a:rPr lang="ru-RU" dirty="0" smtClean="0"/>
              <a:t> умения преподавателя организовать </a:t>
            </a:r>
            <a:r>
              <a:rPr lang="ru-RU" dirty="0"/>
              <a:t>самостоятельную работу зависит успех изучения науки. </a:t>
            </a:r>
            <a:endParaRPr lang="ru-RU" dirty="0" smtClean="0"/>
          </a:p>
          <a:p>
            <a:r>
              <a:rPr lang="ru-RU" dirty="0" smtClean="0"/>
              <a:t>методические </a:t>
            </a:r>
            <a:r>
              <a:rPr lang="ru-RU" dirty="0"/>
              <a:t>установки на </a:t>
            </a:r>
            <a:r>
              <a:rPr lang="ru-RU" dirty="0" smtClean="0"/>
              <a:t>лекциях</a:t>
            </a:r>
          </a:p>
          <a:p>
            <a:r>
              <a:rPr lang="ru-RU" dirty="0" smtClean="0"/>
              <a:t>коллективные </a:t>
            </a:r>
            <a:r>
              <a:rPr lang="ru-RU" dirty="0"/>
              <a:t>и индивидуальные </a:t>
            </a:r>
            <a:r>
              <a:rPr lang="ru-RU" dirty="0" smtClean="0"/>
              <a:t>консультации</a:t>
            </a:r>
          </a:p>
          <a:p>
            <a:r>
              <a:rPr lang="ru-RU" dirty="0" smtClean="0"/>
              <a:t> беседы</a:t>
            </a:r>
          </a:p>
          <a:p>
            <a:r>
              <a:rPr lang="ru-RU" dirty="0" smtClean="0"/>
              <a:t> </a:t>
            </a:r>
            <a:r>
              <a:rPr lang="ru-RU" dirty="0"/>
              <a:t>специальные занятия по методике организации и планирования самостоятельной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407432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Основные принципы отбора материала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сведение до </a:t>
            </a:r>
            <a:r>
              <a:rPr lang="ru-RU" dirty="0" smtClean="0"/>
              <a:t>минимума объема </a:t>
            </a:r>
            <a:r>
              <a:rPr lang="ru-RU" dirty="0"/>
              <a:t>и сложности материала, </a:t>
            </a:r>
            <a:r>
              <a:rPr lang="ru-RU" dirty="0" smtClean="0"/>
              <a:t>отводимого для </a:t>
            </a:r>
            <a:r>
              <a:rPr lang="ru-RU" dirty="0"/>
              <a:t>самостоятельного изучения </a:t>
            </a:r>
            <a:endParaRPr lang="ru-RU" dirty="0" smtClean="0"/>
          </a:p>
          <a:p>
            <a:r>
              <a:rPr lang="ru-RU" dirty="0" smtClean="0"/>
              <a:t>согласованность </a:t>
            </a:r>
            <a:r>
              <a:rPr lang="ru-RU" dirty="0"/>
              <a:t>учебных материалов (аудиторной и</a:t>
            </a:r>
          </a:p>
          <a:p>
            <a:r>
              <a:rPr lang="ru-RU" dirty="0"/>
              <a:t>внеаудиторной работы); </a:t>
            </a:r>
            <a:endParaRPr lang="ru-RU" dirty="0" smtClean="0"/>
          </a:p>
          <a:p>
            <a:r>
              <a:rPr lang="ru-RU" dirty="0" smtClean="0"/>
              <a:t>соблюдение единых дидактических </a:t>
            </a:r>
            <a:r>
              <a:rPr lang="ru-RU" dirty="0"/>
              <a:t>требований </a:t>
            </a:r>
            <a:r>
              <a:rPr lang="ru-RU" dirty="0" smtClean="0"/>
              <a:t>самоподготовки, контроля </a:t>
            </a:r>
            <a:r>
              <a:rPr lang="ru-RU" dirty="0"/>
              <a:t>и </a:t>
            </a:r>
            <a:r>
              <a:rPr lang="ru-RU" dirty="0" smtClean="0"/>
              <a:t>оценки </a:t>
            </a:r>
            <a:r>
              <a:rPr lang="ru-RU" dirty="0"/>
              <a:t>знаний и навыков.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3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Проблемные вопросы в организации самостоятельной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Отсутствие у студентов навыка работы с научной и учебной литературой</a:t>
            </a:r>
            <a:r>
              <a:rPr lang="ru-RU" dirty="0" smtClean="0"/>
              <a:t>.</a:t>
            </a:r>
          </a:p>
          <a:p>
            <a:r>
              <a:rPr lang="ru-RU" dirty="0"/>
              <a:t>2. Неравномерность студенческой активности в течение учебного года, которая</a:t>
            </a:r>
          </a:p>
          <a:p>
            <a:pPr marL="0" indent="0">
              <a:buNone/>
            </a:pPr>
            <a:r>
              <a:rPr lang="ru-RU" dirty="0"/>
              <a:t>возрастает по мере приближения сессии.</a:t>
            </a:r>
          </a:p>
          <a:p>
            <a:r>
              <a:rPr lang="ru-RU" dirty="0"/>
              <a:t>3. </a:t>
            </a:r>
            <a:r>
              <a:rPr lang="ru-RU" dirty="0" err="1"/>
              <a:t>Несформированность</a:t>
            </a:r>
            <a:r>
              <a:rPr lang="ru-RU" dirty="0"/>
              <a:t> у студентов навыков самостоятельной </a:t>
            </a:r>
            <a:r>
              <a:rPr lang="ru-RU" dirty="0" smtClean="0"/>
              <a:t>работы</a:t>
            </a:r>
          </a:p>
          <a:p>
            <a:r>
              <a:rPr lang="ru-RU" dirty="0"/>
              <a:t>4. Отсутствие у студентов понимания значимости, необходимости </a:t>
            </a:r>
            <a:r>
              <a:rPr lang="ru-RU" dirty="0" smtClean="0"/>
              <a:t>самостоятельной </a:t>
            </a:r>
            <a:r>
              <a:rPr lang="ru-RU" dirty="0"/>
              <a:t>работы</a:t>
            </a:r>
          </a:p>
          <a:p>
            <a:r>
              <a:rPr lang="ru-RU" dirty="0"/>
              <a:t>5. Самостоятельная работа </a:t>
            </a:r>
            <a:r>
              <a:rPr lang="ru-RU" dirty="0" smtClean="0"/>
              <a:t>практически не </a:t>
            </a:r>
            <a:r>
              <a:rPr lang="ru-RU" dirty="0"/>
              <a:t>входит в нагрузку преподавателей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Преподаваемые дисциплины и профессиональные модули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ПМ 01. Организация и контроль текущей деятельности службы приема и размещения гостей.</a:t>
            </a:r>
          </a:p>
          <a:p>
            <a:r>
              <a:rPr lang="ru-RU" dirty="0" smtClean="0"/>
              <a:t>ПМ 02. Организация и контроль текущей деятельности службы бронирования и продаж</a:t>
            </a:r>
          </a:p>
          <a:p>
            <a:r>
              <a:rPr lang="ru-RU" dirty="0" smtClean="0"/>
              <a:t>Здания и инженерные системы гостиниц</a:t>
            </a:r>
          </a:p>
          <a:p>
            <a:r>
              <a:rPr lang="ru-RU" dirty="0" smtClean="0"/>
              <a:t>Организация обслуживания номерного фонда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0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975" y="0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hlinkClick r:id="rId2" action="ppaction://hlinkfile"/>
              </a:rPr>
              <a:t> некоторые Формы</a:t>
            </a:r>
            <a:r>
              <a:rPr lang="ru-RU" sz="4000" dirty="0" smtClean="0"/>
              <a:t> самостоятельной работы студентов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11369" y="1249251"/>
            <a:ext cx="10316879" cy="4922949"/>
          </a:xfrm>
        </p:spPr>
        <p:txBody>
          <a:bodyPr numCol="2">
            <a:normAutofit fontScale="70000" lnSpcReduction="20000"/>
          </a:bodyPr>
          <a:lstStyle/>
          <a:p>
            <a:r>
              <a:rPr lang="ru-RU" dirty="0"/>
              <a:t>1.Составление требований к обслуживающему персоналу кассовых операций, почты и информации, телефонной службы</a:t>
            </a:r>
          </a:p>
          <a:p>
            <a:r>
              <a:rPr lang="ru-RU" dirty="0"/>
              <a:t>2.Составление перечня оборудования службы приема и размещения.</a:t>
            </a:r>
          </a:p>
          <a:p>
            <a:r>
              <a:rPr lang="ru-RU" dirty="0"/>
              <a:t>3.Составление алгоритма работы с гостем по телефону.</a:t>
            </a:r>
          </a:p>
          <a:p>
            <a:r>
              <a:rPr lang="ru-RU" dirty="0"/>
              <a:t>4.Составление алгоритма поведения в конфликтных ситуациях с потребителями.</a:t>
            </a:r>
          </a:p>
          <a:p>
            <a:r>
              <a:rPr lang="ru-RU" dirty="0"/>
              <a:t>5.Составление эссе об организации службы приёма и размещения.</a:t>
            </a:r>
          </a:p>
          <a:p>
            <a:r>
              <a:rPr lang="ru-RU" dirty="0"/>
              <a:t>6.Заполнение и обработка заявок и бланков.</a:t>
            </a:r>
          </a:p>
          <a:p>
            <a:r>
              <a:rPr lang="ru-RU" dirty="0"/>
              <a:t>7.Заполнение регистрационной карточки гостя.</a:t>
            </a:r>
          </a:p>
          <a:p>
            <a:r>
              <a:rPr lang="ru-RU" dirty="0"/>
              <a:t>9.Заполнение бланков для иностранных гостей в </a:t>
            </a:r>
            <a:r>
              <a:rPr lang="ru-RU" dirty="0" err="1"/>
              <a:t>паспортно</a:t>
            </a:r>
            <a:r>
              <a:rPr lang="ru-RU" dirty="0"/>
              <a:t> – визовую службу. </a:t>
            </a:r>
          </a:p>
          <a:p>
            <a:r>
              <a:rPr lang="ru-RU" dirty="0"/>
              <a:t>10.Составление алгоритма поселения, переселения и подселения гостей. </a:t>
            </a:r>
          </a:p>
          <a:p>
            <a:r>
              <a:rPr lang="ru-RU" dirty="0"/>
              <a:t>11.Выписка счетов, внесение изменений в счет, производство расчетов с клиентом.</a:t>
            </a:r>
          </a:p>
          <a:p>
            <a:r>
              <a:rPr lang="ru-RU" dirty="0"/>
              <a:t>12.Составление алгоритма выписки гостей из гостиницы.</a:t>
            </a:r>
          </a:p>
          <a:p>
            <a:r>
              <a:rPr lang="ru-RU" dirty="0"/>
              <a:t>14.Оформление отчетных документов по расчету с владельцами платежных документов. </a:t>
            </a:r>
          </a:p>
          <a:p>
            <a:r>
              <a:rPr lang="ru-RU" dirty="0"/>
              <a:t>15.Составление перечня оборудования службы бронирования и продаж.</a:t>
            </a:r>
          </a:p>
          <a:p>
            <a:r>
              <a:rPr lang="ru-RU" dirty="0"/>
              <a:t>16.Составление алгоритма работы с гостем по телефону.</a:t>
            </a:r>
          </a:p>
          <a:p>
            <a:r>
              <a:rPr lang="ru-RU" dirty="0"/>
              <a:t>17.Составление алгоритма поведения в конфликтных ситуациях с потребителями.</a:t>
            </a:r>
          </a:p>
          <a:p>
            <a:r>
              <a:rPr lang="ru-RU" dirty="0"/>
              <a:t>18.Подготовить реферат на тему: «История гостиничного бизнеса в России»</a:t>
            </a:r>
          </a:p>
          <a:p>
            <a:r>
              <a:rPr lang="ru-RU" dirty="0" smtClean="0"/>
              <a:t>19.Выполнение </a:t>
            </a:r>
            <a:r>
              <a:rPr lang="ru-RU" dirty="0"/>
              <a:t>домашнего задания по теме: «Решение ситуационных задач по приему заявки на бронирование мест в отеле»</a:t>
            </a:r>
          </a:p>
          <a:p>
            <a:r>
              <a:rPr lang="ru-RU" dirty="0" smtClean="0"/>
              <a:t>20.Подготовить </a:t>
            </a:r>
            <a:r>
              <a:rPr lang="ru-RU" dirty="0"/>
              <a:t>сообщение об альтернативных способах бронирования мест в отеле</a:t>
            </a:r>
          </a:p>
          <a:p>
            <a:r>
              <a:rPr lang="ru-RU" dirty="0" smtClean="0"/>
              <a:t>21.Подготовить </a:t>
            </a:r>
            <a:r>
              <a:rPr lang="ru-RU" dirty="0"/>
              <a:t>реферат на тему: «Рынок автоматизированных систем управления»</a:t>
            </a:r>
          </a:p>
          <a:p>
            <a:r>
              <a:rPr lang="ru-RU" dirty="0" smtClean="0"/>
              <a:t>22.Подготовить </a:t>
            </a:r>
            <a:r>
              <a:rPr lang="ru-RU" dirty="0"/>
              <a:t>сообщение о стандартах качества обслуживания в службах гостиницы</a:t>
            </a:r>
          </a:p>
          <a:p>
            <a:r>
              <a:rPr lang="ru-RU" dirty="0" smtClean="0"/>
              <a:t>23.Выполнение </a:t>
            </a:r>
            <a:r>
              <a:rPr lang="ru-RU" dirty="0"/>
              <a:t>домашнего задания по теме: «Расчет коэффициентов деятельности гостиницы».</a:t>
            </a:r>
          </a:p>
          <a:p>
            <a:r>
              <a:rPr lang="ru-RU" dirty="0" smtClean="0"/>
              <a:t>24.Разработка </a:t>
            </a:r>
            <a:r>
              <a:rPr lang="ru-RU" dirty="0"/>
              <a:t>презентации гостиничного продукта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9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самостоятельной работы, объеденные в группы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69848" y="2093976"/>
            <a:ext cx="9104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Составление и отработка алгоритмов профессиональных действий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27194" y="3071259"/>
            <a:ext cx="449488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Работа с </a:t>
            </a:r>
            <a:r>
              <a:rPr lang="ru-RU" dirty="0" smtClean="0"/>
              <a:t>документами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Заполнение бланков строгой отчетности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27194" y="5129560"/>
            <a:ext cx="5404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Творческие работы: презентации, доклады и Эссе</a:t>
            </a:r>
          </a:p>
        </p:txBody>
      </p:sp>
    </p:spTree>
    <p:extLst>
      <p:ext uri="{BB962C8B-B14F-4D97-AF65-F5344CB8AC3E}">
        <p14:creationId xmlns:p14="http://schemas.microsoft.com/office/powerpoint/2010/main" val="39699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794" y="111145"/>
            <a:ext cx="10149581" cy="127977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Составление и отработка алгоритмов профессиональных действий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06661"/>
              </p:ext>
            </p:extLst>
          </p:nvPr>
        </p:nvGraphicFramePr>
        <p:xfrm>
          <a:off x="978794" y="1390918"/>
          <a:ext cx="9297518" cy="51923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48759"/>
                <a:gridCol w="4648759"/>
              </a:tblGrid>
              <a:tr h="3180305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Этот вид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деятельности является самым важным с точки зрения приобретения практического опыта и подготовки к </a:t>
                      </a:r>
                      <a:r>
                        <a:rPr lang="ru-RU" b="0" baseline="0" dirty="0" err="1" smtClean="0">
                          <a:solidFill>
                            <a:schemeClr val="tx1"/>
                          </a:solidFill>
                        </a:rPr>
                        <a:t>демоэкзамену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Основная проблемы: невозможность охватить всю аудиторию, большой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объем времени на проверку каждого студента.</a:t>
                      </a:r>
                    </a:p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особенность: правильно построенный процесс и есть результат.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Решение: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использование информационных технологий в качестве котроллера выполнения и оценивания результата. Метод: составление заданий на построение правильной последовательности действий. Задания типа «Вставить пропущенные слова или фразы в текст (ситуацию)».</a:t>
                      </a:r>
                    </a:p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Пример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: отработка алгоритма приема и размещения иностранных гостей. Задание разработано и выполняется студентами с системе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Moodle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09099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Плюсы: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результате получаем полный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охват студентов всей группы с выставлением оценок, стимуляция умственной деятельности, практическая отработка теоретического материала.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Минусы: время на составление такого теста около 3 часов, отсутствие практической отработки действий в профессиональной атмосфере (за стойкой регистрации)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8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347</TotalTime>
  <Words>853</Words>
  <Application>Microsoft Office PowerPoint</Application>
  <PresentationFormat>Произвольный</PresentationFormat>
  <Paragraphs>110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Дерево</vt:lpstr>
      <vt:lpstr>Организация и контроль самостоятельной работы студентов специальности 43.02.14 Гостиничное дело (43.02.11 гостиничный сервис)</vt:lpstr>
      <vt:lpstr>Роль самостоятельной работы в образовательном процессе.</vt:lpstr>
      <vt:lpstr>Роль преподавателя в организации самостоятельной работы</vt:lpstr>
      <vt:lpstr>Основные принципы отбора материала</vt:lpstr>
      <vt:lpstr>Проблемные вопросы в организации самостоятельной работы</vt:lpstr>
      <vt:lpstr>Преподаваемые дисциплины и профессиональные модули</vt:lpstr>
      <vt:lpstr> некоторые Формы самостоятельной работы студентов</vt:lpstr>
      <vt:lpstr>Виды самостоятельной работы, объеденные в группы</vt:lpstr>
      <vt:lpstr>Составление и отработка алгоритмов профессиональных действий</vt:lpstr>
      <vt:lpstr>Работа с документами</vt:lpstr>
      <vt:lpstr>Творческие работы: презентации, доклады и Эссе</vt:lpstr>
      <vt:lpstr>Примеры</vt:lpstr>
      <vt:lpstr>Заключение.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контроль самостоятельной работы студентов специальности</dc:title>
  <dc:creator>Elena</dc:creator>
  <cp:lastModifiedBy>Пономарева</cp:lastModifiedBy>
  <cp:revision>41</cp:revision>
  <dcterms:created xsi:type="dcterms:W3CDTF">2020-10-13T18:27:16Z</dcterms:created>
  <dcterms:modified xsi:type="dcterms:W3CDTF">2020-10-15T06:32:12Z</dcterms:modified>
</cp:coreProperties>
</file>