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DB3DC8-85F2-4A4B-AC79-D39592DF0ADA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C8436AA-2D87-428C-92B4-3F97E96C9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633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203B1-B324-4039-9D49-8033B53B02C8}" type="datetime1">
              <a:rPr lang="ru-RU"/>
              <a:pPr>
                <a:defRPr/>
              </a:pPr>
              <a:t>19.10.2020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" noProof="0"/>
              <a:t>Щелкните, чтобы изменить стили текста образца слайда</a:t>
            </a:r>
            <a:endParaRPr lang="en-US" noProof="0"/>
          </a:p>
          <a:p>
            <a:pPr lvl="1"/>
            <a:r>
              <a:rPr lang="ru" noProof="0"/>
              <a:t>Второй уровень</a:t>
            </a:r>
          </a:p>
          <a:p>
            <a:pPr lvl="2"/>
            <a:r>
              <a:rPr lang="ru" noProof="0"/>
              <a:t>Третий уровень</a:t>
            </a:r>
          </a:p>
          <a:p>
            <a:pPr lvl="3"/>
            <a:r>
              <a:rPr lang="ru" noProof="0"/>
              <a:t>Четвертый уровень</a:t>
            </a:r>
          </a:p>
          <a:p>
            <a:pPr lvl="4"/>
            <a:r>
              <a:rPr lang="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7CF9656-B4A9-4BAA-B65A-FD93D0D6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6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1208088" y="4475163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A1E4-BF83-4252-900D-9C08750F53A7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4E908D-D397-4BA8-BCAB-2714C7860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8878-C266-4648-BC22-428BAFA55D1C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BB68-255C-4C6A-9D44-A8B7F187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CCDF-2F50-4BA5-9B17-F4EF634965D1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F420C-5F71-4A8A-AE45-71AF158E3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4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0831-0D01-46E5-AE9E-97E02D0AB034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FC91-E50B-4F52-9BD2-4F3D7F3B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1208088" y="4484688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A189-8179-4ACA-B7DF-A92B61778868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C83C8E-AA99-4FD9-A313-BCC88E9AB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8B7E-DDBE-43A2-90BC-B38EF1E6315C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6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832C-ACD1-487A-B3F0-CC4FEABE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F54A-C37F-41B9-892D-66D849D7CF80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8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F4C2-0FD0-4F3A-A4E4-2E77511F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9667-2F40-4143-8948-D0F9B8B9795C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4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64040-3DF2-4CED-BC9B-275E06779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FB0C-5B30-490B-AD61-C558BCB43D1A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79612-6CA7-4BA2-972B-223425AE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/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3A33790-C64F-404A-9C23-34BA5407C985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5400E8-ADE3-4056-952F-010FCEE55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3318-AF3C-48A9-A9FB-3A20F8C11CEB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8FF37-0CE5-44AA-AC6C-E15E46803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102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Щелкните, чтобы изменить стили текста образца слайда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88" y="6446838"/>
            <a:ext cx="258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69B0F93-CD6C-4D53-A736-6FA76210946B}" type="datetime1">
              <a:rPr lang="ru-RU"/>
              <a:pPr>
                <a:defRPr/>
              </a:pPr>
              <a:t>19.10.2020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6963" y="6446838"/>
            <a:ext cx="681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FFFFFF"/>
                </a:solidFill>
                <a:ea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29AC1ED-77F1-4850-B5FC-A3B183262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93800" y="1897063"/>
            <a:ext cx="99663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3" r:id="rId2"/>
    <p:sldLayoutId id="2147483779" r:id="rId3"/>
    <p:sldLayoutId id="2147483774" r:id="rId4"/>
    <p:sldLayoutId id="2147483775" r:id="rId5"/>
    <p:sldLayoutId id="2147483776" r:id="rId6"/>
    <p:sldLayoutId id="2147483780" r:id="rId7"/>
    <p:sldLayoutId id="2147483781" r:id="rId8"/>
    <p:sldLayoutId id="2147483782" r:id="rId9"/>
    <p:sldLayoutId id="2147483777" r:id="rId10"/>
    <p:sldLayoutId id="2147483783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9pPr>
    </p:titleStyle>
    <p:bodyStyle>
      <a:lvl1pPr marL="90488" indent="-90488" algn="l" rtl="0" eaLnBrk="0" fontAlgn="base" hangingPunct="0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1900" kern="1200">
          <a:solidFill>
            <a:srgbClr val="404040"/>
          </a:solidFill>
          <a:latin typeface="+mn-lt"/>
          <a:ea typeface="Calibri" pitchFamily="34" charset="0"/>
          <a:cs typeface="Calibri" panose="020F0502020204030204" pitchFamily="34" charset="0"/>
        </a:defRPr>
      </a:lvl1pPr>
      <a:lvl2pPr marL="382588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700" kern="1200">
          <a:solidFill>
            <a:srgbClr val="404040"/>
          </a:solidFill>
          <a:latin typeface="+mn-lt"/>
          <a:ea typeface="Calibri" pitchFamily="34" charset="0"/>
          <a:cs typeface="Calibri" panose="020F0502020204030204" pitchFamily="34" charset="0"/>
        </a:defRPr>
      </a:lvl2pPr>
      <a:lvl3pPr marL="566738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Calibri" pitchFamily="34" charset="0"/>
          <a:cs typeface="Calibri" panose="020F0502020204030204" pitchFamily="34" charset="0"/>
        </a:defRPr>
      </a:lvl3pPr>
      <a:lvl4pPr marL="749300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Calibri" pitchFamily="34" charset="0"/>
          <a:cs typeface="Calibri" panose="020F0502020204030204" pitchFamily="34" charset="0"/>
        </a:defRPr>
      </a:lvl4pPr>
      <a:lvl5pPr marL="931863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Calibri" pitchFamily="34" charset="0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9550" y="639763"/>
            <a:ext cx="6253163" cy="36845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" sz="4000" dirty="0"/>
              <a:t>Современные решения </a:t>
            </a:r>
            <a:r>
              <a:rPr lang="ru" sz="4000"/>
              <a:t>при </a:t>
            </a:r>
            <a:r>
              <a:rPr lang="ru" sz="4000" smtClean="0"/>
              <a:t>организации </a:t>
            </a:r>
            <a:r>
              <a:rPr lang="ru" sz="4000" dirty="0"/>
              <a:t>самостоятельной работы студентов по специальности «Графический дизайн»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9550" y="4672013"/>
            <a:ext cx="6269038" cy="1022350"/>
          </a:xfrm>
        </p:spPr>
        <p:txBody>
          <a:bodyPr/>
          <a:lstStyle/>
          <a:p>
            <a:pPr eaLnBrk="1" hangingPunct="1"/>
            <a:r>
              <a:rPr lang="ru-RU" altLang="ru-RU" cap="none" smtClean="0">
                <a:solidFill>
                  <a:srgbClr val="262626"/>
                </a:solidFill>
              </a:rPr>
              <a:t>ТАГАЕВА МАРИЯ АЛЕКСАНДРОВНА ПРЕПОДАВАТЕЛЬ</a:t>
            </a:r>
          </a:p>
        </p:txBody>
      </p:sp>
      <p:pic>
        <p:nvPicPr>
          <p:cNvPr id="8197" name="Рисунок 4" descr="Изображение здания, места для сидения, скамейки, вид сбоку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 descr="&quot;&quot;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27663" y="4498975"/>
            <a:ext cx="56356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325100" cy="11366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ТРИ УРОВНЯ САМОСТОЯТЕЛЬНОЙ РАБОТЫ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63" y="2108200"/>
            <a:ext cx="10020300" cy="41798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200" b="1" smtClean="0"/>
              <a:t>Репродуктивный уровень </a:t>
            </a:r>
            <a:r>
              <a:rPr lang="ru-RU" altLang="ru-RU" sz="2200" smtClean="0"/>
              <a:t>включает в себя чтение, конспектирование учебной литературы, прослушивание лекций, аудио- и видеозаписей, заучивание, пересказ, запоминание, интернет-ресурсы, повторение учебного материала.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altLang="ru-RU" sz="220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200" smtClean="0"/>
              <a:t>В </a:t>
            </a:r>
            <a:r>
              <a:rPr lang="ru-RU" altLang="ru-RU" sz="2200" b="1" smtClean="0"/>
              <a:t>познавательно-поисковый </a:t>
            </a:r>
            <a:r>
              <a:rPr lang="ru-RU" altLang="ru-RU" sz="2200" smtClean="0"/>
              <a:t>входит подготовка сообщений, докладов, выступлений на семинарах и практических занятиях, подбор литературы по дисциплинарным проблемам, написание рефератов, эссе, контрольных работ, подготовка к деловым играм и т.д.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altLang="ru-RU" sz="220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200" b="1" smtClean="0"/>
              <a:t>Творческий уровень </a:t>
            </a:r>
            <a:r>
              <a:rPr lang="ru-RU" altLang="ru-RU" sz="2200" smtClean="0"/>
              <a:t>– уровень самостоятельной работы – предполагает написание статей, тезисов, участие в исследовательской работе, участие в студенческой конференции, олимпиаде и др.</a:t>
            </a:r>
            <a:endParaRPr lang="ru-RU" altLang="ru-RU" sz="3000" smtClean="0"/>
          </a:p>
        </p:txBody>
      </p:sp>
      <p:sp>
        <p:nvSpPr>
          <p:cNvPr id="19460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AFC5D-1E37-489D-9011-37C180FDF432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325100" cy="1449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ЧЕТЫРЕ ТИПА САМОСТОЯТЕЛЬНОЙ РАБОТЫ СТУДЕНТА</a:t>
            </a:r>
            <a:endParaRPr lang="ru-RU" sz="1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1096963" y="2108200"/>
            <a:ext cx="10020300" cy="41798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Первый тип формирует умение выполнять задания по образцу.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Второй помогает воспроизводить информацию по памяти.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Третий направлен на обучение решению нетиповых задач.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Четвёртый предполагает выполнение заданий, ориентированных на творческую деятельность.</a:t>
            </a:r>
            <a:endParaRPr lang="ru-RU" altLang="ru-RU" sz="4000" smtClean="0"/>
          </a:p>
        </p:txBody>
      </p:sp>
      <p:sp>
        <p:nvSpPr>
          <p:cNvPr id="20484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DD9F8-8104-461D-898C-366DEDCE50E3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604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ПОДБОРЕ ЗАДАНИЙ ПРЕПОДАВАТЕЛЬ ДОЛЖЕН РУКОВОДСТВОВАТЬСЯ СЛЕДУЮЩИМИ КРИТЕРИЯМИ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altLang="ru-RU" sz="2000" smtClean="0"/>
              <a:t> объём каждого задания должен быть таким, чтобы при хорошем знании материала студент успел изложить ответ на все вопросы задания в письменном виде за отведенное время;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smtClean="0"/>
              <a:t> все задания должны быть одинаковой сложности;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smtClean="0"/>
              <a:t> каждое задание должно содержать вопросы, требующие достаточно точных ответов;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smtClean="0"/>
              <a:t> в каждом задании должен быть вопрос по материалу, подлежащему самостоятельному изучению по учебной литературе;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smtClean="0"/>
              <a:t> при ограниченном числе вопросов по прочитанному лекционному материалу не должно быть двух или нескольких заданий с полностью одинаковыми вопросами.</a:t>
            </a:r>
          </a:p>
        </p:txBody>
      </p:sp>
      <p:sp>
        <p:nvSpPr>
          <p:cNvPr id="21508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81813-D07D-4814-8174-4A2773A178B2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7CF45-9CE1-45CD-80EF-D8A4E15A46B0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0"/>
            <a:ext cx="58054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11977" r="40" b="8447"/>
          <a:stretch>
            <a:fillRect/>
          </a:stretch>
        </p:blipFill>
        <p:spPr bwMode="auto">
          <a:xfrm>
            <a:off x="6096000" y="0"/>
            <a:ext cx="59499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b="11032"/>
          <a:stretch>
            <a:fillRect/>
          </a:stretch>
        </p:blipFill>
        <p:spPr bwMode="auto">
          <a:xfrm>
            <a:off x="117475" y="2705100"/>
            <a:ext cx="5805488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r="6133"/>
          <a:stretch>
            <a:fillRect/>
          </a:stretch>
        </p:blipFill>
        <p:spPr bwMode="auto">
          <a:xfrm>
            <a:off x="6096000" y="3681413"/>
            <a:ext cx="37147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3"/>
          <a:stretch>
            <a:fillRect/>
          </a:stretch>
        </p:blipFill>
        <p:spPr bwMode="auto">
          <a:xfrm>
            <a:off x="7793038" y="3587750"/>
            <a:ext cx="42529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658937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САМОСТОЯТЕЛЬНОЙ РАБОТЕ СТУДЕНТОВ НА ОСНОВЕ ИНФОРМАЦИОННЫХ ТЕХНОЛОГИИ ДАЕТ ВОЗМОЖНОСТИ: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875" indent="-285750"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ru-RU" altLang="ru-RU" smtClean="0">
                <a:cs typeface="Times New Roman" pitchFamily="18" charset="0"/>
              </a:rPr>
              <a:t>хранения получаемой информации в памяти в течение нужного времени, ее редактирование и т. д.; </a:t>
            </a:r>
          </a:p>
          <a:p>
            <a:pPr marL="650875" indent="-285750"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ru-RU" altLang="ru-RU" smtClean="0">
                <a:cs typeface="Times New Roman" pitchFamily="18" charset="0"/>
              </a:rPr>
              <a:t>интерактивности обучения с помощью специально создаваемой для этих целей мультимедийной информации; </a:t>
            </a:r>
          </a:p>
          <a:p>
            <a:pPr marL="650875" indent="-285750"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ru-RU" altLang="ru-RU" smtClean="0">
                <a:cs typeface="Times New Roman" pitchFamily="18" charset="0"/>
              </a:rPr>
              <a:t>доступа к различным источникам информации, в том числе удаленным и распределенным базам данных, многочисленным конференциям по всему миру через систему Internet; </a:t>
            </a:r>
          </a:p>
          <a:p>
            <a:pPr marL="650875" indent="-285750" eaLnBrk="1" hangingPunct="1">
              <a:lnSpc>
                <a:spcPct val="87000"/>
              </a:lnSpc>
              <a:buFont typeface="Arial" pitchFamily="34" charset="0"/>
              <a:buChar char="•"/>
            </a:pPr>
            <a:r>
              <a:rPr lang="ru-RU" altLang="ru-RU" smtClean="0">
                <a:cs typeface="Times New Roman" pitchFamily="18" charset="0"/>
              </a:rPr>
              <a:t>организации совместных телекоммуникационных проектов, а также международных, электронных конференций, компьютерных аудио- и видеоконференций. </a:t>
            </a:r>
          </a:p>
          <a:p>
            <a:pPr marL="650875" indent="-285750" eaLnBrk="1" hangingPunct="1">
              <a:lnSpc>
                <a:spcPct val="8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altLang="ru-RU" smtClean="0">
                <a:cs typeface="Times New Roman" pitchFamily="18" charset="0"/>
              </a:rPr>
              <a:t>информационные технологии позволяют студентам приобретать навыки самостоятельной работы с новой для них информацией, отбирать важные значимые факты. </a:t>
            </a:r>
          </a:p>
        </p:txBody>
      </p:sp>
      <p:sp>
        <p:nvSpPr>
          <p:cNvPr id="23556" name="Дата 1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AFB45-FCD2-4F11-B526-FB1BE3B0329B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СУЩЕСТВУЮТ РАЗЛИЧНЫЕ ФОРМЫ ОТЧЕТА О ПРОДЕЛАННОЙ САМОСТОЯТЕЛЬНОЙ РАБОТЕ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оценка устного ответа на практическом занятии или семинаре;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решение задач по физико-математическим дисциплинам;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конспект по теме, выполненный самостоятельно, по определенным и выбранным студентом источникам;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выполнение и защита контрольных и курсовых работ;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отчет о прохождении производственной практики;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модульно-рейтинговая система оценки знаний, выполненная в форме электронных тестов;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сдача зачетов, экзаменов по дисциплине;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защита дипломных работ;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>
                <a:cs typeface="Times New Roman" pitchFamily="18" charset="0"/>
              </a:rPr>
              <a:t> статьи и тезисы, написанные для публикации в сборниках научно-исследовательских конференций.</a:t>
            </a:r>
          </a:p>
        </p:txBody>
      </p:sp>
      <p:sp>
        <p:nvSpPr>
          <p:cNvPr id="24580" name="Дата 1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91A8A-EBD2-4EB1-B418-75D1625A9925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87CDF-EB0A-4262-9055-1B91893FC558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13" y="625475"/>
            <a:ext cx="1090930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заключение можно сделать следующие выводы.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Самостоятельная работа студента играет большую роль в подготовке будущих специалистов потому, что она обогащает студентов новыми знаниями, учит их находить собственные решения в любых нестандартных ситуациях.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повышения эффективности самостоятельной работы в колледже необходимо обучить студентов методам самостоятельной работы и обеспечить их необходимым правильно составленным учебно-методическим материалом, в котором представлены разнообразные формы самостоятельной работы студентов.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C20AB-36CB-4A05-B529-625C9D763FCD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  <p:sp>
        <p:nvSpPr>
          <p:cNvPr id="5" name="Текст 4"/>
          <p:cNvSpPr txBox="1">
            <a:spLocks noChangeArrowheads="1"/>
          </p:cNvSpPr>
          <p:nvPr/>
        </p:nvSpPr>
        <p:spPr bwMode="auto">
          <a:xfrm>
            <a:off x="1163638" y="1246188"/>
            <a:ext cx="99917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36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«… знания можно предложить, но овладеть ими может и должен каждый самостоятельно»</a:t>
            </a:r>
          </a:p>
        </p:txBody>
      </p:sp>
      <p:sp>
        <p:nvSpPr>
          <p:cNvPr id="9220" name="Текст 4"/>
          <p:cNvSpPr txBox="1">
            <a:spLocks noChangeArrowheads="1"/>
          </p:cNvSpPr>
          <p:nvPr/>
        </p:nvSpPr>
        <p:spPr bwMode="auto">
          <a:xfrm>
            <a:off x="6516688" y="4651375"/>
            <a:ext cx="46386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19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А. ДИСТЕРВЕРГ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1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828F6-E59F-43E4-B55C-D31947DBE3FE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  <p:sp>
        <p:nvSpPr>
          <p:cNvPr id="10243" name="Текст 4"/>
          <p:cNvSpPr txBox="1">
            <a:spLocks noChangeArrowheads="1"/>
          </p:cNvSpPr>
          <p:nvPr/>
        </p:nvSpPr>
        <p:spPr bwMode="auto">
          <a:xfrm>
            <a:off x="698500" y="647700"/>
            <a:ext cx="10790238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24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Важное место в системе СПО занимает самостоятельная работа. </a:t>
            </a:r>
            <a:r>
              <a:rPr lang="ru-RU" altLang="ru-RU" sz="2400" b="1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Самостоятельная работа </a:t>
            </a:r>
            <a:r>
              <a:rPr lang="ru-RU" altLang="ru-RU" sz="24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способствует проявлению инициативы создает возможность действовать без преподавателя, посторонней помощи, проявлять творческую активность, импровизировать.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24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Без активной деятельности самой личности невозможен процесс целенаправленного становления будущего грамотного работника.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2400" b="1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Самостоятельная работа студентов </a:t>
            </a:r>
            <a:r>
              <a:rPr lang="ru-RU" altLang="ru-RU" sz="24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– важное звено в подготовке будущего специалиста. Это первые шаги в становлении самостоятельности, без которой не может состояться квалифицированный специалист.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24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Самостоятельность вырабатывается в течение всего обучения в колледже, и на ее формирование нужно обращать самое серьезное внимание при подготовке студентов.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1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9F099-1D36-4218-A657-FA321CBEB9E1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  <p:sp>
        <p:nvSpPr>
          <p:cNvPr id="3" name="Текст 4"/>
          <p:cNvSpPr txBox="1">
            <a:spLocks noChangeArrowheads="1"/>
          </p:cNvSpPr>
          <p:nvPr/>
        </p:nvSpPr>
        <p:spPr bwMode="auto">
          <a:xfrm>
            <a:off x="714375" y="449263"/>
            <a:ext cx="1082357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2800" b="1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САМОСТОЯТЕЛЬНАЯ РАБОТА </a:t>
            </a:r>
            <a:r>
              <a:rPr lang="ru-RU" altLang="ru-RU" sz="28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–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altLang="ru-RU" sz="280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это такая работа, «которая выполняется без непосредственного участия преподавателя, но по его заданию в специально предоставленное для этого время; при этом студенты сознательно стремятся достичь поставленной в задачи цели, проявляя свои усилия и выражая в той или иной форме результаты своих умственных или физических (или тех и других вместе) действий».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САМОСТОЯТЕЛЬНОЙ РАБОТЫ СТУДЕНТОВ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405923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altLang="ru-RU" sz="2200" smtClean="0"/>
              <a:t>Систематизация и закрепление полученных теоретических знаний и практических умений студентов;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200" smtClean="0"/>
              <a:t>Углубление и расширение теоретических знаний;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200" smtClean="0"/>
              <a:t>Развитие познавательных способностей и активности студентов: творческой инициативы, самостоятельности, ответственности и организации;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200" smtClean="0"/>
              <a:t>Формирование самостоятельного мышления, способностей к саморазвитию, самосовершенствованию и самореализации;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200" smtClean="0"/>
              <a:t>Развитие исследовательских умений.</a:t>
            </a:r>
          </a:p>
        </p:txBody>
      </p:sp>
      <p:sp>
        <p:nvSpPr>
          <p:cNvPr id="14340" name="Дата 1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1914A-E4AC-4194-88A0-3E1602892270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САМОСТОЯТЕЛЬНОЙ РАБОТЫ СТУДЕНТОВ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40592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Calibri" pitchFamily="34" charset="0"/>
              <a:buNone/>
            </a:pPr>
            <a:r>
              <a:rPr lang="ru-RU" altLang="ru-RU" sz="2200" smtClean="0"/>
              <a:t>Для организации самостоятельной работы студентов необходимы следующие </a:t>
            </a:r>
            <a:r>
              <a:rPr lang="ru-RU" altLang="ru-RU" sz="2200" b="1" smtClean="0"/>
              <a:t>условия: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ru-RU" altLang="ru-RU" sz="2200" smtClean="0"/>
              <a:t> готовность студентов к самостоятельному труду;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ru-RU" altLang="ru-RU" sz="2200" smtClean="0"/>
              <a:t> мотив к получению знаний;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ru-RU" altLang="ru-RU" sz="2200" smtClean="0"/>
              <a:t> наличие и доступность всего необходимого учебно-методического и справочного материала как печатного, так и электронного, методических рекомендаций по выполнению самостоятельной работы, доступа в сеть Интернет, 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ru-RU" altLang="ru-RU" sz="2200" smtClean="0"/>
              <a:t> система регулярного контроля качества выполненной самостоятельной работы;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ru-RU" altLang="ru-RU" sz="2200" smtClean="0"/>
              <a:t> консультационная помощью, в том числе взаимодействие в сети Интернете</a:t>
            </a:r>
          </a:p>
        </p:txBody>
      </p:sp>
      <p:sp>
        <p:nvSpPr>
          <p:cNvPr id="15364" name="Дата 1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56A7D-E32A-4D4A-9843-BE087EFE6CFA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140950" cy="1449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TimesNewRomanPSMT"/>
              </a:rPr>
              <a:t>РАЗЛИЧНЫЕ ПОДХОДЫ К МЕТОДИКЕ ОРГАНИЗАЦИИ САМОСТОЯТЕЛЬНОЙ РАБОТЫ СТУДЕНТОВ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1096963" y="2108200"/>
            <a:ext cx="10058400" cy="42100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>
                <a:ea typeface="TimesNewRomanPSMT"/>
                <a:cs typeface="TimesNewRomanPSMT"/>
              </a:rPr>
              <a:t> Работа как восприятие и самостоятельное осмысление студентами сообщаемой преподавателями информации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>
                <a:ea typeface="TimesNewRomanPSMT"/>
                <a:cs typeface="TimesNewRomanPSMT"/>
              </a:rPr>
              <a:t> Раскрытие сущности данного феномена только по внешним признакам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>
                <a:ea typeface="TimesNewRomanPSMT"/>
                <a:cs typeface="TimesNewRomanPSMT"/>
              </a:rPr>
              <a:t> Самостоятельная работа, как самостоятельное приобретение и глубокое осмысление новых знаний, установление самими студентами ритма работы и дозировки времени на изучение поставленных вопросов</a:t>
            </a:r>
            <a:endParaRPr lang="ru-RU" altLang="ru-RU" sz="2800" smtClean="0"/>
          </a:p>
        </p:txBody>
      </p:sp>
      <p:sp>
        <p:nvSpPr>
          <p:cNvPr id="16388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D004A-263C-43E4-AB5D-34121551C252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207625" cy="1449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a typeface="TimesNewRomanPSMT"/>
              </a:rPr>
              <a:t>САМОСТОЯТЕЛЬНАЯ РАБОТА ФОРМИРУЕТ РЯД ФУНКЦИЙ У СТУДЕНТОВ 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1096963" y="2108200"/>
            <a:ext cx="10058400" cy="42100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>
                <a:ea typeface="TimesNewRomanPSMT"/>
                <a:cs typeface="TimesNewRomanPSMT"/>
              </a:rPr>
              <a:t> Развивающая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 Информационно-обучающая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 Ориентирующая и стимулирующая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800" smtClean="0"/>
              <a:t> Воспитательская и исследовательская</a:t>
            </a:r>
          </a:p>
          <a:p>
            <a:pPr eaLnBrk="1" hangingPunct="1">
              <a:buFont typeface="Arial" pitchFamily="34" charset="0"/>
              <a:buChar char="•"/>
            </a:pPr>
            <a:endParaRPr lang="ru-RU" altLang="ru-RU" sz="2800" smtClean="0"/>
          </a:p>
        </p:txBody>
      </p:sp>
      <p:sp>
        <p:nvSpPr>
          <p:cNvPr id="17412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4F6B9-362E-4127-AA12-0DF52CC6E6AB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325100" cy="1449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УСПЕШНОГО ВЫПОЛНЕНИЯ САМОСТОЯТЕЛЬНОЙ РАБОТЫ ДОЛЖНЫ БЫТЬ ВЫПОЛНЕНЫ СЛЕДУЮЩИЕ УСЛОВИЯ: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63" y="2108200"/>
            <a:ext cx="10020300" cy="4179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мотивированность учебного задания;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четкая постановка познавательных задач;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алгоритм, метод выполнения работы, знание студентом способов её выполнения;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четкое определение преподавателем форм отчетности, объёма работы, сроков её представления;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определение видов консультационной помощи (установочные, тематические, проблемные консультации);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критерии оценки, отчетности и т.д.;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2000" smtClean="0"/>
              <a:t> виды и формы контроля (практикум, контрольные работы, тесты, семинар и т.д.).</a:t>
            </a:r>
          </a:p>
        </p:txBody>
      </p:sp>
      <p:sp>
        <p:nvSpPr>
          <p:cNvPr id="18436" name="Дата 3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7ECB0-979D-4546-81D8-6DB52A7D47F2}" type="datetime1">
              <a:rPr lang="ru-RU" smtClean="0"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19.10.2020</a:t>
            </a:fld>
            <a:endParaRPr lang="en-US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340</TotalTime>
  <Words>978</Words>
  <Application>Microsoft Office PowerPoint</Application>
  <PresentationFormat>Произвольный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Franklin Gothic Book</vt:lpstr>
      <vt:lpstr>Arial</vt:lpstr>
      <vt:lpstr>Bookman Old Style</vt:lpstr>
      <vt:lpstr>Calibri</vt:lpstr>
      <vt:lpstr>FreesiaUPC</vt:lpstr>
      <vt:lpstr>TimesNewRomanPSMT</vt:lpstr>
      <vt:lpstr>Times New Roman</vt:lpstr>
      <vt:lpstr>1_РетроспективаVTI</vt:lpstr>
      <vt:lpstr>Современные решения при организации самостоятельной работы студентов по специальности «Графический дизайн»</vt:lpstr>
      <vt:lpstr>Презентация PowerPoint</vt:lpstr>
      <vt:lpstr>Презентация PowerPoint</vt:lpstr>
      <vt:lpstr>Презентация PowerPoint</vt:lpstr>
      <vt:lpstr>ЗАДАЧИ САМОСТОЯТЕЛЬНОЙ РАБОТЫ СТУДЕНТОВ</vt:lpstr>
      <vt:lpstr>ОРГАНИЗАЦИЯ САМОСТОЯТЕЛЬНОЙ РАБОТЫ СТУДЕНТОВ</vt:lpstr>
      <vt:lpstr>РАЗЛИЧНЫЕ ПОДХОДЫ К МЕТОДИКЕ ОРГАНИЗАЦИИ САМОСТОЯТЕЛЬНОЙ РАБОТЫ СТУДЕНТОВ</vt:lpstr>
      <vt:lpstr>САМОСТОЯТЕЛЬНАЯ РАБОТА ФОРМИРУЕТ РЯД ФУНКЦИЙ У СТУДЕНТОВ </vt:lpstr>
      <vt:lpstr>ДЛЯ УСПЕШНОГО ВЫПОЛНЕНИЯ САМОСТОЯТЕЛЬНОЙ РАБОТЫ ДОЛЖНЫ БЫТЬ ВЫПОЛНЕНЫ СЛЕДУЮЩИЕ УСЛОВИЯ:</vt:lpstr>
      <vt:lpstr>ТРИ УРОВНЯ САМОСТОЯТЕЛЬНОЙ РАБОТЫ</vt:lpstr>
      <vt:lpstr>ЧЕТЫРЕ ТИПА САМОСТОЯТЕЛЬНОЙ РАБОТЫ СТУДЕНТА</vt:lpstr>
      <vt:lpstr>ПРИ ПОДБОРЕ ЗАДАНИЙ ПРЕПОДАВАТЕЛЬ ДОЛЖЕН РУКОВОДСТВОВАТЬСЯ СЛЕДУЮЩИМИ КРИТЕРИЯМИ</vt:lpstr>
      <vt:lpstr>Презентация PowerPoint</vt:lpstr>
      <vt:lpstr>ОРГАНИЗАЦИЯ САМОСТОЯТЕЛЬНОЙ РАБОТЕ СТУДЕНТОВ НА ОСНОВЕ ИНФОРМАЦИОННЫХ ТЕХНОЛОГИИ ДАЕТ ВОЗМОЖНОСТИ: </vt:lpstr>
      <vt:lpstr>СУЩЕСТВУЮТ РАЗЛИЧНЫЕ ФОРМЫ ОТЧЕТА О ПРОДЕЛАННОЙ САМОСТОЯТЕЛЬНОЙ РАБОТЕ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Tagaevs</dc:creator>
  <cp:lastModifiedBy>Наталья Вячеславовна Кузнецова</cp:lastModifiedBy>
  <cp:revision>35</cp:revision>
  <dcterms:created xsi:type="dcterms:W3CDTF">2020-10-14T03:43:44Z</dcterms:created>
  <dcterms:modified xsi:type="dcterms:W3CDTF">2020-10-19T06:19:30Z</dcterms:modified>
</cp:coreProperties>
</file>