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2" r:id="rId4"/>
    <p:sldId id="265" r:id="rId5"/>
    <p:sldId id="261" r:id="rId6"/>
    <p:sldId id="266" r:id="rId7"/>
    <p:sldId id="267" r:id="rId8"/>
    <p:sldId id="268" r:id="rId9"/>
    <p:sldId id="257" r:id="rId10"/>
    <p:sldId id="264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F5243-8F36-4D83-8C11-ABE58551F166}" type="datetimeFigureOut">
              <a:rPr lang="ru-RU" smtClean="0"/>
              <a:pPr/>
              <a:t>19.10.2020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92F6C-CE98-4980-8954-F7F0C57F58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56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92F6C-CE98-4980-8954-F7F0C57F582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72816"/>
            <a:ext cx="7484368" cy="1470025"/>
          </a:xfrm>
        </p:spPr>
        <p:txBody>
          <a:bodyPr/>
          <a:lstStyle>
            <a:lvl1pPr>
              <a:defRPr b="1">
                <a:solidFill>
                  <a:schemeClr val="bg2">
                    <a:lumMod val="10000"/>
                  </a:schemeClr>
                </a:solidFill>
                <a:latin typeface="Century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25000"/>
                  </a:schemeClr>
                </a:solidFill>
                <a:latin typeface="Century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9E496-C845-4E2D-9444-7423F384BAA3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94742-269E-42B8-8C11-25864AE753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7ADF-731D-4D04-9C7B-39BD07337E4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0A32-2250-4268-8150-3F4C70042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5DAEF-386C-45D2-ACE3-788E899D1F2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B5DAC-DE4C-456F-83FD-7A4F40831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90A7-B9D4-41F1-9C8D-2E194C458DC0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0AE8-06DD-446E-9357-E71E377C6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95FAE-8F2A-47CA-B695-DC9DA764327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E2C16-8CB5-4EDE-96BB-660C313AE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4507E-0D15-46EF-A7F2-7A2B695F0DAB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24CBD-D23B-42BB-A59E-624FC9D9A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CD228-04D9-4372-8A2A-CE9D21579AF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09F39-75D1-44B8-B4BE-099C59C05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9DE90-C13F-41FE-B664-9E660F2F5D88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6C2F7-D796-44C7-93AE-14FDB2EC6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E602-97F8-462F-991C-E896AED0936D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DA8F6-6837-48C8-BC10-2B3734D87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9D1B-79BC-4BFE-B8F1-72EB329D1FF4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BEB1C-40D8-4F39-A12F-DE219E614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4D28D-DC5F-4004-91F3-3C9C247D48FA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1D583-72C1-4E58-B1B5-B3225720D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4BD97"/>
            </a:gs>
            <a:gs pos="21001">
              <a:srgbClr val="DDD9C3"/>
            </a:gs>
            <a:gs pos="46001">
              <a:srgbClr val="EEECE1"/>
            </a:gs>
            <a:gs pos="100000">
              <a:schemeClr val="bg2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4763" y="0"/>
            <a:ext cx="3497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619250" y="1600200"/>
            <a:ext cx="70675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843BA8-482A-405A-9F4B-BC7D5152E765}" type="datetimeFigureOut">
              <a:rPr lang="ru-RU"/>
              <a:pPr>
                <a:defRPr/>
              </a:pPr>
              <a:t>19.10.2020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83CEC7-2FBC-4685-AF03-F8F56FFB2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i="1" kern="1200">
          <a:solidFill>
            <a:srgbClr val="1E1C11"/>
          </a:solidFill>
          <a:latin typeface="Century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rgbClr val="1E1C11"/>
          </a:solidFill>
          <a:latin typeface="Century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Century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813" y="188640"/>
            <a:ext cx="7483475" cy="3888432"/>
          </a:xfrm>
        </p:spPr>
        <p:txBody>
          <a:bodyPr/>
          <a:lstStyle/>
          <a:p>
            <a:r>
              <a:rPr lang="ru-RU" dirty="0" smtClean="0"/>
              <a:t>Проблема организации самостоятельной работы на учебной и производственной практике</a:t>
            </a:r>
            <a:endParaRPr lang="ru-RU" dirty="0" smtClean="0">
              <a:solidFill>
                <a:srgbClr val="1E1C1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797152"/>
            <a:ext cx="5112568" cy="17526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dirty="0" smtClean="0"/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Фролова О.Н</a:t>
            </a:r>
            <a:r>
              <a:rPr lang="ru-RU" sz="2800" dirty="0" smtClean="0"/>
              <a:t>.</a:t>
            </a:r>
            <a:r>
              <a:rPr lang="ru-RU" sz="2800" dirty="0" smtClean="0"/>
              <a:t>, мастер производственного обучения</a:t>
            </a:r>
            <a:endParaRPr lang="ru-RU" sz="28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27168" cy="1354162"/>
          </a:xfrm>
        </p:spPr>
        <p:txBody>
          <a:bodyPr/>
          <a:lstStyle/>
          <a:p>
            <a:r>
              <a:rPr lang="ru-RU" sz="3200" dirty="0" smtClean="0"/>
              <a:t>Проблемы организации самостоятельной работы на производственной практике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250" y="2060848"/>
            <a:ext cx="7273230" cy="4065315"/>
          </a:xfrm>
        </p:spPr>
        <p:txBody>
          <a:bodyPr/>
          <a:lstStyle/>
          <a:p>
            <a:r>
              <a:rPr lang="ru-RU" dirty="0" smtClean="0"/>
              <a:t>Поиск клиентов</a:t>
            </a:r>
          </a:p>
          <a:p>
            <a:r>
              <a:rPr lang="ru-RU" dirty="0" smtClean="0"/>
              <a:t>Поиск салона для прохождения практики</a:t>
            </a:r>
          </a:p>
          <a:p>
            <a:r>
              <a:rPr lang="ru-RU" dirty="0" smtClean="0"/>
              <a:t>Нет возможности исправить результат</a:t>
            </a:r>
          </a:p>
          <a:p>
            <a:r>
              <a:rPr lang="ru-RU" dirty="0" smtClean="0"/>
              <a:t>Нет возможности объективного оценивания</a:t>
            </a:r>
          </a:p>
          <a:p>
            <a:r>
              <a:rPr lang="ru-RU" dirty="0" smtClean="0"/>
              <a:t>Модульное прохождение практик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851104" cy="6250706"/>
          </a:xfrm>
        </p:spPr>
        <p:txBody>
          <a:bodyPr/>
          <a:lstStyle/>
          <a:p>
            <a:r>
              <a:rPr lang="ru-RU" sz="3200" dirty="0" smtClean="0"/>
              <a:t>Таким образом, самостоятельная работа развивает у студентов организованность, дисциплинированность, учит самостоятельному мышлению.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1691680" y="260648"/>
            <a:ext cx="7283152" cy="5890666"/>
          </a:xfrm>
        </p:spPr>
        <p:txBody>
          <a:bodyPr/>
          <a:lstStyle/>
          <a:p>
            <a:r>
              <a:rPr lang="ru-RU" sz="3200" dirty="0" smtClean="0"/>
              <a:t>Самостоятельная работа студентов - это активная деятельность студентов, организованная преподавателем, направленная на выполнение поставленной цели осуществляемая без непосредственного участия педагога, но по его заданиям и под его руководством. </a:t>
            </a:r>
            <a:endParaRPr lang="ru-RU" sz="3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920880" cy="1426170"/>
          </a:xfrm>
        </p:spPr>
        <p:txBody>
          <a:bodyPr/>
          <a:lstStyle/>
          <a:p>
            <a:r>
              <a:rPr lang="ru-RU" sz="3200" dirty="0" smtClean="0"/>
              <a:t>Основные факторы, способствующие активизации самостоятельной работы.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268760"/>
            <a:ext cx="7272808" cy="5328592"/>
          </a:xfrm>
        </p:spPr>
        <p:txBody>
          <a:bodyPr/>
          <a:lstStyle/>
          <a:p>
            <a:r>
              <a:rPr lang="ru-RU" sz="2400" dirty="0" smtClean="0"/>
              <a:t>Полезность выполняемой работы</a:t>
            </a:r>
          </a:p>
          <a:p>
            <a:r>
              <a:rPr lang="ru-RU" sz="2400" dirty="0" err="1" smtClean="0"/>
              <a:t>Креативный</a:t>
            </a:r>
            <a:r>
              <a:rPr lang="ru-RU" sz="2400" dirty="0" smtClean="0"/>
              <a:t>, творческий характер деятельности </a:t>
            </a:r>
          </a:p>
          <a:p>
            <a:r>
              <a:rPr lang="ru-RU" sz="2400" dirty="0" smtClean="0"/>
              <a:t>Участие в профессиональных конкурсах, олимпиадах</a:t>
            </a:r>
          </a:p>
          <a:p>
            <a:r>
              <a:rPr lang="ru-RU" sz="2400" dirty="0" smtClean="0"/>
              <a:t>Поощрение студентов за успехи в учебе и творчестве </a:t>
            </a:r>
          </a:p>
          <a:p>
            <a:r>
              <a:rPr lang="ru-RU" sz="2400" dirty="0" smtClean="0"/>
              <a:t> Выдача студентам интересных индивидуальных заданий</a:t>
            </a:r>
          </a:p>
          <a:p>
            <a:r>
              <a:rPr lang="ru-RU" sz="2400" dirty="0" smtClean="0"/>
              <a:t>Мотивационным фактором в интенсивной учебной работе и, в первую очередь, самостоятельной является личность преподавателя.</a:t>
            </a:r>
            <a:endParaRPr lang="ru-RU" sz="2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9221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8820472" y="5949280"/>
            <a:ext cx="323528" cy="17688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sun9-43.userapi.com/Wau2Q3Kr5AQTUlMVCin0kgM9V01bLShtUePHIg/4Qr5tGCCqa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6984776" cy="63528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923112" cy="6178698"/>
          </a:xfrm>
        </p:spPr>
        <p:txBody>
          <a:bodyPr/>
          <a:lstStyle/>
          <a:p>
            <a:r>
              <a:rPr lang="ru-RU" sz="3200" dirty="0" smtClean="0"/>
              <a:t>Самостоятельная работа реализуется непосредственно в процессе практических и лабораторных занятиях в контакте с преподавателем вне рамок расписания : </a:t>
            </a:r>
            <a:br>
              <a:rPr lang="ru-RU" sz="3200" dirty="0" smtClean="0"/>
            </a:br>
            <a:r>
              <a:rPr lang="ru-RU" sz="3200" dirty="0" smtClean="0"/>
              <a:t>- на консультациях, </a:t>
            </a:r>
            <a:br>
              <a:rPr lang="ru-RU" sz="3200" dirty="0" smtClean="0"/>
            </a:br>
            <a:r>
              <a:rPr lang="ru-RU" sz="3200" dirty="0" smtClean="0"/>
              <a:t>- в ходе творческих контактов,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un9-43.userapi.com/TsT9bMXgki9Z8bhC8SP0DilSlpTrp8_mX0pq-g/nWbksu5ak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95936" cy="3140968"/>
          </a:xfrm>
          <a:prstGeom prst="rect">
            <a:avLst/>
          </a:prstGeom>
          <a:noFill/>
        </p:spPr>
      </p:pic>
      <p:pic>
        <p:nvPicPr>
          <p:cNvPr id="22532" name="Picture 4" descr="https://sun9-43.userapi.com/LBO_koxiEBoobHTn9hlaIC_tH58Oe_hpYZpasA/P_IKPzQ3Qf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465512"/>
            <a:ext cx="5856650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20689"/>
            <a:ext cx="648072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000" i="1" dirty="0" smtClean="0">
                <a:latin typeface="Century" pitchFamily="18" charset="0"/>
              </a:rPr>
              <a:t>- при подготовке к различным конкурсам проф.мастерства, </a:t>
            </a:r>
            <a:br>
              <a:rPr lang="ru-RU" sz="4000" i="1" dirty="0" smtClean="0">
                <a:latin typeface="Century" pitchFamily="18" charset="0"/>
              </a:rPr>
            </a:br>
            <a:r>
              <a:rPr lang="ru-RU" sz="4000" i="1" dirty="0" smtClean="0">
                <a:latin typeface="Century" pitchFamily="18" charset="0"/>
              </a:rPr>
              <a:t>- при ликвидации задолженностей, </a:t>
            </a:r>
            <a:br>
              <a:rPr lang="ru-RU" sz="4000" i="1" dirty="0" smtClean="0">
                <a:latin typeface="Century" pitchFamily="18" charset="0"/>
              </a:rPr>
            </a:br>
            <a:r>
              <a:rPr lang="ru-RU" sz="4000" i="1" dirty="0" smtClean="0">
                <a:latin typeface="Century" pitchFamily="18" charset="0"/>
              </a:rPr>
              <a:t>- при выполнении индивидуальных заданий и т.д.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sun9-43.userapi.com/5alXSvSAR7c3Lc2hXxHttuuh_Nenpb5ZoyYIFw/EHeyXhb71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47928" cy="6858000"/>
          </a:xfrm>
          <a:prstGeom prst="rect">
            <a:avLst/>
          </a:prstGeom>
          <a:noFill/>
        </p:spPr>
      </p:pic>
      <p:pic>
        <p:nvPicPr>
          <p:cNvPr id="4" name="Picture 2" descr="https://sun9-43.userapi.com/N6IVJf364XKw42rFpMzGXOTK6WfrCv8LPB4iZw/GdRTSuH9Dp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0"/>
            <a:ext cx="36173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143000"/>
          </a:xfrm>
        </p:spPr>
        <p:txBody>
          <a:bodyPr/>
          <a:lstStyle/>
          <a:p>
            <a:r>
              <a:rPr lang="ru-RU" dirty="0" smtClean="0"/>
              <a:t>Формы самостоятельной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1916832"/>
            <a:ext cx="7452320" cy="4536504"/>
          </a:xfrm>
        </p:spPr>
        <p:txBody>
          <a:bodyPr/>
          <a:lstStyle/>
          <a:p>
            <a:r>
              <a:rPr lang="ru-RU" dirty="0" smtClean="0"/>
              <a:t>работа с интернет ресурсами;</a:t>
            </a:r>
          </a:p>
          <a:p>
            <a:r>
              <a:rPr lang="ru-RU" dirty="0" smtClean="0"/>
              <a:t>составление схем, технологий;</a:t>
            </a:r>
          </a:p>
          <a:p>
            <a:r>
              <a:rPr lang="ru-RU" dirty="0" smtClean="0"/>
              <a:t>подготовка выпускной квалификационной работы;</a:t>
            </a:r>
          </a:p>
          <a:p>
            <a:r>
              <a:rPr lang="ru-RU" dirty="0" smtClean="0"/>
              <a:t>запись работы с клиентом на видео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0008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000084</Template>
  <TotalTime>269</TotalTime>
  <Words>193</Words>
  <Application>Microsoft Office PowerPoint</Application>
  <PresentationFormat>Экран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000084</vt:lpstr>
      <vt:lpstr>Проблема организации самостоятельной работы на учебной и производственной практике</vt:lpstr>
      <vt:lpstr>Самостоятельная работа студентов - это активная деятельность студентов, организованная преподавателем, направленная на выполнение поставленной цели осуществляемая без непосредственного участия педагога, но по его заданиям и под его руководством. </vt:lpstr>
      <vt:lpstr>Основные факторы, способствующие активизации самостоятельной работы. </vt:lpstr>
      <vt:lpstr>Презентация PowerPoint</vt:lpstr>
      <vt:lpstr>Самостоятельная работа реализуется непосредственно в процессе практических и лабораторных занятиях в контакте с преподавателем вне рамок расписания :  - на консультациях,  - в ходе творческих контактов,  </vt:lpstr>
      <vt:lpstr>Презентация PowerPoint</vt:lpstr>
      <vt:lpstr>Презентация PowerPoint</vt:lpstr>
      <vt:lpstr>Презентация PowerPoint</vt:lpstr>
      <vt:lpstr>Формы самостоятельной работы</vt:lpstr>
      <vt:lpstr>Проблемы организации самостоятельной работы на производственной практике</vt:lpstr>
      <vt:lpstr>Таким образом, самостоятельная работа развивает у студентов организованность, дисциплинированность, учит самостоятельному мышлению.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организации внеаудиторрной самостоятельной работы на учебной и производственной практике</dc:title>
  <dc:creator>Учитель</dc:creator>
  <cp:lastModifiedBy>Наталья Вячеславовна Кузнецова</cp:lastModifiedBy>
  <cp:revision>24</cp:revision>
  <dcterms:created xsi:type="dcterms:W3CDTF">2020-10-14T11:38:24Z</dcterms:created>
  <dcterms:modified xsi:type="dcterms:W3CDTF">2020-10-19T06:17:23Z</dcterms:modified>
</cp:coreProperties>
</file>