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56" r:id="rId2"/>
    <p:sldId id="257" r:id="rId3"/>
    <p:sldId id="258" r:id="rId4"/>
    <p:sldId id="259" r:id="rId5"/>
    <p:sldId id="290" r:id="rId6"/>
    <p:sldId id="291" r:id="rId7"/>
    <p:sldId id="292" r:id="rId8"/>
    <p:sldId id="293" r:id="rId9"/>
    <p:sldId id="261" r:id="rId10"/>
    <p:sldId id="260" r:id="rId11"/>
    <p:sldId id="262" r:id="rId12"/>
    <p:sldId id="294" r:id="rId13"/>
    <p:sldId id="289" r:id="rId14"/>
    <p:sldId id="263" r:id="rId15"/>
    <p:sldId id="295" r:id="rId16"/>
    <p:sldId id="296" r:id="rId17"/>
    <p:sldId id="297" r:id="rId18"/>
    <p:sldId id="298" r:id="rId19"/>
    <p:sldId id="299" r:id="rId20"/>
    <p:sldId id="300" r:id="rId21"/>
    <p:sldId id="301" r:id="rId22"/>
    <p:sldId id="302" r:id="rId23"/>
    <p:sldId id="303" r:id="rId24"/>
    <p:sldId id="304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E9DA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51" d="100"/>
          <a:sy n="51" d="100"/>
        </p:scale>
        <p:origin x="-1354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084BF8E-C5EC-42A2-B3BC-D91CEBFAD6FC}" type="datetimeFigureOut">
              <a:rPr lang="ru-RU" smtClean="0"/>
              <a:pPr/>
              <a:t>15.10.2020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F0D53F4-39D7-4A5D-989D-401673AF7AD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s://cloud.mail.ru/public/2QAb/US87aYuyL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Program Files (x86)\Microsoft Office\MEDIA\CAGCAT10\j0292020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3933056"/>
            <a:ext cx="2546115" cy="2416566"/>
          </a:xfrm>
          <a:prstGeom prst="rect">
            <a:avLst/>
          </a:prstGeom>
          <a:noFill/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4522832"/>
          </a:xfrm>
        </p:spPr>
        <p:txBody>
          <a:bodyPr>
            <a:normAutofit/>
          </a:bodyPr>
          <a:lstStyle/>
          <a:p>
            <a:pPr algn="ctr"/>
            <a:r>
              <a:rPr lang="ru-RU" sz="5400" b="1" i="1" dirty="0" smtClean="0">
                <a:cs typeface="Aharoni" pitchFamily="2" charset="-79"/>
              </a:rPr>
              <a:t>Формирование </a:t>
            </a:r>
            <a:br>
              <a:rPr lang="ru-RU" sz="5400" b="1" i="1" dirty="0" smtClean="0">
                <a:cs typeface="Aharoni" pitchFamily="2" charset="-79"/>
              </a:rPr>
            </a:br>
            <a:r>
              <a:rPr lang="ru-RU" sz="5400" b="1" i="1" dirty="0" smtClean="0">
                <a:cs typeface="Aharoni" pitchFamily="2" charset="-79"/>
              </a:rPr>
              <a:t>и развитие самостоятельности </a:t>
            </a:r>
            <a:br>
              <a:rPr lang="ru-RU" sz="5400" b="1" i="1" dirty="0" smtClean="0">
                <a:cs typeface="Aharoni" pitchFamily="2" charset="-79"/>
              </a:rPr>
            </a:br>
            <a:r>
              <a:rPr lang="ru-RU" sz="5400" b="1" i="1" dirty="0" smtClean="0">
                <a:cs typeface="Aharoni" pitchFamily="2" charset="-79"/>
              </a:rPr>
              <a:t>у обучающихся </a:t>
            </a:r>
            <a:endParaRPr lang="ru-RU" sz="5400" b="1" i="1" dirty="0">
              <a:cs typeface="Aharoni" pitchFamily="2" charset="-79"/>
            </a:endParaRPr>
          </a:p>
        </p:txBody>
      </p:sp>
      <p:pic>
        <p:nvPicPr>
          <p:cNvPr id="1031" name="Picture 7" descr="C:\Users\Пахнин\AppData\Local\Microsoft\Windows\Temporary Internet Files\Content.IE5\SK67H0TR\869px-Documents_icon.svg[1]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71336">
            <a:off x="6804248" y="4509120"/>
            <a:ext cx="1748903" cy="206084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4286248" y="5643578"/>
            <a:ext cx="45720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 err="1" smtClean="0"/>
              <a:t>Линийчук</a:t>
            </a:r>
            <a:r>
              <a:rPr lang="ru-RU" b="1" i="1" dirty="0" smtClean="0"/>
              <a:t> А.К., </a:t>
            </a:r>
          </a:p>
          <a:p>
            <a:r>
              <a:rPr lang="ru-RU" b="1" i="1" dirty="0" smtClean="0"/>
              <a:t>преподаватель ГПОУ ЯО «Ярославский автомеханический колледж»</a:t>
            </a:r>
            <a:endParaRPr lang="ru-RU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785794"/>
            <a:ext cx="7818072" cy="1440160"/>
          </a:xfrm>
        </p:spPr>
        <p:txBody>
          <a:bodyPr>
            <a:noAutofit/>
          </a:bodyPr>
          <a:lstStyle/>
          <a:p>
            <a:r>
              <a:rPr lang="ru-RU" sz="4000" dirty="0" smtClean="0"/>
              <a:t>Основные трудности при организации самостоятельной работы</a:t>
            </a:r>
            <a:endParaRPr lang="ru-RU" sz="4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500166" y="2357430"/>
            <a:ext cx="7498080" cy="3971528"/>
          </a:xfrm>
        </p:spPr>
        <p:txBody>
          <a:bodyPr>
            <a:normAutofit/>
          </a:bodyPr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отсутствие у студентов  навыков анализа, умения четко и ясно излагать свои мысли;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неграмотное планирование времени;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отсутствие психологической готовности к самостоятельной работе</a:t>
            </a:r>
          </a:p>
          <a:p>
            <a:pPr>
              <a:buNone/>
            </a:pPr>
            <a:endParaRPr lang="ru-RU" sz="3600" b="1" i="1" dirty="0">
              <a:solidFill>
                <a:schemeClr val="tx2"/>
              </a:solidFill>
            </a:endParaRPr>
          </a:p>
        </p:txBody>
      </p:sp>
      <p:pic>
        <p:nvPicPr>
          <p:cNvPr id="4" name="Picture 2" descr="C:\Users\Пахнин\AppData\Local\Microsoft\Windows\Temporary Internet Files\Content.IE5\MA2TIX3H\462px-Document-passed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496">
            <a:off x="7845053" y="5192495"/>
            <a:ext cx="1999358" cy="207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Виды самостоятельной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6" name="Содержимое 5" descr="img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728" y="1744980"/>
            <a:ext cx="6838337" cy="42062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Виды </a:t>
            </a:r>
            <a:r>
              <a:rPr lang="ru-RU" dirty="0" smtClean="0"/>
              <a:t>самостоятельной работы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img1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00100" y="1142984"/>
            <a:ext cx="8143900" cy="5500726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1142984"/>
            <a:ext cx="7576398" cy="510541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Контроль самостоятельной работы и оценка ее результатов организуется как единство двух форм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: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– самоконтроль и самооценка обучающегося</a:t>
            </a:r>
            <a:r>
              <a:rPr lang="ru-RU" i="1" dirty="0" smtClean="0">
                <a:solidFill>
                  <a:srgbClr val="C00000"/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 </a:t>
            </a:r>
            <a:r>
              <a:rPr lang="ru-RU" i="1" dirty="0" smtClean="0">
                <a:solidFill>
                  <a:srgbClr val="C00000"/>
                </a:solidFill>
              </a:rPr>
              <a:t>– контроль и оценка со стороны преподавателя.</a:t>
            </a:r>
            <a:endParaRPr lang="ru-RU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584176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Главная задача преподавателя при организации самостоятельной работы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1435608" y="2285992"/>
            <a:ext cx="7498080" cy="3962408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Для того, чтобы сформировать самостоятельность у студентов, необходимо использовать определенные методики (рекомендации), которые при систематическом использовании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позволяют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развить  познавательные способности у обучающихся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и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достичь поставленных </a:t>
            </a:r>
            <a:r>
              <a:rPr lang="ru-RU" sz="3000" i="1" dirty="0" smtClean="0">
                <a:solidFill>
                  <a:schemeClr val="accent5">
                    <a:lumMod val="50000"/>
                  </a:schemeClr>
                </a:solidFill>
              </a:rPr>
              <a:t>целей </a:t>
            </a:r>
            <a:endParaRPr lang="ru-RU" sz="3000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642918"/>
            <a:ext cx="7498080" cy="560548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Дисциплина «Логистика» включает в себя большое многообразие тем, знание которых является обязательным условием эффективной профессиональной деятельности экономиста. 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Для освоения учебного материала </a:t>
            </a:r>
            <a:r>
              <a:rPr lang="ru-RU" dirty="0" smtClean="0"/>
              <a:t>при изучении «Логистики» используются различные виды аудиторной и внеаудиторной самостоятельной работы.</a:t>
            </a:r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заданий для самостоятельной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3"/>
                </a:solidFill>
              </a:rPr>
              <a:t>Для </a:t>
            </a:r>
            <a:r>
              <a:rPr lang="ru-RU" i="1" dirty="0" smtClean="0">
                <a:solidFill>
                  <a:schemeClr val="accent3"/>
                </a:solidFill>
              </a:rPr>
              <a:t>овладения знаниями: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-чтение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текста (учебника, первоисточника, дополнительной литературы);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составление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плана текста;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графическое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изображение структуры текста; конспектирование текста; выписки из текста;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работа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со словарями и справочниками; </a:t>
            </a:r>
            <a:r>
              <a:rPr lang="ru-RU" i="1" dirty="0" err="1" smtClean="0">
                <a:solidFill>
                  <a:schemeClr val="accent5">
                    <a:lumMod val="50000"/>
                  </a:schemeClr>
                </a:solidFill>
              </a:rPr>
              <a:t>учебноисследовательская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работа;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использование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аудио- и видеозаписей, компьютерной техники, Интернет- ресурсов и др.; 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заданий для самостоятельной </a:t>
            </a:r>
            <a:r>
              <a:rPr lang="ru-RU" dirty="0" smtClean="0"/>
              <a:t>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chemeClr val="accent3"/>
                </a:solidFill>
              </a:rPr>
              <a:t>Для </a:t>
            </a:r>
            <a:r>
              <a:rPr lang="ru-RU" i="1" dirty="0" smtClean="0">
                <a:solidFill>
                  <a:schemeClr val="accent3"/>
                </a:solidFill>
              </a:rPr>
              <a:t>закрепления и систематизации знаний: </a:t>
            </a:r>
          </a:p>
          <a:p>
            <a:pPr>
              <a:buFontTx/>
              <a:buChar char="-"/>
            </a:pPr>
            <a:r>
              <a:rPr lang="ru-RU" i="1" dirty="0" smtClean="0"/>
              <a:t>работа </a:t>
            </a:r>
            <a:r>
              <a:rPr lang="ru-RU" i="1" dirty="0" smtClean="0"/>
              <a:t>с конспектом лекции (обработка текста);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- повторная </a:t>
            </a:r>
            <a:r>
              <a:rPr lang="ru-RU" i="1" dirty="0" smtClean="0"/>
              <a:t>работа над учебным материалом (учебника, первоисточника, дополнительной литературы, </a:t>
            </a:r>
            <a:r>
              <a:rPr lang="ru-RU" i="1" dirty="0" err="1" smtClean="0"/>
              <a:t>аудио-и</a:t>
            </a:r>
            <a:r>
              <a:rPr lang="ru-RU" i="1" dirty="0" smtClean="0"/>
              <a:t> видеозаписей</a:t>
            </a:r>
            <a:r>
              <a:rPr lang="ru-RU" i="1" dirty="0" smtClean="0"/>
              <a:t>);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 smtClean="0"/>
              <a:t>- составление плана и тезисов ответа; составление таблиц, ребусов, кроссвордов, глоссария для систематизации учебного материала;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- </a:t>
            </a:r>
            <a:r>
              <a:rPr lang="ru-RU" i="1" dirty="0" smtClean="0"/>
              <a:t>изучение словарей, справочников; ответы на контрольные вопросы; аналитическая обработка текста (аннотирование, рецензирование, реферирование, </a:t>
            </a:r>
            <a:r>
              <a:rPr lang="ru-RU" i="1" dirty="0" err="1" smtClean="0"/>
              <a:t>контент-анализ</a:t>
            </a:r>
            <a:r>
              <a:rPr lang="ru-RU" i="1" dirty="0" smtClean="0"/>
              <a:t> и др.);                  </a:t>
            </a:r>
            <a:r>
              <a:rPr lang="ru-RU" i="1" dirty="0" smtClean="0"/>
              <a:t>- </a:t>
            </a:r>
            <a:r>
              <a:rPr lang="ru-RU" i="1" dirty="0" smtClean="0"/>
              <a:t>подготовка сообщений к выступлению на практическом занятии, конференции; подготовка рефератов, </a:t>
            </a:r>
            <a:r>
              <a:rPr lang="ru-RU" i="1" dirty="0" smtClean="0"/>
              <a:t>докладов, презентаций </a:t>
            </a:r>
            <a:endParaRPr lang="ru-RU" i="1" dirty="0" smtClean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Виды заданий для самостоятельной работы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571612"/>
            <a:ext cx="7498080" cy="5000660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i="1" dirty="0" smtClean="0">
                <a:solidFill>
                  <a:srgbClr val="C00000"/>
                </a:solidFill>
              </a:rPr>
              <a:t>Для формирования умений:                                                            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решение задач и упражнений по образцу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решение вариативных задач и упражнений;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составление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схем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-решение ситуационных производственных (профессиональных) задач;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подготовка к деловым и ролевым играм; </a:t>
            </a:r>
            <a:endParaRPr lang="ru-RU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проектирование и моделирование разных видов и компонентов профессиональной деятельности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229710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Перечень тем, вопросов и заданий для самостоятельного изучения 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7527" t="15697" r="24999" b="5814"/>
          <a:stretch>
            <a:fillRect/>
          </a:stretch>
        </p:blipFill>
        <p:spPr bwMode="auto">
          <a:xfrm>
            <a:off x="1928794" y="2000250"/>
            <a:ext cx="6000792" cy="45720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711648"/>
          </a:xfrm>
        </p:spPr>
        <p:txBody>
          <a:bodyPr>
            <a:normAutofit fontScale="90000"/>
          </a:bodyPr>
          <a:lstStyle/>
          <a:p>
            <a:r>
              <a:rPr lang="ru-RU" sz="4800" b="1" dirty="0" smtClean="0"/>
              <a:t>Актуальность</a:t>
            </a:r>
            <a:endParaRPr lang="ru-RU" sz="4800" b="1" dirty="0"/>
          </a:p>
        </p:txBody>
      </p:sp>
      <p:sp>
        <p:nvSpPr>
          <p:cNvPr id="6" name="Подзаголовок 5"/>
          <p:cNvSpPr>
            <a:spLocks noGrp="1"/>
          </p:cNvSpPr>
          <p:nvPr>
            <p:ph type="subTitle" idx="1"/>
          </p:nvPr>
        </p:nvSpPr>
        <p:spPr>
          <a:xfrm>
            <a:off x="1432560" y="1285860"/>
            <a:ext cx="7406640" cy="5095468"/>
          </a:xfrm>
        </p:spPr>
        <p:txBody>
          <a:bodyPr>
            <a:normAutofit/>
          </a:bodyPr>
          <a:lstStyle/>
          <a:p>
            <a:r>
              <a:rPr lang="ru-RU" sz="3200" b="1" i="1" dirty="0" smtClean="0"/>
              <a:t>социальный заказ государства системе </a:t>
            </a:r>
            <a:r>
              <a:rPr lang="ru-RU" sz="3200" b="1" i="1" dirty="0" smtClean="0"/>
              <a:t>образования- </a:t>
            </a:r>
            <a:r>
              <a:rPr lang="ru-RU" sz="3200" b="1" i="1" dirty="0" smtClean="0">
                <a:solidFill>
                  <a:srgbClr val="C00000"/>
                </a:solidFill>
              </a:rPr>
              <a:t>воспитание инициативного, ответственного человека, готового самостоятельно принимать решения в ситуации выбора. </a:t>
            </a:r>
          </a:p>
          <a:p>
            <a:r>
              <a:rPr lang="ru-RU" sz="3200" b="1" i="1" dirty="0" smtClean="0"/>
              <a:t>Необходимо </a:t>
            </a:r>
            <a:r>
              <a:rPr lang="ru-RU" sz="3200" b="1" i="1" dirty="0" smtClean="0">
                <a:solidFill>
                  <a:srgbClr val="C00000"/>
                </a:solidFill>
              </a:rPr>
              <a:t>сформировать личность, не пассивно созерцающую действительность, а активно преобразующую ее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7696" t="19477" r="25979" b="50581"/>
          <a:stretch>
            <a:fillRect/>
          </a:stretch>
        </p:blipFill>
        <p:spPr bwMode="auto">
          <a:xfrm>
            <a:off x="1571604" y="714356"/>
            <a:ext cx="6777533" cy="2071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/>
          <p:cNvPicPr/>
          <p:nvPr/>
        </p:nvPicPr>
        <p:blipFill>
          <a:blip r:embed="rId3"/>
          <a:srcRect l="27516" t="34302" r="26145" b="12791"/>
          <a:stretch>
            <a:fillRect/>
          </a:stretch>
        </p:blipFill>
        <p:spPr bwMode="auto">
          <a:xfrm>
            <a:off x="1714480" y="2643182"/>
            <a:ext cx="6215106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Перечень тем, вопросов и заданий для самостоятельного изучения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/>
          <a:srcRect l="28007" t="14244" r="25818" b="15407"/>
          <a:stretch>
            <a:fillRect/>
          </a:stretch>
        </p:blipFill>
        <p:spPr bwMode="auto">
          <a:xfrm>
            <a:off x="1428728" y="1714488"/>
            <a:ext cx="7000924" cy="48577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Внеаудиторная самостоятельная работа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-сообщение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-реферат</a:t>
            </a:r>
          </a:p>
          <a:p>
            <a:pPr>
              <a:buNone/>
            </a:pPr>
            <a:r>
              <a:rPr lang="ru-RU" i="1" dirty="0" smtClean="0">
                <a:solidFill>
                  <a:schemeClr val="tx2"/>
                </a:solidFill>
              </a:rPr>
              <a:t>-презентация</a:t>
            </a:r>
          </a:p>
          <a:p>
            <a:pPr>
              <a:buNone/>
            </a:pP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chemeClr val="tx2"/>
                </a:solidFill>
                <a:hlinkClick r:id="rId2"/>
              </a:rPr>
              <a:t>https://</a:t>
            </a:r>
            <a:r>
              <a:rPr lang="en-US" i="1" dirty="0" smtClean="0">
                <a:solidFill>
                  <a:schemeClr val="tx2"/>
                </a:solidFill>
                <a:hlinkClick r:id="rId2"/>
              </a:rPr>
              <a:t>cloud.mail.ru/public/2QAb/US87aYuyL</a:t>
            </a:r>
            <a:endParaRPr lang="ru-RU" i="1" dirty="0" smtClean="0">
              <a:solidFill>
                <a:schemeClr val="tx2"/>
              </a:solidFill>
            </a:endParaRPr>
          </a:p>
          <a:p>
            <a:pPr>
              <a:buNone/>
            </a:pPr>
            <a:endParaRPr lang="ru-RU" i="1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1000108"/>
            <a:ext cx="7498080" cy="52482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Правильное и четкое методическое сопровождение различных самостоятельных работ и системное выполнение этих работ на уроках помогает сформировать у студентов 1 курса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навыки анализа материала,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умения четко и ясно излагать свои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мысли, делать выводы, оценивать выполненную работу</a:t>
            </a:r>
            <a:endParaRPr lang="ru-RU" b="1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35608" y="357166"/>
            <a:ext cx="7498080" cy="607223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М</a:t>
            </a:r>
            <a:r>
              <a:rPr lang="ru-RU" sz="2600" b="1" i="1" dirty="0" smtClean="0">
                <a:solidFill>
                  <a:srgbClr val="FF0000"/>
                </a:solidFill>
              </a:rPr>
              <a:t>етодическое </a:t>
            </a:r>
            <a:r>
              <a:rPr lang="ru-RU" sz="2600" b="1" i="1" dirty="0" smtClean="0">
                <a:solidFill>
                  <a:srgbClr val="FF0000"/>
                </a:solidFill>
              </a:rPr>
              <a:t>описание </a:t>
            </a:r>
            <a:r>
              <a:rPr lang="ru-RU" sz="2600" b="1" i="1" dirty="0" smtClean="0">
                <a:solidFill>
                  <a:srgbClr val="FF0000"/>
                </a:solidFill>
              </a:rPr>
              <a:t>к самостоятельным работам, включающее</a:t>
            </a:r>
            <a:endParaRPr lang="ru-RU" sz="2600" b="1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а) теоретический материал;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б) задания, выполнение которых способствует более глубокому пониманию темы;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в) описание заданий;</a:t>
            </a:r>
          </a:p>
          <a:p>
            <a:pPr>
              <a:buNone/>
            </a:pP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г) список вопросов, предназначенных для самоконтроля студентов;</a:t>
            </a:r>
          </a:p>
          <a:p>
            <a:pPr>
              <a:buNone/>
            </a:pPr>
            <a:r>
              <a:rPr lang="ru-RU" sz="2600" b="1" i="1" dirty="0" err="1" smtClean="0">
                <a:solidFill>
                  <a:schemeClr val="accent5">
                    <a:lumMod val="50000"/>
                  </a:schemeClr>
                </a:solidFill>
              </a:rPr>
              <a:t>д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) список дополнительной </a:t>
            </a:r>
            <a:r>
              <a:rPr lang="ru-RU" sz="2600" b="1" i="1" dirty="0" smtClean="0">
                <a:solidFill>
                  <a:schemeClr val="accent5">
                    <a:lumMod val="50000"/>
                  </a:schemeClr>
                </a:solidFill>
              </a:rPr>
              <a:t>литературы,</a:t>
            </a:r>
            <a:endParaRPr lang="ru-RU" sz="2600" b="1" i="1" dirty="0" smtClean="0">
              <a:solidFill>
                <a:schemeClr val="accent5">
                  <a:lumMod val="50000"/>
                </a:schemeClr>
              </a:solidFill>
            </a:endParaRPr>
          </a:p>
          <a:p>
            <a:pPr>
              <a:buNone/>
            </a:pPr>
            <a:r>
              <a:rPr lang="ru-RU" sz="2600" b="1" i="1" dirty="0" smtClean="0">
                <a:solidFill>
                  <a:srgbClr val="FF0000"/>
                </a:solidFill>
              </a:rPr>
              <a:t>и</a:t>
            </a:r>
            <a:r>
              <a:rPr lang="ru-RU" sz="2600" b="1" i="1" dirty="0" smtClean="0">
                <a:solidFill>
                  <a:srgbClr val="FF0000"/>
                </a:solidFill>
              </a:rPr>
              <a:t> его системное использование в течение всего процесса обучения позволяет постепенно формировать и развивать у студентов самостоятельность, необходимую им при написании курсовых и дипломных работ.</a:t>
            </a:r>
            <a:endParaRPr lang="ru-RU" sz="2600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Пахнин\AppData\Local\Microsoft\Windows\Temporary Internet Files\Content.IE5\MA2TIX3H\462px-Document-passed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496">
            <a:off x="6716461" y="4340011"/>
            <a:ext cx="1989681" cy="206720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274638"/>
            <a:ext cx="7890080" cy="2002234"/>
          </a:xfrm>
        </p:spPr>
        <p:txBody>
          <a:bodyPr>
            <a:normAutofit/>
          </a:bodyPr>
          <a:lstStyle/>
          <a:p>
            <a:r>
              <a:rPr lang="ru-RU" sz="4400" b="1" dirty="0" smtClean="0"/>
              <a:t>Самостоятельность </a:t>
            </a:r>
            <a:endParaRPr lang="ru-RU" sz="44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43608" y="2132856"/>
            <a:ext cx="7890080" cy="4115544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chemeClr val="tx2"/>
                </a:solidFill>
              </a:rPr>
              <a:t>    </a:t>
            </a:r>
            <a:r>
              <a:rPr lang="ru-RU" sz="3600" i="1" dirty="0" smtClean="0"/>
              <a:t>обобщенное свойство личности, проявляющееся в инициативности, критичности, адекватной самооценке и чувстве личной ответственности за свою деятельность и поведение</a:t>
            </a:r>
            <a:endParaRPr lang="ru-RU" sz="3600" i="1" dirty="0">
              <a:solidFill>
                <a:schemeClr val="accent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43608" y="692696"/>
            <a:ext cx="7890080" cy="1224136"/>
          </a:xfrm>
        </p:spPr>
        <p:txBody>
          <a:bodyPr>
            <a:noAutofit/>
          </a:bodyPr>
          <a:lstStyle/>
          <a:p>
            <a:r>
              <a:rPr lang="ru-RU" sz="4400" b="1" dirty="0" smtClean="0"/>
              <a:t>Самостоятельная работа</a:t>
            </a:r>
            <a:endParaRPr lang="ru-RU" sz="4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15616" y="1643050"/>
            <a:ext cx="7818072" cy="4605350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sz="3600" b="1" i="1" dirty="0" smtClean="0">
                <a:solidFill>
                  <a:schemeClr val="tx2"/>
                </a:solidFill>
              </a:rPr>
              <a:t>   </a:t>
            </a:r>
          </a:p>
          <a:p>
            <a:pPr>
              <a:buNone/>
            </a:pPr>
            <a:r>
              <a:rPr lang="ru-RU" sz="3600" i="1" dirty="0" smtClean="0">
                <a:solidFill>
                  <a:srgbClr val="C00000"/>
                </a:solidFill>
                <a:latin typeface="+mj-lt"/>
              </a:rPr>
              <a:t>работа</a:t>
            </a:r>
            <a:r>
              <a:rPr lang="ru-RU" sz="3600" i="1" dirty="0" smtClean="0">
                <a:latin typeface="+mj-lt"/>
              </a:rPr>
              <a:t>, которая выполняется </a:t>
            </a:r>
            <a:r>
              <a:rPr lang="ru-RU" sz="3600" i="1" dirty="0" smtClean="0">
                <a:solidFill>
                  <a:srgbClr val="C00000"/>
                </a:solidFill>
                <a:latin typeface="+mj-lt"/>
              </a:rPr>
              <a:t>без непосредственного участия учителя, но по его заданию</a:t>
            </a:r>
            <a:r>
              <a:rPr lang="ru-RU" sz="3600" i="1" dirty="0" smtClean="0">
                <a:latin typeface="+mj-lt"/>
              </a:rPr>
              <a:t>, в специально предоставленное для этого время, при этом учащиеся, сознательно стремятся достигнуть поставленные цели, употребляя свои усилия и выражая в той или иной форме результат умственных или физических ( либо тех и других вместе) действий.</a:t>
            </a:r>
            <a:endParaRPr lang="ru-RU" sz="3600" i="1" dirty="0">
              <a:solidFill>
                <a:schemeClr val="accent3"/>
              </a:solidFill>
              <a:latin typeface="+mj-lt"/>
            </a:endParaRPr>
          </a:p>
        </p:txBody>
      </p:sp>
      <p:pic>
        <p:nvPicPr>
          <p:cNvPr id="3074" name="Picture 2" descr="C:\Users\Пахнин\AppData\Local\Microsoft\Windows\Temporary Internet Files\Content.IE5\MA2TIX3H\462px-Document-passed.svg[1]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750496">
            <a:off x="7559302" y="5406809"/>
            <a:ext cx="1999358" cy="207725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439850"/>
          </a:xfrm>
        </p:spPr>
        <p:txBody>
          <a:bodyPr>
            <a:normAutofit/>
          </a:bodyPr>
          <a:lstStyle/>
          <a:p>
            <a:r>
              <a:rPr lang="ru-RU" dirty="0" smtClean="0"/>
              <a:t>Главная задача </a:t>
            </a:r>
            <a:r>
              <a:rPr lang="ru-RU" dirty="0" smtClean="0"/>
              <a:t>самостоятельной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развитие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общих и профессиональных компетенций, умений приобретать профессиональные знания путем личных поисков, формирование активного интереса к творческому самостоятельному подходу в учебной и практической работе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357166"/>
            <a:ext cx="8001024" cy="1143000"/>
          </a:xfrm>
        </p:spPr>
        <p:txBody>
          <a:bodyPr>
            <a:normAutofit/>
          </a:bodyPr>
          <a:lstStyle/>
          <a:p>
            <a:r>
              <a:rPr lang="ru-RU" dirty="0" smtClean="0"/>
              <a:t>Цель </a:t>
            </a:r>
            <a:r>
              <a:rPr lang="ru-RU" dirty="0" smtClean="0"/>
              <a:t>самостоятельной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овладение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фундаментальными знаниями, профессиональными умениями и навыками деятельности по профилю, приобретение опыта творческой, исследовательской деятельности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самостоятельной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научиться 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осмысленно и самостоятельно работать сначала с учебным материалом, затем с научной информацией, заложить основы самоорганизации и самовоспитания с тем, чтобы привить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умение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в дальнейшем непрерывно повышать свою квалификацию. </a:t>
            </a:r>
          </a:p>
          <a:p>
            <a:pPr>
              <a:buFontTx/>
              <a:buChar char="-"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научиться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закреплять, расширять и углублять знания, умения и навыки, полученные на аудиторных занятиях под руководством преподавателей; 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Цель самостоятельной работы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-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научиться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изучать  дополнительные материалы по изучаемым дисциплинам и уметь выбирать необходимый материал из различных источников; </a:t>
            </a:r>
          </a:p>
          <a:p>
            <a:pPr>
              <a:buNone/>
            </a:pP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-воспитывать </a:t>
            </a:r>
            <a:r>
              <a:rPr lang="ru-RU" i="1" dirty="0" smtClean="0">
                <a:solidFill>
                  <a:schemeClr val="accent5">
                    <a:lumMod val="50000"/>
                  </a:schemeClr>
                </a:solidFill>
              </a:rPr>
              <a:t>у обучающихся самостоятельность, организованность, самодисциплину, творческую активность, потребность развития познавательных способностей и упорства в достижении поставленных целей.</a:t>
            </a:r>
            <a:endParaRPr lang="ru-RU" i="1" dirty="0">
              <a:solidFill>
                <a:schemeClr val="accent5">
                  <a:lumMod val="50000"/>
                </a:schemeClr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548680"/>
            <a:ext cx="7498080" cy="1584176"/>
          </a:xfrm>
        </p:spPr>
        <p:txBody>
          <a:bodyPr>
            <a:normAutofit/>
          </a:bodyPr>
          <a:lstStyle/>
          <a:p>
            <a:r>
              <a:rPr lang="ru-RU" dirty="0" smtClean="0"/>
              <a:t>Цели самостоятельной работы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 систематизация и закрепление полученных теоретических знаний и практических умений студентов;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углубление и расширение теоретических знаний;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формирование умений использовать нормативную, правовую, справочную документацию и специальную литературу;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развитие познавательных способностей и активности студентов: творческой инициативы, самостоятельности, ответственности, организованности;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формирование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самостоятельности мышления, способностей к саморазвитию, совершенствованию и самоорганизации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формирование общих и профессиональных компетенций;</a:t>
            </a:r>
          </a:p>
          <a:p>
            <a:pPr>
              <a:buNone/>
            </a:pP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</a:rPr>
              <a:t>- развитие исследовательских умений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496</TotalTime>
  <Words>768</Words>
  <Application>Microsoft Office PowerPoint</Application>
  <PresentationFormat>Экран (4:3)</PresentationFormat>
  <Paragraphs>81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Солнцестояние</vt:lpstr>
      <vt:lpstr>Формирование  и развитие самостоятельности  у обучающихся </vt:lpstr>
      <vt:lpstr>Актуальность</vt:lpstr>
      <vt:lpstr>Самостоятельность </vt:lpstr>
      <vt:lpstr>Самостоятельная работа</vt:lpstr>
      <vt:lpstr>Главная задача самостоятельной работы </vt:lpstr>
      <vt:lpstr>Цель самостоятельной работы </vt:lpstr>
      <vt:lpstr>Цель самостоятельной работы </vt:lpstr>
      <vt:lpstr>Цель самостоятельной работы </vt:lpstr>
      <vt:lpstr>Цели самостоятельной работы </vt:lpstr>
      <vt:lpstr>Основные трудности при организации самостоятельной работы</vt:lpstr>
      <vt:lpstr>Виды самостоятельной работы </vt:lpstr>
      <vt:lpstr> Виды самостоятельной работы </vt:lpstr>
      <vt:lpstr>Слайд 13</vt:lpstr>
      <vt:lpstr> Главная задача преподавателя при организации самостоятельной работы </vt:lpstr>
      <vt:lpstr>Слайд 15</vt:lpstr>
      <vt:lpstr>Виды заданий для самостоятельной работы</vt:lpstr>
      <vt:lpstr>Виды заданий для самостоятельной работы</vt:lpstr>
      <vt:lpstr>Виды заданий для самостоятельной работы</vt:lpstr>
      <vt:lpstr>Перечень тем, вопросов и заданий для самостоятельного изучения  </vt:lpstr>
      <vt:lpstr>Слайд 20</vt:lpstr>
      <vt:lpstr>Перечень тем, вопросов и заданий для самостоятельного изучения</vt:lpstr>
      <vt:lpstr>Внеаудиторная самостоятельная работа</vt:lpstr>
      <vt:lpstr>Слайд 23</vt:lpstr>
      <vt:lpstr>Слайд 24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Электронное документирование логистических операций</dc:title>
  <dc:creator>Пахнин</dc:creator>
  <cp:lastModifiedBy>Lenovo</cp:lastModifiedBy>
  <cp:revision>83</cp:revision>
  <dcterms:created xsi:type="dcterms:W3CDTF">2019-04-23T18:31:37Z</dcterms:created>
  <dcterms:modified xsi:type="dcterms:W3CDTF">2020-10-15T16:49:18Z</dcterms:modified>
</cp:coreProperties>
</file>